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6" r:id="rId2"/>
    <p:sldId id="281" r:id="rId3"/>
    <p:sldId id="282" r:id="rId4"/>
    <p:sldId id="356" r:id="rId5"/>
    <p:sldId id="357" r:id="rId6"/>
    <p:sldId id="358" r:id="rId7"/>
    <p:sldId id="359" r:id="rId8"/>
    <p:sldId id="360" r:id="rId9"/>
    <p:sldId id="361" r:id="rId10"/>
    <p:sldId id="362" r:id="rId11"/>
    <p:sldId id="363" r:id="rId12"/>
    <p:sldId id="381" r:id="rId13"/>
    <p:sldId id="365" r:id="rId14"/>
    <p:sldId id="382" r:id="rId15"/>
    <p:sldId id="367" r:id="rId16"/>
    <p:sldId id="369" r:id="rId17"/>
    <p:sldId id="370" r:id="rId18"/>
    <p:sldId id="371" r:id="rId19"/>
    <p:sldId id="383" r:id="rId20"/>
    <p:sldId id="384" r:id="rId21"/>
    <p:sldId id="377" r:id="rId22"/>
    <p:sldId id="385" r:id="rId23"/>
    <p:sldId id="257" r:id="rId24"/>
    <p:sldId id="258" r:id="rId25"/>
    <p:sldId id="259" r:id="rId26"/>
    <p:sldId id="261" r:id="rId27"/>
    <p:sldId id="260" r:id="rId28"/>
    <p:sldId id="262" r:id="rId29"/>
    <p:sldId id="263" r:id="rId30"/>
    <p:sldId id="264" r:id="rId31"/>
    <p:sldId id="265" r:id="rId32"/>
    <p:sldId id="266" r:id="rId33"/>
    <p:sldId id="267" r:id="rId34"/>
    <p:sldId id="268" r:id="rId35"/>
    <p:sldId id="269" r:id="rId36"/>
    <p:sldId id="270" r:id="rId37"/>
    <p:sldId id="273" r:id="rId38"/>
    <p:sldId id="271" r:id="rId39"/>
    <p:sldId id="272" r:id="rId40"/>
    <p:sldId id="274" r:id="rId41"/>
    <p:sldId id="275" r:id="rId42"/>
    <p:sldId id="276" r:id="rId43"/>
    <p:sldId id="277" r:id="rId44"/>
    <p:sldId id="278" r:id="rId45"/>
    <p:sldId id="279"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86" r:id="rId110"/>
    <p:sldId id="346" r:id="rId111"/>
    <p:sldId id="347" r:id="rId112"/>
    <p:sldId id="348" r:id="rId113"/>
    <p:sldId id="349" r:id="rId114"/>
    <p:sldId id="350" r:id="rId115"/>
    <p:sldId id="351" r:id="rId116"/>
    <p:sldId id="352" r:id="rId117"/>
    <p:sldId id="353" r:id="rId118"/>
    <p:sldId id="354" r:id="rId119"/>
    <p:sldId id="355" r:id="rId1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6" autoAdjust="0"/>
    <p:restoredTop sz="86350" autoAdjust="0"/>
  </p:normalViewPr>
  <p:slideViewPr>
    <p:cSldViewPr>
      <p:cViewPr varScale="1">
        <p:scale>
          <a:sx n="73" d="100"/>
          <a:sy n="73" d="100"/>
        </p:scale>
        <p:origin x="13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59E167-617F-40B3-A56B-D7ABBB608AA0}" type="datetimeFigureOut">
              <a:rPr lang="zh-CN" altLang="en-US" smtClean="0"/>
              <a:t>2021/5/7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CA52B5-50B7-4DFB-9DE0-331E246A7CF3}" type="slidenum">
              <a:rPr lang="zh-CN" altLang="en-US" smtClean="0"/>
              <a:t>‹#›</a:t>
            </a:fld>
            <a:endParaRPr lang="zh-CN" altLang="en-US"/>
          </a:p>
        </p:txBody>
      </p:sp>
    </p:spTree>
    <p:extLst>
      <p:ext uri="{BB962C8B-B14F-4D97-AF65-F5344CB8AC3E}">
        <p14:creationId xmlns:p14="http://schemas.microsoft.com/office/powerpoint/2010/main" val="1202606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99592" y="2060848"/>
            <a:ext cx="7558608" cy="792088"/>
          </a:xfrm>
          <a:solidFill>
            <a:schemeClr val="accent1"/>
          </a:solidFill>
        </p:spPr>
        <p:txBody>
          <a:bodyPr/>
          <a:lstStyle>
            <a:lvl1pPr algn="ctr">
              <a:defRPr>
                <a:solidFill>
                  <a:schemeClr val="bg1"/>
                </a:solidFill>
                <a:latin typeface="华文新魏" pitchFamily="2" charset="-122"/>
                <a:ea typeface="华文新魏"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212975"/>
            <a:ext cx="6400800" cy="720080"/>
          </a:xfrm>
        </p:spPr>
        <p:txBody>
          <a:bodyPr/>
          <a:lstStyle>
            <a:lvl1pPr marL="0" indent="0" algn="ctr">
              <a:buNone/>
              <a:defRPr>
                <a:solidFill>
                  <a:schemeClr val="tx1">
                    <a:tint val="75000"/>
                  </a:schemeClr>
                </a:solidFill>
                <a:latin typeface="华文新魏" pitchFamily="2" charset="-122"/>
                <a:ea typeface="华文新魏"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3820D6-E680-4EAF-877E-E87A6F22D50B}" type="datetime1">
              <a:rPr lang="zh-CN" altLang="en-US" smtClean="0"/>
              <a:t>2021/5/7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F753FD-577B-4CF0-A1D5-4D49844E0614}" type="datetime1">
              <a:rPr lang="zh-CN" altLang="en-US" smtClean="0"/>
              <a:t>2021/5/7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C8DEC0C-1CC2-40C9-9073-652FFB304DAD}" type="datetime1">
              <a:rPr lang="zh-CN" altLang="en-US" smtClean="0"/>
              <a:t>2021/5/7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1520" y="188640"/>
            <a:ext cx="648639"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华文新魏" pitchFamily="2" charset="-122"/>
                <a:ea typeface="华文新魏" pitchFamily="2" charset="-122"/>
              </a:defRPr>
            </a:lvl1pPr>
            <a:lvl2pPr>
              <a:defRPr>
                <a:latin typeface="华文新魏" pitchFamily="2" charset="-122"/>
                <a:ea typeface="华文新魏" pitchFamily="2" charset="-122"/>
              </a:defRPr>
            </a:lvl2pPr>
            <a:lvl3pPr>
              <a:defRPr>
                <a:latin typeface="华文新魏" pitchFamily="2" charset="-122"/>
                <a:ea typeface="华文新魏" pitchFamily="2" charset="-122"/>
              </a:defRPr>
            </a:lvl3pPr>
            <a:lvl4pPr>
              <a:defRPr>
                <a:latin typeface="华文新魏" pitchFamily="2" charset="-122"/>
                <a:ea typeface="华文新魏" pitchFamily="2" charset="-122"/>
              </a:defRPr>
            </a:lvl4pPr>
            <a:lvl5pPr>
              <a:defRPr>
                <a:latin typeface="华文新魏" pitchFamily="2" charset="-122"/>
                <a:ea typeface="华文新魏"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cxnSp>
        <p:nvCxnSpPr>
          <p:cNvPr id="7" name="直接连接符 6"/>
          <p:cNvCxnSpPr/>
          <p:nvPr userDrawn="1"/>
        </p:nvCxnSpPr>
        <p:spPr>
          <a:xfrm>
            <a:off x="467544" y="980728"/>
            <a:ext cx="8208912" cy="0"/>
          </a:xfrm>
          <a:prstGeom prst="line">
            <a:avLst/>
          </a:prstGeom>
          <a:ln w="3810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8EE5DAA-946F-4F92-A49A-86A47D5DB4A6}" type="datetime1">
              <a:rPr lang="zh-CN" altLang="en-US" smtClean="0"/>
              <a:t>2021/5/7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E9DD9E3-DF8C-4F6A-94CA-7CA13D61D141}" type="datetime1">
              <a:rPr lang="zh-CN" altLang="en-US" smtClean="0"/>
              <a:t>2021/5/7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D530D3-7F84-4F39-B83A-D47F102045E0}" type="datetime1">
              <a:rPr lang="zh-CN" altLang="en-US" smtClean="0"/>
              <a:t>2021/5/7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1C702AC-9DF8-4635-80F1-140EEC9FA83A}" type="datetime1">
              <a:rPr lang="zh-CN" altLang="en-US" smtClean="0"/>
              <a:t>2021/5/7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E611F7-D1B4-484F-9C07-E280C0A37BA1}" type="datetime1">
              <a:rPr lang="zh-CN" altLang="en-US" smtClean="0"/>
              <a:t>2021/5/7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2C6F6E6-55C4-463C-A46A-469E7BA271AE}" type="datetime1">
              <a:rPr lang="zh-CN" altLang="en-US" smtClean="0"/>
              <a:t>2021/5/7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EE2FEBA-77D4-4C03-BE84-D95A7C235556}" type="datetime1">
              <a:rPr lang="zh-CN" altLang="en-US" smtClean="0"/>
              <a:t>2021/5/7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384"/>
            <a:ext cx="8229600" cy="100811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24744"/>
            <a:ext cx="8229600" cy="500141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E79878-96FB-4AEA-9B9A-2F4D4747479B}" type="datetime1">
              <a:rPr lang="zh-CN" altLang="en-US" smtClean="0"/>
              <a:t>2021/5/7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操作系统 </a:t>
            </a:r>
            <a:endParaRPr lang="zh-CN" altLang="en-US" dirty="0"/>
          </a:p>
        </p:txBody>
      </p:sp>
      <p:sp>
        <p:nvSpPr>
          <p:cNvPr id="3" name="副标题 2"/>
          <p:cNvSpPr>
            <a:spLocks noGrp="1"/>
          </p:cNvSpPr>
          <p:nvPr>
            <p:ph type="subTitle" idx="1"/>
          </p:nvPr>
        </p:nvSpPr>
        <p:spPr/>
        <p:txBody>
          <a:bodyPr/>
          <a:lstStyle/>
          <a:p>
            <a:r>
              <a:rPr lang="zh-CN" altLang="en-US" dirty="0" smtClean="0">
                <a:solidFill>
                  <a:schemeClr val="tx1"/>
                </a:solidFill>
              </a:rPr>
              <a:t>第四章 存储管理</a:t>
            </a:r>
            <a:endParaRPr lang="zh-CN" altLang="en-US" dirty="0">
              <a:solidFill>
                <a:schemeClr val="tx1"/>
              </a:solidFill>
            </a:endParaRPr>
          </a:p>
        </p:txBody>
      </p:sp>
      <p:sp>
        <p:nvSpPr>
          <p:cNvPr id="6" name="TextBox 5"/>
          <p:cNvSpPr txBox="1"/>
          <p:nvPr/>
        </p:nvSpPr>
        <p:spPr>
          <a:xfrm>
            <a:off x="3107827" y="4182179"/>
            <a:ext cx="2954656" cy="830997"/>
          </a:xfrm>
          <a:prstGeom prst="rect">
            <a:avLst/>
          </a:prstGeom>
          <a:noFill/>
        </p:spPr>
        <p:txBody>
          <a:bodyPr wrap="none" rtlCol="0" anchor="t" anchorCtr="0">
            <a:spAutoFit/>
          </a:bodyPr>
          <a:lstStyle/>
          <a:p>
            <a:pPr algn="ctr"/>
            <a:r>
              <a:rPr lang="zh-CN" altLang="en-US" sz="2400" dirty="0" smtClean="0">
                <a:solidFill>
                  <a:schemeClr val="tx1">
                    <a:lumMod val="50000"/>
                    <a:lumOff val="50000"/>
                  </a:schemeClr>
                </a:solidFill>
                <a:latin typeface="华文新魏" pitchFamily="2" charset="-122"/>
                <a:ea typeface="华文新魏" pitchFamily="2" charset="-122"/>
              </a:rPr>
              <a:t>南京大学</a:t>
            </a:r>
            <a:endParaRPr lang="en-US" altLang="zh-CN" sz="2400" dirty="0" smtClean="0">
              <a:solidFill>
                <a:schemeClr val="tx1">
                  <a:lumMod val="50000"/>
                  <a:lumOff val="50000"/>
                </a:schemeClr>
              </a:solidFill>
              <a:latin typeface="华文新魏" pitchFamily="2" charset="-122"/>
              <a:ea typeface="华文新魏" pitchFamily="2" charset="-122"/>
            </a:endParaRPr>
          </a:p>
          <a:p>
            <a:pPr algn="ctr"/>
            <a:r>
              <a:rPr lang="zh-CN" altLang="en-US" sz="2400" dirty="0" smtClean="0">
                <a:solidFill>
                  <a:schemeClr val="tx1">
                    <a:lumMod val="50000"/>
                    <a:lumOff val="50000"/>
                  </a:schemeClr>
                </a:solidFill>
                <a:latin typeface="华文新魏" pitchFamily="2" charset="-122"/>
                <a:ea typeface="华文新魏" pitchFamily="2" charset="-122"/>
              </a:rPr>
              <a:t>计算机科学与技术系</a:t>
            </a:r>
            <a:endParaRPr lang="zh-CN" altLang="en-US" sz="2400" dirty="0">
              <a:solidFill>
                <a:schemeClr val="tx1">
                  <a:lumMod val="50000"/>
                  <a:lumOff val="50000"/>
                </a:schemeClr>
              </a:solidFill>
              <a:latin typeface="华文新魏" pitchFamily="2" charset="-122"/>
              <a:ea typeface="华文新魏" pitchFamily="2" charset="-122"/>
            </a:endParaRPr>
          </a:p>
        </p:txBody>
      </p:sp>
      <p:sp>
        <p:nvSpPr>
          <p:cNvPr id="4" name="日期占位符 3"/>
          <p:cNvSpPr>
            <a:spLocks noGrp="1"/>
          </p:cNvSpPr>
          <p:nvPr>
            <p:ph type="dt" sz="half" idx="10"/>
          </p:nvPr>
        </p:nvSpPr>
        <p:spPr/>
        <p:txBody>
          <a:bodyPr/>
          <a:lstStyle/>
          <a:p>
            <a:fld id="{4F733F0A-A64C-4BD8-9A07-29ABE7D73DC8}"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a:t>
            </a:fld>
            <a:endParaRPr lang="zh-CN" altLang="en-US"/>
          </a:p>
        </p:txBody>
      </p:sp>
    </p:spTree>
    <p:extLst>
      <p:ext uri="{BB962C8B-B14F-4D97-AF65-F5344CB8AC3E}">
        <p14:creationId xmlns:p14="http://schemas.microsoft.com/office/powerpoint/2010/main" val="2945446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67544" y="-1"/>
            <a:ext cx="8208912" cy="1052513"/>
          </a:xfrm>
        </p:spPr>
        <p:txBody>
          <a:bodyPr>
            <a:normAutofit/>
          </a:bodyPr>
          <a:lstStyle/>
          <a:p>
            <a:r>
              <a:rPr lang="zh-CN" altLang="en-US" dirty="0"/>
              <a:t>固定分区存储管理</a:t>
            </a:r>
          </a:p>
        </p:txBody>
      </p:sp>
      <p:sp>
        <p:nvSpPr>
          <p:cNvPr id="11267" name="Rectangle 3"/>
          <p:cNvSpPr>
            <a:spLocks noGrp="1" noChangeArrowheads="1"/>
          </p:cNvSpPr>
          <p:nvPr>
            <p:ph type="body" idx="1"/>
          </p:nvPr>
        </p:nvSpPr>
        <p:spPr>
          <a:xfrm>
            <a:off x="990600" y="1052512"/>
            <a:ext cx="7543800" cy="5400824"/>
          </a:xfrm>
        </p:spPr>
        <p:txBody>
          <a:bodyPr>
            <a:normAutofit fontScale="92500" lnSpcReduction="20000"/>
          </a:bodyPr>
          <a:lstStyle/>
          <a:p>
            <a:pPr algn="just" eaLnBrk="1" hangingPunct="1"/>
            <a:r>
              <a:rPr lang="zh-CN" altLang="en-US" sz="3600" dirty="0" smtClean="0">
                <a:latin typeface="华文新魏" panose="02010800040101010101" pitchFamily="2" charset="-122"/>
                <a:ea typeface="华文新魏" panose="02010800040101010101" pitchFamily="2" charset="-122"/>
              </a:rPr>
              <a:t>固定分区存储管理的基本思想</a:t>
            </a:r>
            <a:endParaRPr lang="en-US" altLang="zh-CN" sz="3600"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将主存空间划分成</a:t>
            </a:r>
            <a:r>
              <a:rPr lang="zh-CN" altLang="en-US" u="sng" dirty="0" smtClean="0">
                <a:solidFill>
                  <a:srgbClr val="FF0000"/>
                </a:solidFill>
                <a:latin typeface="华文新魏" panose="02010800040101010101" pitchFamily="2" charset="-122"/>
                <a:ea typeface="华文新魏" panose="02010800040101010101" pitchFamily="2" charset="-122"/>
              </a:rPr>
              <a:t>数目固定不变</a:t>
            </a:r>
            <a:r>
              <a:rPr lang="zh-CN" altLang="en-US" dirty="0" smtClean="0">
                <a:latin typeface="华文新魏" panose="02010800040101010101" pitchFamily="2" charset="-122"/>
                <a:ea typeface="华文新魏" panose="02010800040101010101" pitchFamily="2" charset="-122"/>
              </a:rPr>
              <a:t>的分区，各</a:t>
            </a:r>
            <a:r>
              <a:rPr lang="zh-CN" altLang="en-US" u="sng" dirty="0" smtClean="0">
                <a:solidFill>
                  <a:srgbClr val="FF0000"/>
                </a:solidFill>
                <a:latin typeface="华文新魏" panose="02010800040101010101" pitchFamily="2" charset="-122"/>
                <a:ea typeface="华文新魏" panose="02010800040101010101" pitchFamily="2" charset="-122"/>
              </a:rPr>
              <a:t>分区大小不等</a:t>
            </a:r>
            <a:r>
              <a:rPr lang="zh-CN" altLang="en-US" dirty="0" smtClean="0">
                <a:latin typeface="华文新魏" panose="02010800040101010101" pitchFamily="2" charset="-122"/>
                <a:ea typeface="华文新魏" panose="02010800040101010101" pitchFamily="2" charset="-122"/>
              </a:rPr>
              <a:t>，每个分区</a:t>
            </a:r>
            <a:r>
              <a:rPr lang="zh-CN" altLang="en-US" u="sng" dirty="0" smtClean="0">
                <a:solidFill>
                  <a:srgbClr val="FF0000"/>
                </a:solidFill>
                <a:latin typeface="华文新魏" panose="02010800040101010101" pitchFamily="2" charset="-122"/>
                <a:ea typeface="华文新魏" panose="02010800040101010101" pitchFamily="2" charset="-122"/>
              </a:rPr>
              <a:t>只能装入一个</a:t>
            </a:r>
            <a:r>
              <a:rPr lang="zh-CN" altLang="en-US" dirty="0" smtClean="0">
                <a:latin typeface="华文新魏" panose="02010800040101010101" pitchFamily="2" charset="-122"/>
                <a:ea typeface="华文新魏" panose="02010800040101010101" pitchFamily="2" charset="-122"/>
              </a:rPr>
              <a:t>作业</a:t>
            </a:r>
          </a:p>
          <a:p>
            <a:pPr algn="just" eaLnBrk="1" hangingPunct="1"/>
            <a:r>
              <a:rPr lang="zh-CN" altLang="en-US" sz="3600" dirty="0" smtClean="0">
                <a:latin typeface="华文新魏" panose="02010800040101010101" pitchFamily="2" charset="-122"/>
                <a:ea typeface="华文新魏" panose="02010800040101010101" pitchFamily="2" charset="-122"/>
              </a:rPr>
              <a:t>固定分区存储管理的数据结构</a:t>
            </a:r>
            <a:endParaRPr lang="en-US" altLang="zh-CN" sz="3600"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主存分配表：各分区起始地址、长度、占用标志</a:t>
            </a:r>
          </a:p>
          <a:p>
            <a:pPr algn="just" eaLnBrk="1" hangingPunct="1"/>
            <a:r>
              <a:rPr lang="zh-CN" altLang="en-US" sz="3600" dirty="0" smtClean="0">
                <a:latin typeface="华文新魏" panose="02010800040101010101" pitchFamily="2" charset="-122"/>
                <a:ea typeface="华文新魏" panose="02010800040101010101" pitchFamily="2" charset="-122"/>
              </a:rPr>
              <a:t>作业进入固定分区排队策略</a:t>
            </a:r>
            <a:endParaRPr lang="en-US" altLang="zh-CN" sz="3600"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每个分区一个队列</a:t>
            </a:r>
            <a:endParaRPr lang="en-US" altLang="zh-CN"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集中等待队列</a:t>
            </a:r>
            <a:endParaRPr lang="en-US" altLang="zh-CN" dirty="0" smtClean="0">
              <a:latin typeface="华文新魏" panose="02010800040101010101" pitchFamily="2" charset="-122"/>
              <a:ea typeface="华文新魏" panose="02010800040101010101" pitchFamily="2" charset="-122"/>
            </a:endParaRPr>
          </a:p>
          <a:p>
            <a:pPr algn="just"/>
            <a:r>
              <a:rPr lang="zh-CN" altLang="en-US" dirty="0" smtClean="0">
                <a:latin typeface="华文新魏" panose="02010800040101010101" pitchFamily="2" charset="-122"/>
                <a:ea typeface="华文新魏" panose="02010800040101010101" pitchFamily="2" charset="-122"/>
              </a:rPr>
              <a:t>缺点：</a:t>
            </a:r>
            <a:endParaRPr lang="en-US" altLang="zh-CN" dirty="0" smtClean="0">
              <a:latin typeface="华文新魏" panose="02010800040101010101" pitchFamily="2" charset="-122"/>
              <a:ea typeface="华文新魏" panose="02010800040101010101" pitchFamily="2" charset="-122"/>
            </a:endParaRPr>
          </a:p>
          <a:p>
            <a:pPr lvl="1" algn="just"/>
            <a:r>
              <a:rPr lang="zh-CN" altLang="en-US" dirty="0" smtClean="0">
                <a:latin typeface="华文新魏" panose="02010800040101010101" pitchFamily="2" charset="-122"/>
                <a:ea typeface="华文新魏" panose="02010800040101010101" pitchFamily="2" charset="-122"/>
              </a:rPr>
              <a:t>无法预知分区大小</a:t>
            </a:r>
            <a:endParaRPr lang="en-US" altLang="zh-CN" dirty="0" smtClean="0">
              <a:latin typeface="华文新魏" panose="02010800040101010101" pitchFamily="2" charset="-122"/>
              <a:ea typeface="华文新魏" panose="02010800040101010101" pitchFamily="2" charset="-122"/>
            </a:endParaRPr>
          </a:p>
          <a:p>
            <a:pPr lvl="1" algn="just"/>
            <a:r>
              <a:rPr lang="zh-CN" altLang="en-US" dirty="0"/>
              <a:t>主存空间利用率仍然很</a:t>
            </a:r>
            <a:r>
              <a:rPr lang="zh-CN" altLang="en-US" dirty="0" smtClean="0"/>
              <a:t>低</a:t>
            </a:r>
            <a:endParaRPr lang="en-US" altLang="zh-CN" dirty="0" smtClean="0"/>
          </a:p>
          <a:p>
            <a:pPr lvl="1" algn="just"/>
            <a:r>
              <a:rPr lang="zh-CN" altLang="en-US" dirty="0" smtClean="0"/>
              <a:t>无法适应动态扩充主存，限制运行程序数目</a:t>
            </a:r>
            <a:endParaRPr lang="zh-CN" altLang="en-US" dirty="0"/>
          </a:p>
          <a:p>
            <a:pPr eaLnBrk="1" hangingPunct="1"/>
            <a:endParaRPr lang="en-US" altLang="zh-CN" sz="3600" dirty="0" smtClean="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80540711"/>
      </p:ext>
    </p:extLst>
  </p:cSld>
  <p:clrMapOvr>
    <a:masterClrMapping/>
  </p:clrMapOvr>
  <p:transition>
    <p:zoom dir="in"/>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x86</a:t>
            </a:r>
            <a:r>
              <a:rPr lang="zh-CN" altLang="en-US" dirty="0"/>
              <a:t>分段存储</a:t>
            </a:r>
            <a:r>
              <a:rPr lang="zh-CN" altLang="en-US" dirty="0" smtClean="0"/>
              <a:t>结构</a:t>
            </a:r>
            <a:r>
              <a:rPr lang="en-US" altLang="zh-CN" dirty="0" smtClean="0"/>
              <a:t>(2/3)</a:t>
            </a:r>
            <a:endParaRPr lang="zh-CN" altLang="en-US" dirty="0"/>
          </a:p>
        </p:txBody>
      </p:sp>
      <p:sp>
        <p:nvSpPr>
          <p:cNvPr id="3" name="内容占位符 2"/>
          <p:cNvSpPr>
            <a:spLocks noGrp="1"/>
          </p:cNvSpPr>
          <p:nvPr>
            <p:ph idx="1"/>
          </p:nvPr>
        </p:nvSpPr>
        <p:spPr/>
        <p:txBody>
          <a:bodyPr>
            <a:normAutofit/>
          </a:bodyPr>
          <a:lstStyle/>
          <a:p>
            <a:r>
              <a:rPr lang="zh-CN" altLang="en-US" dirty="0" smtClean="0"/>
              <a:t>段描述符表</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描述符</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100</a:t>
            </a:fld>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28800"/>
            <a:ext cx="4354495" cy="2160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3861048"/>
            <a:ext cx="5904656"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78727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x86</a:t>
            </a:r>
            <a:r>
              <a:rPr lang="zh-CN" altLang="en-US" dirty="0"/>
              <a:t>分段存储结构</a:t>
            </a:r>
            <a:r>
              <a:rPr lang="en-US" altLang="zh-CN" dirty="0" smtClean="0"/>
              <a:t>(3/3</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smtClean="0"/>
              <a:t>全局描述符表</a:t>
            </a:r>
            <a:r>
              <a:rPr lang="en-US" altLang="zh-CN" dirty="0" smtClean="0"/>
              <a:t>(GDT)</a:t>
            </a:r>
          </a:p>
          <a:p>
            <a:pPr lvl="1"/>
            <a:r>
              <a:rPr lang="zh-CN" altLang="en-US" dirty="0"/>
              <a:t>只有一</a:t>
            </a:r>
            <a:r>
              <a:rPr lang="zh-CN" altLang="en-US" dirty="0" smtClean="0"/>
              <a:t>个</a:t>
            </a:r>
            <a:endParaRPr lang="en-US" altLang="zh-CN" dirty="0" smtClean="0"/>
          </a:p>
          <a:p>
            <a:r>
              <a:rPr lang="zh-CN" altLang="en-US" dirty="0" smtClean="0"/>
              <a:t>局部描述符表</a:t>
            </a:r>
            <a:r>
              <a:rPr lang="en-US" altLang="zh-CN" dirty="0" smtClean="0"/>
              <a:t>(LDT)</a:t>
            </a:r>
          </a:p>
          <a:p>
            <a:pPr lvl="1"/>
            <a:r>
              <a:rPr lang="zh-CN" altLang="en-US" dirty="0" smtClean="0"/>
              <a:t>每个进程有一个</a:t>
            </a:r>
            <a:endParaRPr lang="en-US" altLang="zh-CN" dirty="0" smtClean="0"/>
          </a:p>
          <a:p>
            <a:r>
              <a:rPr lang="zh-CN" altLang="en-US" dirty="0" smtClean="0"/>
              <a:t>每个描述符表含有</a:t>
            </a:r>
            <a:r>
              <a:rPr lang="en-US" altLang="zh-CN" dirty="0" smtClean="0"/>
              <a:t>8192</a:t>
            </a:r>
            <a:r>
              <a:rPr lang="zh-CN" altLang="en-US" dirty="0" smtClean="0"/>
              <a:t>个描述符</a:t>
            </a:r>
            <a:endParaRPr lang="en-US" altLang="zh-CN" dirty="0"/>
          </a:p>
          <a:p>
            <a:r>
              <a:rPr lang="zh-CN" altLang="en-US" dirty="0" smtClean="0"/>
              <a:t>段内偏移量</a:t>
            </a:r>
            <a:r>
              <a:rPr lang="en-US" altLang="zh-CN" dirty="0" smtClean="0"/>
              <a:t>32bit</a:t>
            </a:r>
            <a:r>
              <a:rPr lang="en-US" altLang="zh-CN" dirty="0" smtClean="0">
                <a:sym typeface="Wingdings" panose="05000000000000000000" pitchFamily="2" charset="2"/>
              </a:rPr>
              <a:t></a:t>
            </a:r>
            <a:r>
              <a:rPr lang="zh-CN" altLang="en-US" dirty="0" smtClean="0">
                <a:sym typeface="Wingdings" panose="05000000000000000000" pitchFamily="2" charset="2"/>
              </a:rPr>
              <a:t>段长最大为</a:t>
            </a:r>
            <a:r>
              <a:rPr lang="en-US" altLang="zh-CN" dirty="0" smtClean="0">
                <a:sym typeface="Wingdings" panose="05000000000000000000" pitchFamily="2" charset="2"/>
              </a:rPr>
              <a:t>4G</a:t>
            </a:r>
          </a:p>
          <a:p>
            <a:r>
              <a:rPr lang="zh-CN" altLang="en-US" dirty="0" smtClean="0">
                <a:sym typeface="Wingdings" panose="05000000000000000000" pitchFamily="2" charset="2"/>
              </a:rPr>
              <a:t>整个虚拟地址空间为</a:t>
            </a:r>
            <a:r>
              <a:rPr lang="en-US" altLang="zh-CN" dirty="0" smtClean="0">
                <a:sym typeface="Wingdings" panose="05000000000000000000" pitchFamily="2" charset="2"/>
              </a:rPr>
              <a:t>8192</a:t>
            </a:r>
            <a:r>
              <a:rPr lang="zh-CN" altLang="en-US" dirty="0" smtClean="0">
                <a:sym typeface="Wingdings" panose="05000000000000000000" pitchFamily="2" charset="2"/>
              </a:rPr>
              <a:t>*</a:t>
            </a:r>
            <a:r>
              <a:rPr lang="en-US" altLang="zh-CN" dirty="0" smtClean="0">
                <a:sym typeface="Wingdings" panose="05000000000000000000" pitchFamily="2" charset="2"/>
              </a:rPr>
              <a:t>2</a:t>
            </a:r>
            <a:r>
              <a:rPr lang="zh-CN" altLang="en-US" dirty="0" smtClean="0">
                <a:sym typeface="Wingdings" panose="05000000000000000000" pitchFamily="2" charset="2"/>
              </a:rPr>
              <a:t>*</a:t>
            </a:r>
            <a:r>
              <a:rPr lang="en-US" altLang="zh-CN" dirty="0" smtClean="0">
                <a:sym typeface="Wingdings" panose="05000000000000000000" pitchFamily="2" charset="2"/>
              </a:rPr>
              <a:t>4G</a:t>
            </a:r>
          </a:p>
          <a:p>
            <a:pPr marL="0" indent="0">
              <a:buNone/>
            </a:pPr>
            <a:r>
              <a:rPr lang="en-US" altLang="zh-CN" dirty="0">
                <a:sym typeface="Wingdings" panose="05000000000000000000" pitchFamily="2" charset="2"/>
              </a:rPr>
              <a:t>	</a:t>
            </a:r>
            <a:r>
              <a:rPr lang="en-US" altLang="zh-CN" dirty="0" smtClean="0">
                <a:sym typeface="Wingdings" panose="05000000000000000000" pitchFamily="2" charset="2"/>
              </a:rPr>
              <a:t>=64TB</a:t>
            </a:r>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101</a:t>
            </a:fld>
            <a:endParaRPr lang="zh-CN"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196752"/>
            <a:ext cx="1656184" cy="4772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04845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Intel x86</a:t>
            </a:r>
            <a:r>
              <a:rPr lang="zh-CN" altLang="en-US" dirty="0" smtClean="0"/>
              <a:t>段页地址转换</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102</a:t>
            </a:fld>
            <a:endParaRPr lang="zh-CN" altLang="en-US"/>
          </a:p>
        </p:txBody>
      </p:sp>
      <p:grpSp>
        <p:nvGrpSpPr>
          <p:cNvPr id="6" name="Group 73"/>
          <p:cNvGrpSpPr>
            <a:grpSpLocks/>
          </p:cNvGrpSpPr>
          <p:nvPr/>
        </p:nvGrpSpPr>
        <p:grpSpPr bwMode="auto">
          <a:xfrm>
            <a:off x="684213" y="44450"/>
            <a:ext cx="8135937" cy="6553200"/>
            <a:chOff x="431" y="28"/>
            <a:chExt cx="5125" cy="4128"/>
          </a:xfrm>
        </p:grpSpPr>
        <p:sp>
          <p:nvSpPr>
            <p:cNvPr id="7" name="Text Box 5"/>
            <p:cNvSpPr txBox="1">
              <a:spLocks noChangeArrowheads="1"/>
            </p:cNvSpPr>
            <p:nvPr/>
          </p:nvSpPr>
          <p:spPr bwMode="auto">
            <a:xfrm>
              <a:off x="1031" y="28"/>
              <a:ext cx="700" cy="230"/>
            </a:xfrm>
            <a:prstGeom prst="rect">
              <a:avLst/>
            </a:prstGeom>
            <a:solidFill>
              <a:srgbClr val="FFCC66"/>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ctr" eaLnBrk="1" hangingPunct="1">
                <a:spcBef>
                  <a:spcPct val="0"/>
                </a:spcBef>
                <a:buFontTx/>
                <a:buNone/>
              </a:pPr>
              <a:r>
                <a:rPr lang="zh-CN" altLang="en-US" sz="1600">
                  <a:solidFill>
                    <a:srgbClr val="CC0000"/>
                  </a:solidFill>
                  <a:latin typeface="华文新魏" pitchFamily="2" charset="-122"/>
                  <a:ea typeface="华文新魏" pitchFamily="2" charset="-122"/>
                </a:rPr>
                <a:t>虚拟地址</a:t>
              </a:r>
            </a:p>
          </p:txBody>
        </p:sp>
        <p:grpSp>
          <p:nvGrpSpPr>
            <p:cNvPr id="8" name="Group 6"/>
            <p:cNvGrpSpPr>
              <a:grpSpLocks/>
            </p:cNvGrpSpPr>
            <p:nvPr/>
          </p:nvGrpSpPr>
          <p:grpSpPr bwMode="auto">
            <a:xfrm>
              <a:off x="431" y="258"/>
              <a:ext cx="1802" cy="230"/>
              <a:chOff x="1393" y="2220"/>
              <a:chExt cx="3578" cy="468"/>
            </a:xfrm>
          </p:grpSpPr>
          <p:sp>
            <p:nvSpPr>
              <p:cNvPr id="66" name="Text Box 7"/>
              <p:cNvSpPr txBox="1">
                <a:spLocks noChangeArrowheads="1"/>
              </p:cNvSpPr>
              <p:nvPr/>
            </p:nvSpPr>
            <p:spPr bwMode="auto">
              <a:xfrm>
                <a:off x="1393" y="2220"/>
                <a:ext cx="1788" cy="468"/>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zh-CN" altLang="en-US" sz="1400">
                    <a:solidFill>
                      <a:srgbClr val="CC0000"/>
                    </a:solidFill>
                    <a:latin typeface="华文新魏" pitchFamily="2" charset="-122"/>
                    <a:ea typeface="华文新魏" pitchFamily="2" charset="-122"/>
                  </a:rPr>
                  <a:t>段选择符</a:t>
                </a:r>
                <a:r>
                  <a:rPr lang="en-US" altLang="zh-CN" sz="1400">
                    <a:solidFill>
                      <a:srgbClr val="CC0000"/>
                    </a:solidFill>
                    <a:latin typeface="华文新魏" pitchFamily="2" charset="-122"/>
                    <a:ea typeface="华文新魏" pitchFamily="2" charset="-122"/>
                  </a:rPr>
                  <a:t>(16</a:t>
                </a:r>
                <a:r>
                  <a:rPr lang="zh-CN" altLang="en-US" sz="1400">
                    <a:solidFill>
                      <a:srgbClr val="CC0000"/>
                    </a:solidFill>
                    <a:latin typeface="华文新魏" pitchFamily="2" charset="-122"/>
                    <a:ea typeface="华文新魏" pitchFamily="2" charset="-122"/>
                  </a:rPr>
                  <a:t>位</a:t>
                </a:r>
                <a:r>
                  <a:rPr lang="en-US" altLang="zh-CN" sz="1400">
                    <a:solidFill>
                      <a:srgbClr val="CC0000"/>
                    </a:solidFill>
                    <a:latin typeface="华文新魏" pitchFamily="2" charset="-122"/>
                    <a:ea typeface="华文新魏" pitchFamily="2" charset="-122"/>
                  </a:rPr>
                  <a:t>)</a:t>
                </a:r>
              </a:p>
            </p:txBody>
          </p:sp>
          <p:sp>
            <p:nvSpPr>
              <p:cNvPr id="67" name="Text Box 8"/>
              <p:cNvSpPr txBox="1">
                <a:spLocks noChangeArrowheads="1"/>
              </p:cNvSpPr>
              <p:nvPr/>
            </p:nvSpPr>
            <p:spPr bwMode="auto">
              <a:xfrm>
                <a:off x="3181" y="2220"/>
                <a:ext cx="1790" cy="468"/>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zh-CN" altLang="en-US" sz="1400">
                    <a:solidFill>
                      <a:srgbClr val="CC0000"/>
                    </a:solidFill>
                    <a:latin typeface="华文新魏" pitchFamily="2" charset="-122"/>
                    <a:ea typeface="华文新魏" pitchFamily="2" charset="-122"/>
                  </a:rPr>
                  <a:t>偏移量</a:t>
                </a:r>
                <a:r>
                  <a:rPr lang="en-US" altLang="zh-CN" sz="1400">
                    <a:solidFill>
                      <a:srgbClr val="CC0000"/>
                    </a:solidFill>
                    <a:latin typeface="华文新魏" pitchFamily="2" charset="-122"/>
                    <a:ea typeface="华文新魏" pitchFamily="2" charset="-122"/>
                  </a:rPr>
                  <a:t>(32</a:t>
                </a:r>
                <a:r>
                  <a:rPr lang="zh-CN" altLang="en-US" sz="1400">
                    <a:solidFill>
                      <a:srgbClr val="CC0000"/>
                    </a:solidFill>
                    <a:latin typeface="华文新魏" pitchFamily="2" charset="-122"/>
                    <a:ea typeface="华文新魏" pitchFamily="2" charset="-122"/>
                  </a:rPr>
                  <a:t>位</a:t>
                </a:r>
                <a:r>
                  <a:rPr lang="en-US" altLang="zh-CN" sz="1400">
                    <a:solidFill>
                      <a:srgbClr val="CC0000"/>
                    </a:solidFill>
                    <a:latin typeface="华文新魏" pitchFamily="2" charset="-122"/>
                    <a:ea typeface="华文新魏" pitchFamily="2" charset="-122"/>
                  </a:rPr>
                  <a:t>)</a:t>
                </a:r>
              </a:p>
            </p:txBody>
          </p:sp>
        </p:grpSp>
        <p:sp>
          <p:nvSpPr>
            <p:cNvPr id="9" name="Text Box 9"/>
            <p:cNvSpPr txBox="1">
              <a:spLocks noChangeArrowheads="1"/>
            </p:cNvSpPr>
            <p:nvPr/>
          </p:nvSpPr>
          <p:spPr bwMode="auto">
            <a:xfrm>
              <a:off x="732" y="612"/>
              <a:ext cx="697" cy="414"/>
            </a:xfrm>
            <a:prstGeom prst="rect">
              <a:avLst/>
            </a:prstGeom>
            <a:solidFill>
              <a:srgbClr val="FFCC66"/>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en-US" altLang="zh-CN" sz="1200">
                  <a:solidFill>
                    <a:srgbClr val="CC0000"/>
                  </a:solidFill>
                  <a:latin typeface="华文新魏" pitchFamily="2" charset="-122"/>
                  <a:ea typeface="华文新魏" pitchFamily="2" charset="-122"/>
                </a:rPr>
                <a:t>T1=0/1</a:t>
              </a:r>
            </a:p>
            <a:p>
              <a:pPr eaLnBrk="1" hangingPunct="1">
                <a:spcBef>
                  <a:spcPct val="0"/>
                </a:spcBef>
                <a:buFontTx/>
                <a:buNone/>
              </a:pPr>
              <a:r>
                <a:rPr lang="en-US" altLang="zh-CN" sz="1200">
                  <a:solidFill>
                    <a:srgbClr val="CC0000"/>
                  </a:solidFill>
                  <a:latin typeface="华文新魏" pitchFamily="2" charset="-122"/>
                  <a:ea typeface="华文新魏" pitchFamily="2" charset="-122"/>
                </a:rPr>
                <a:t>GDT/LDT</a:t>
              </a:r>
              <a:r>
                <a:rPr lang="zh-CN" altLang="en-US" sz="1200">
                  <a:solidFill>
                    <a:srgbClr val="CC0000"/>
                  </a:solidFill>
                  <a:latin typeface="华文新魏" pitchFamily="2" charset="-122"/>
                  <a:ea typeface="华文新魏" pitchFamily="2" charset="-122"/>
                </a:rPr>
                <a:t>段描述符表</a:t>
              </a:r>
            </a:p>
          </p:txBody>
        </p:sp>
        <p:sp>
          <p:nvSpPr>
            <p:cNvPr id="10" name="Text Box 10"/>
            <p:cNvSpPr txBox="1">
              <a:spLocks noChangeArrowheads="1"/>
            </p:cNvSpPr>
            <p:nvPr/>
          </p:nvSpPr>
          <p:spPr bwMode="auto">
            <a:xfrm>
              <a:off x="732" y="1026"/>
              <a:ext cx="600" cy="1071"/>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en-US" altLang="zh-CN" sz="1000">
                  <a:solidFill>
                    <a:srgbClr val="CC0000"/>
                  </a:solidFill>
                  <a:latin typeface="华文新魏" pitchFamily="2" charset="-122"/>
                  <a:ea typeface="华文新魏" pitchFamily="2" charset="-122"/>
                </a:rPr>
                <a:t>8</a:t>
              </a:r>
              <a:r>
                <a:rPr lang="zh-CN" altLang="en-US" sz="1000">
                  <a:solidFill>
                    <a:srgbClr val="CC0000"/>
                  </a:solidFill>
                  <a:latin typeface="华文新魏" pitchFamily="2" charset="-122"/>
                  <a:ea typeface="华文新魏" pitchFamily="2" charset="-122"/>
                </a:rPr>
                <a:t>个字节的</a:t>
              </a:r>
            </a:p>
            <a:p>
              <a:pPr eaLnBrk="1" hangingPunct="1">
                <a:spcBef>
                  <a:spcPct val="0"/>
                </a:spcBef>
                <a:buFontTx/>
                <a:buNone/>
              </a:pPr>
              <a:r>
                <a:rPr lang="zh-CN" altLang="en-US" sz="1000">
                  <a:solidFill>
                    <a:srgbClr val="CC0000"/>
                  </a:solidFill>
                  <a:latin typeface="华文新魏" pitchFamily="2" charset="-122"/>
                  <a:ea typeface="华文新魏" pitchFamily="2" charset="-122"/>
                </a:rPr>
                <a:t>段描述符</a:t>
              </a:r>
            </a:p>
            <a:p>
              <a:pPr eaLnBrk="1" hangingPunct="1">
                <a:spcBef>
                  <a:spcPct val="0"/>
                </a:spcBef>
                <a:buFontTx/>
                <a:buNone/>
              </a:pPr>
              <a:endParaRPr lang="zh-CN" altLang="en-US" sz="1000">
                <a:solidFill>
                  <a:srgbClr val="CC0000"/>
                </a:solidFill>
                <a:latin typeface="华文新魏" pitchFamily="2" charset="-122"/>
                <a:ea typeface="华文新魏" pitchFamily="2" charset="-122"/>
              </a:endParaRPr>
            </a:p>
            <a:p>
              <a:pPr eaLnBrk="1" hangingPunct="1">
                <a:spcBef>
                  <a:spcPct val="0"/>
                </a:spcBef>
                <a:buFontTx/>
                <a:buNone/>
              </a:pPr>
              <a:r>
                <a:rPr lang="en-US" altLang="zh-CN" sz="1000">
                  <a:solidFill>
                    <a:srgbClr val="CC0000"/>
                  </a:solidFill>
                  <a:latin typeface="华文新魏" pitchFamily="2" charset="-122"/>
                  <a:ea typeface="华文新魏" pitchFamily="2" charset="-122"/>
                </a:rPr>
                <a:t>8</a:t>
              </a:r>
              <a:r>
                <a:rPr lang="zh-CN" altLang="en-US" sz="1000">
                  <a:solidFill>
                    <a:srgbClr val="CC0000"/>
                  </a:solidFill>
                  <a:latin typeface="华文新魏" pitchFamily="2" charset="-122"/>
                  <a:ea typeface="华文新魏" pitchFamily="2" charset="-122"/>
                </a:rPr>
                <a:t>个字节的</a:t>
              </a:r>
            </a:p>
            <a:p>
              <a:pPr eaLnBrk="1" hangingPunct="1">
                <a:spcBef>
                  <a:spcPct val="0"/>
                </a:spcBef>
                <a:buFontTx/>
                <a:buNone/>
              </a:pPr>
              <a:r>
                <a:rPr lang="zh-CN" altLang="en-US" sz="1000">
                  <a:solidFill>
                    <a:srgbClr val="CC0000"/>
                  </a:solidFill>
                  <a:latin typeface="华文新魏" pitchFamily="2" charset="-122"/>
                  <a:ea typeface="华文新魏" pitchFamily="2" charset="-122"/>
                </a:rPr>
                <a:t>段描述符</a:t>
              </a:r>
            </a:p>
            <a:p>
              <a:pPr eaLnBrk="1" hangingPunct="1">
                <a:spcBef>
                  <a:spcPct val="0"/>
                </a:spcBef>
                <a:buFontTx/>
                <a:buNone/>
              </a:pPr>
              <a:endParaRPr lang="zh-CN" altLang="en-US" sz="1000">
                <a:solidFill>
                  <a:srgbClr val="CC0000"/>
                </a:solidFill>
                <a:latin typeface="华文新魏" pitchFamily="2" charset="-122"/>
                <a:ea typeface="华文新魏" pitchFamily="2" charset="-122"/>
              </a:endParaRPr>
            </a:p>
            <a:p>
              <a:pPr eaLnBrk="1" hangingPunct="1">
                <a:spcBef>
                  <a:spcPct val="0"/>
                </a:spcBef>
                <a:buFontTx/>
                <a:buNone/>
              </a:pPr>
              <a:r>
                <a:rPr lang="en-US" altLang="zh-CN" sz="1000">
                  <a:solidFill>
                    <a:srgbClr val="CC0000"/>
                  </a:solidFill>
                  <a:latin typeface="华文新魏" pitchFamily="2" charset="-122"/>
                  <a:ea typeface="华文新魏" pitchFamily="2" charset="-122"/>
                </a:rPr>
                <a:t>8</a:t>
              </a:r>
              <a:r>
                <a:rPr lang="zh-CN" altLang="en-US" sz="1000">
                  <a:solidFill>
                    <a:srgbClr val="CC0000"/>
                  </a:solidFill>
                  <a:latin typeface="华文新魏" pitchFamily="2" charset="-122"/>
                  <a:ea typeface="华文新魏" pitchFamily="2" charset="-122"/>
                </a:rPr>
                <a:t>个字节的</a:t>
              </a:r>
            </a:p>
            <a:p>
              <a:pPr eaLnBrk="1" hangingPunct="1">
                <a:spcBef>
                  <a:spcPct val="0"/>
                </a:spcBef>
                <a:buFontTx/>
                <a:buNone/>
              </a:pPr>
              <a:r>
                <a:rPr lang="zh-CN" altLang="en-US" sz="1000">
                  <a:solidFill>
                    <a:srgbClr val="CC0000"/>
                  </a:solidFill>
                  <a:latin typeface="华文新魏" pitchFamily="2" charset="-122"/>
                  <a:ea typeface="华文新魏" pitchFamily="2" charset="-122"/>
                </a:rPr>
                <a:t>段描述符</a:t>
              </a:r>
            </a:p>
            <a:p>
              <a:pPr eaLnBrk="1" hangingPunct="1">
                <a:spcBef>
                  <a:spcPct val="0"/>
                </a:spcBef>
                <a:buFontTx/>
                <a:buNone/>
              </a:pPr>
              <a:r>
                <a:rPr lang="zh-CN" altLang="en-US" sz="1000">
                  <a:solidFill>
                    <a:srgbClr val="CC0000"/>
                  </a:solidFill>
                  <a:latin typeface="华文新魏" pitchFamily="2" charset="-122"/>
                  <a:ea typeface="华文新魏" pitchFamily="2" charset="-122"/>
                </a:rPr>
                <a:t>   </a:t>
              </a:r>
              <a:r>
                <a:rPr lang="en-US" altLang="zh-CN" sz="1000">
                  <a:solidFill>
                    <a:srgbClr val="CC0000"/>
                  </a:solidFill>
                  <a:ea typeface="华文新魏" pitchFamily="2" charset="-122"/>
                </a:rPr>
                <a:t>…</a:t>
              </a:r>
              <a:endParaRPr lang="en-US" altLang="zh-CN" sz="1000">
                <a:solidFill>
                  <a:srgbClr val="CC0000"/>
                </a:solidFill>
                <a:latin typeface="华文新魏" pitchFamily="2" charset="-122"/>
                <a:ea typeface="华文新魏" pitchFamily="2" charset="-122"/>
              </a:endParaRPr>
            </a:p>
            <a:p>
              <a:pPr eaLnBrk="1" hangingPunct="1">
                <a:spcBef>
                  <a:spcPct val="0"/>
                </a:spcBef>
                <a:buFontTx/>
                <a:buNone/>
              </a:pPr>
              <a:r>
                <a:rPr lang="en-US" altLang="zh-CN" sz="1000">
                  <a:solidFill>
                    <a:srgbClr val="CC0000"/>
                  </a:solidFill>
                  <a:latin typeface="华文新魏" pitchFamily="2" charset="-122"/>
                  <a:ea typeface="华文新魏" pitchFamily="2" charset="-122"/>
                </a:rPr>
                <a:t>   </a:t>
              </a:r>
            </a:p>
            <a:p>
              <a:pPr eaLnBrk="1" hangingPunct="1">
                <a:spcBef>
                  <a:spcPct val="0"/>
                </a:spcBef>
                <a:buFontTx/>
                <a:buNone/>
              </a:pPr>
              <a:r>
                <a:rPr lang="en-US" altLang="zh-CN" sz="1000">
                  <a:solidFill>
                    <a:srgbClr val="CC0000"/>
                  </a:solidFill>
                  <a:latin typeface="华文新魏" pitchFamily="2" charset="-122"/>
                  <a:ea typeface="华文新魏" pitchFamily="2" charset="-122"/>
                </a:rPr>
                <a:t>   </a:t>
              </a:r>
            </a:p>
          </p:txBody>
        </p:sp>
        <p:sp>
          <p:nvSpPr>
            <p:cNvPr id="11" name="Line 11"/>
            <p:cNvSpPr>
              <a:spLocks noChangeShapeType="1"/>
            </p:cNvSpPr>
            <p:nvPr/>
          </p:nvSpPr>
          <p:spPr bwMode="auto">
            <a:xfrm>
              <a:off x="732" y="1268"/>
              <a:ext cx="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a:off x="732" y="1598"/>
              <a:ext cx="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13"/>
            <p:cNvSpPr txBox="1">
              <a:spLocks noChangeArrowheads="1"/>
            </p:cNvSpPr>
            <p:nvPr/>
          </p:nvSpPr>
          <p:spPr bwMode="auto">
            <a:xfrm>
              <a:off x="3060" y="1564"/>
              <a:ext cx="1631" cy="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200">
                  <a:solidFill>
                    <a:srgbClr val="CC0000"/>
                  </a:solidFill>
                  <a:latin typeface="华文新魏" pitchFamily="2" charset="-122"/>
                  <a:ea typeface="华文新魏" pitchFamily="2" charset="-122"/>
                </a:rPr>
                <a:t>CR0</a:t>
              </a:r>
              <a:r>
                <a:rPr lang="zh-CN" altLang="en-US" sz="1200">
                  <a:solidFill>
                    <a:srgbClr val="CC0000"/>
                  </a:solidFill>
                  <a:latin typeface="华文新魏" pitchFamily="2" charset="-122"/>
                  <a:ea typeface="华文新魏" pitchFamily="2" charset="-122"/>
                </a:rPr>
                <a:t>的</a:t>
              </a:r>
              <a:r>
                <a:rPr lang="en-US" altLang="zh-CN" sz="1200">
                  <a:solidFill>
                    <a:srgbClr val="CC0000"/>
                  </a:solidFill>
                  <a:latin typeface="华文新魏" pitchFamily="2" charset="-122"/>
                  <a:ea typeface="华文新魏" pitchFamily="2" charset="-122"/>
                </a:rPr>
                <a:t>PE=0</a:t>
              </a:r>
              <a:r>
                <a:rPr lang="zh-CN" altLang="en-US" sz="1200">
                  <a:solidFill>
                    <a:srgbClr val="CC0000"/>
                  </a:solidFill>
                  <a:latin typeface="华文新魏" pitchFamily="2" charset="-122"/>
                  <a:ea typeface="华文新魏" pitchFamily="2" charset="-122"/>
                </a:rPr>
                <a:t>线性地址就是物理地址</a:t>
              </a:r>
            </a:p>
          </p:txBody>
        </p:sp>
        <p:sp>
          <p:nvSpPr>
            <p:cNvPr id="14" name="Text Box 14"/>
            <p:cNvSpPr txBox="1">
              <a:spLocks noChangeArrowheads="1"/>
            </p:cNvSpPr>
            <p:nvPr/>
          </p:nvSpPr>
          <p:spPr bwMode="auto">
            <a:xfrm>
              <a:off x="2333" y="1830"/>
              <a:ext cx="1362" cy="153"/>
            </a:xfrm>
            <a:prstGeom prst="rect">
              <a:avLst/>
            </a:prstGeom>
            <a:solidFill>
              <a:schemeClr val="accent1"/>
            </a:solidFill>
            <a:ln w="9525">
              <a:solidFill>
                <a:srgbClr val="000000"/>
              </a:solidFill>
              <a:miter lim="800000"/>
              <a:headEnd/>
              <a:tailEnd/>
            </a:ln>
          </p:spPr>
          <p:txBody>
            <a:bodyPr lIns="0" tIns="0" r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       </a:t>
              </a:r>
              <a:r>
                <a:rPr lang="zh-CN" altLang="en-US" sz="1400">
                  <a:solidFill>
                    <a:srgbClr val="CC0000"/>
                  </a:solidFill>
                  <a:latin typeface="华文新魏" pitchFamily="2" charset="-122"/>
                  <a:ea typeface="华文新魏" pitchFamily="2" charset="-122"/>
                </a:rPr>
                <a:t>线性地址</a:t>
              </a:r>
              <a:r>
                <a:rPr lang="en-US" altLang="zh-CN" sz="1400">
                  <a:solidFill>
                    <a:srgbClr val="CC0000"/>
                  </a:solidFill>
                  <a:latin typeface="华文新魏" pitchFamily="2" charset="-122"/>
                  <a:ea typeface="华文新魏" pitchFamily="2" charset="-122"/>
                </a:rPr>
                <a:t>(32</a:t>
              </a:r>
              <a:r>
                <a:rPr lang="zh-CN" altLang="en-US" sz="1400">
                  <a:solidFill>
                    <a:srgbClr val="CC0000"/>
                  </a:solidFill>
                  <a:latin typeface="华文新魏" pitchFamily="2" charset="-122"/>
                  <a:ea typeface="华文新魏" pitchFamily="2" charset="-122"/>
                </a:rPr>
                <a:t>位</a:t>
              </a:r>
              <a:r>
                <a:rPr lang="en-US" altLang="zh-CN" sz="1400">
                  <a:solidFill>
                    <a:srgbClr val="CC0000"/>
                  </a:solidFill>
                  <a:latin typeface="华文新魏" pitchFamily="2" charset="-122"/>
                  <a:ea typeface="华文新魏" pitchFamily="2" charset="-122"/>
                </a:rPr>
                <a:t>)</a:t>
              </a:r>
            </a:p>
          </p:txBody>
        </p:sp>
        <p:sp>
          <p:nvSpPr>
            <p:cNvPr id="15" name="Line 16"/>
            <p:cNvSpPr>
              <a:spLocks noChangeShapeType="1"/>
            </p:cNvSpPr>
            <p:nvPr/>
          </p:nvSpPr>
          <p:spPr bwMode="auto">
            <a:xfrm>
              <a:off x="613" y="488"/>
              <a:ext cx="0" cy="9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613" y="1410"/>
              <a:ext cx="11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AutoShape 18"/>
            <p:cNvSpPr>
              <a:spLocks noChangeArrowheads="1"/>
            </p:cNvSpPr>
            <p:nvPr/>
          </p:nvSpPr>
          <p:spPr bwMode="auto">
            <a:xfrm>
              <a:off x="2770" y="1334"/>
              <a:ext cx="199" cy="265"/>
            </a:xfrm>
            <a:prstGeom prst="flowChartOr">
              <a:avLst/>
            </a:prstGeom>
            <a:solidFill>
              <a:schemeClr val="accent1"/>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p>
          </p:txBody>
        </p:sp>
        <p:sp>
          <p:nvSpPr>
            <p:cNvPr id="18" name="Text Box 20"/>
            <p:cNvSpPr txBox="1">
              <a:spLocks noChangeArrowheads="1"/>
            </p:cNvSpPr>
            <p:nvPr/>
          </p:nvSpPr>
          <p:spPr bwMode="auto">
            <a:xfrm>
              <a:off x="1665" y="3633"/>
              <a:ext cx="262" cy="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1024</a:t>
              </a:r>
            </a:p>
            <a:p>
              <a:pPr algn="just" eaLnBrk="1" hangingPunct="1">
                <a:spcBef>
                  <a:spcPct val="0"/>
                </a:spcBef>
                <a:buFontTx/>
                <a:buNone/>
              </a:pPr>
              <a:r>
                <a:rPr lang="zh-CN" altLang="en-US" sz="1400">
                  <a:solidFill>
                    <a:srgbClr val="CC0000"/>
                  </a:solidFill>
                  <a:latin typeface="华文新魏" pitchFamily="2" charset="-122"/>
                  <a:ea typeface="华文新魏" pitchFamily="2" charset="-122"/>
                </a:rPr>
                <a:t>表项</a:t>
              </a:r>
            </a:p>
          </p:txBody>
        </p:sp>
        <p:sp>
          <p:nvSpPr>
            <p:cNvPr id="19" name="Text Box 21"/>
            <p:cNvSpPr txBox="1">
              <a:spLocks noChangeArrowheads="1"/>
            </p:cNvSpPr>
            <p:nvPr/>
          </p:nvSpPr>
          <p:spPr bwMode="auto">
            <a:xfrm>
              <a:off x="1449" y="2257"/>
              <a:ext cx="1080" cy="275"/>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200">
                  <a:solidFill>
                    <a:srgbClr val="CC0000"/>
                  </a:solidFill>
                  <a:latin typeface="华文新魏" pitchFamily="2" charset="-122"/>
                  <a:ea typeface="华文新魏" pitchFamily="2" charset="-122"/>
                </a:rPr>
                <a:t>页目录</a:t>
              </a:r>
              <a:r>
                <a:rPr lang="en-US" altLang="zh-CN" sz="1200">
                  <a:solidFill>
                    <a:srgbClr val="CC0000"/>
                  </a:solidFill>
                  <a:latin typeface="华文新魏" pitchFamily="2" charset="-122"/>
                  <a:ea typeface="华文新魏" pitchFamily="2" charset="-122"/>
                </a:rPr>
                <a:t>Dir(10</a:t>
              </a:r>
              <a:r>
                <a:rPr lang="zh-CN" altLang="en-US" sz="1200">
                  <a:solidFill>
                    <a:srgbClr val="CC0000"/>
                  </a:solidFill>
                  <a:latin typeface="华文新魏" pitchFamily="2" charset="-122"/>
                  <a:ea typeface="华文新魏" pitchFamily="2" charset="-122"/>
                </a:rPr>
                <a:t>位</a:t>
              </a:r>
              <a:r>
                <a:rPr lang="en-US" altLang="zh-CN" sz="1200">
                  <a:solidFill>
                    <a:srgbClr val="CC0000"/>
                  </a:solidFill>
                  <a:latin typeface="华文新魏" pitchFamily="2" charset="-122"/>
                  <a:ea typeface="华文新魏" pitchFamily="2" charset="-122"/>
                </a:rPr>
                <a:t>)</a:t>
              </a:r>
            </a:p>
          </p:txBody>
        </p:sp>
        <p:sp>
          <p:nvSpPr>
            <p:cNvPr id="20" name="Text Box 22"/>
            <p:cNvSpPr txBox="1">
              <a:spLocks noChangeArrowheads="1"/>
            </p:cNvSpPr>
            <p:nvPr/>
          </p:nvSpPr>
          <p:spPr bwMode="auto">
            <a:xfrm>
              <a:off x="2529" y="2257"/>
              <a:ext cx="1190" cy="275"/>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200">
                  <a:solidFill>
                    <a:srgbClr val="CC0000"/>
                  </a:solidFill>
                  <a:latin typeface="华文新魏" pitchFamily="2" charset="-122"/>
                  <a:ea typeface="华文新魏" pitchFamily="2" charset="-122"/>
                </a:rPr>
                <a:t>     </a:t>
              </a:r>
              <a:r>
                <a:rPr lang="zh-CN" altLang="en-US" sz="1200">
                  <a:solidFill>
                    <a:srgbClr val="CC0000"/>
                  </a:solidFill>
                  <a:latin typeface="华文新魏" pitchFamily="2" charset="-122"/>
                  <a:ea typeface="华文新魏" pitchFamily="2" charset="-122"/>
                </a:rPr>
                <a:t>页</a:t>
              </a:r>
              <a:r>
                <a:rPr lang="en-US" altLang="zh-CN" sz="1200">
                  <a:solidFill>
                    <a:srgbClr val="CC0000"/>
                  </a:solidFill>
                  <a:latin typeface="华文新魏" pitchFamily="2" charset="-122"/>
                  <a:ea typeface="华文新魏" pitchFamily="2" charset="-122"/>
                </a:rPr>
                <a:t>Page(10</a:t>
              </a:r>
              <a:r>
                <a:rPr lang="zh-CN" altLang="en-US" sz="1200">
                  <a:solidFill>
                    <a:srgbClr val="CC0000"/>
                  </a:solidFill>
                  <a:latin typeface="华文新魏" pitchFamily="2" charset="-122"/>
                  <a:ea typeface="华文新魏" pitchFamily="2" charset="-122"/>
                </a:rPr>
                <a:t>位</a:t>
              </a:r>
              <a:r>
                <a:rPr lang="en-US" altLang="zh-CN" sz="1200">
                  <a:solidFill>
                    <a:srgbClr val="CC0000"/>
                  </a:solidFill>
                  <a:latin typeface="华文新魏" pitchFamily="2" charset="-122"/>
                  <a:ea typeface="华文新魏" pitchFamily="2" charset="-122"/>
                </a:rPr>
                <a:t>)</a:t>
              </a:r>
            </a:p>
          </p:txBody>
        </p:sp>
        <p:sp>
          <p:nvSpPr>
            <p:cNvPr id="21" name="Text Box 23"/>
            <p:cNvSpPr txBox="1">
              <a:spLocks noChangeArrowheads="1"/>
            </p:cNvSpPr>
            <p:nvPr/>
          </p:nvSpPr>
          <p:spPr bwMode="auto">
            <a:xfrm>
              <a:off x="3719" y="2257"/>
              <a:ext cx="1250" cy="275"/>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200">
                  <a:solidFill>
                    <a:srgbClr val="CC0000"/>
                  </a:solidFill>
                  <a:latin typeface="华文新魏" pitchFamily="2" charset="-122"/>
                  <a:ea typeface="华文新魏" pitchFamily="2" charset="-122"/>
                </a:rPr>
                <a:t>    </a:t>
              </a:r>
              <a:r>
                <a:rPr lang="zh-CN" altLang="en-US" sz="1200">
                  <a:solidFill>
                    <a:srgbClr val="CC0000"/>
                  </a:solidFill>
                  <a:latin typeface="华文新魏" pitchFamily="2" charset="-122"/>
                  <a:ea typeface="华文新魏" pitchFamily="2" charset="-122"/>
                </a:rPr>
                <a:t>偏移量</a:t>
              </a:r>
              <a:r>
                <a:rPr lang="en-US" altLang="zh-CN" sz="1200">
                  <a:solidFill>
                    <a:srgbClr val="CC0000"/>
                  </a:solidFill>
                  <a:latin typeface="华文新魏" pitchFamily="2" charset="-122"/>
                  <a:ea typeface="华文新魏" pitchFamily="2" charset="-122"/>
                </a:rPr>
                <a:t>Offset(12</a:t>
              </a:r>
              <a:r>
                <a:rPr lang="zh-CN" altLang="en-US" sz="1200">
                  <a:solidFill>
                    <a:srgbClr val="CC0000"/>
                  </a:solidFill>
                  <a:latin typeface="华文新魏" pitchFamily="2" charset="-122"/>
                  <a:ea typeface="华文新魏" pitchFamily="2" charset="-122"/>
                </a:rPr>
                <a:t>位</a:t>
              </a:r>
              <a:r>
                <a:rPr lang="en-US" altLang="zh-CN" sz="1200">
                  <a:solidFill>
                    <a:srgbClr val="CC0000"/>
                  </a:solidFill>
                  <a:latin typeface="华文新魏" pitchFamily="2" charset="-122"/>
                  <a:ea typeface="华文新魏" pitchFamily="2" charset="-122"/>
                </a:rPr>
                <a:t>)</a:t>
              </a:r>
            </a:p>
          </p:txBody>
        </p:sp>
        <p:sp>
          <p:nvSpPr>
            <p:cNvPr id="22" name="Text Box 24"/>
            <p:cNvSpPr txBox="1">
              <a:spLocks noChangeArrowheads="1"/>
            </p:cNvSpPr>
            <p:nvPr/>
          </p:nvSpPr>
          <p:spPr bwMode="auto">
            <a:xfrm>
              <a:off x="1989" y="3057"/>
              <a:ext cx="648" cy="183"/>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200">
                  <a:solidFill>
                    <a:srgbClr val="CC0000"/>
                  </a:solidFill>
                  <a:latin typeface="华文新魏" pitchFamily="2" charset="-122"/>
                  <a:ea typeface="华文新魏" pitchFamily="2" charset="-122"/>
                </a:rPr>
                <a:t>页目录项</a:t>
              </a:r>
            </a:p>
            <a:p>
              <a:pPr eaLnBrk="1" hangingPunct="1">
                <a:spcBef>
                  <a:spcPct val="0"/>
                </a:spcBef>
                <a:buFontTx/>
                <a:buNone/>
              </a:pPr>
              <a:endParaRPr lang="en-US" altLang="zh-CN" sz="1000">
                <a:solidFill>
                  <a:srgbClr val="CC0000"/>
                </a:solidFill>
                <a:latin typeface="华文新魏" pitchFamily="2" charset="-122"/>
                <a:ea typeface="华文新魏" pitchFamily="2" charset="-122"/>
              </a:endParaRPr>
            </a:p>
          </p:txBody>
        </p:sp>
        <p:sp>
          <p:nvSpPr>
            <p:cNvPr id="23" name="Text Box 25"/>
            <p:cNvSpPr txBox="1">
              <a:spLocks noChangeArrowheads="1"/>
            </p:cNvSpPr>
            <p:nvPr/>
          </p:nvSpPr>
          <p:spPr bwMode="auto">
            <a:xfrm>
              <a:off x="1989" y="3240"/>
              <a:ext cx="648" cy="183"/>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200">
                  <a:solidFill>
                    <a:srgbClr val="CC0000"/>
                  </a:solidFill>
                  <a:latin typeface="华文新魏" pitchFamily="2" charset="-122"/>
                  <a:ea typeface="华文新魏" pitchFamily="2" charset="-122"/>
                </a:rPr>
                <a:t>页目录项</a:t>
              </a:r>
            </a:p>
          </p:txBody>
        </p:sp>
        <p:sp>
          <p:nvSpPr>
            <p:cNvPr id="24" name="Text Box 26"/>
            <p:cNvSpPr txBox="1">
              <a:spLocks noChangeArrowheads="1"/>
            </p:cNvSpPr>
            <p:nvPr/>
          </p:nvSpPr>
          <p:spPr bwMode="auto">
            <a:xfrm>
              <a:off x="1989" y="3423"/>
              <a:ext cx="648" cy="183"/>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zh-CN" altLang="en-US" sz="1200">
                  <a:solidFill>
                    <a:srgbClr val="CC0000"/>
                  </a:solidFill>
                  <a:latin typeface="华文新魏" pitchFamily="2" charset="-122"/>
                  <a:ea typeface="华文新魏" pitchFamily="2" charset="-122"/>
                </a:rPr>
                <a:t>页目录项</a:t>
              </a:r>
            </a:p>
          </p:txBody>
        </p:sp>
        <p:sp>
          <p:nvSpPr>
            <p:cNvPr id="25" name="Text Box 27"/>
            <p:cNvSpPr txBox="1">
              <a:spLocks noChangeArrowheads="1"/>
            </p:cNvSpPr>
            <p:nvPr/>
          </p:nvSpPr>
          <p:spPr bwMode="auto">
            <a:xfrm>
              <a:off x="1989" y="3606"/>
              <a:ext cx="648" cy="184"/>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200">
                  <a:solidFill>
                    <a:srgbClr val="CC0000"/>
                  </a:solidFill>
                  <a:latin typeface="华文新魏" pitchFamily="2" charset="-122"/>
                  <a:ea typeface="华文新魏" pitchFamily="2" charset="-122"/>
                </a:rPr>
                <a:t>页目录项</a:t>
              </a:r>
            </a:p>
          </p:txBody>
        </p:sp>
        <p:sp>
          <p:nvSpPr>
            <p:cNvPr id="26" name="Text Box 28"/>
            <p:cNvSpPr txBox="1">
              <a:spLocks noChangeArrowheads="1"/>
            </p:cNvSpPr>
            <p:nvPr/>
          </p:nvSpPr>
          <p:spPr bwMode="auto">
            <a:xfrm>
              <a:off x="1989" y="3790"/>
              <a:ext cx="648" cy="184"/>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000">
                  <a:solidFill>
                    <a:srgbClr val="CC0000"/>
                  </a:solidFill>
                  <a:latin typeface="华文新魏" pitchFamily="2" charset="-122"/>
                  <a:ea typeface="华文新魏" pitchFamily="2" charset="-122"/>
                </a:rPr>
                <a:t>   </a:t>
              </a:r>
              <a:r>
                <a:rPr lang="zh-CN" altLang="en-US" sz="1000">
                  <a:solidFill>
                    <a:srgbClr val="CC0000"/>
                  </a:solidFill>
                  <a:latin typeface="华文新魏" pitchFamily="2" charset="-122"/>
                  <a:ea typeface="华文新魏" pitchFamily="2" charset="-122"/>
                </a:rPr>
                <a:t>．</a:t>
              </a:r>
            </a:p>
          </p:txBody>
        </p:sp>
        <p:sp>
          <p:nvSpPr>
            <p:cNvPr id="27" name="Text Box 29"/>
            <p:cNvSpPr txBox="1">
              <a:spLocks noChangeArrowheads="1"/>
            </p:cNvSpPr>
            <p:nvPr/>
          </p:nvSpPr>
          <p:spPr bwMode="auto">
            <a:xfrm>
              <a:off x="1989" y="3974"/>
              <a:ext cx="648" cy="182"/>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000">
                  <a:solidFill>
                    <a:srgbClr val="CC0000"/>
                  </a:solidFill>
                  <a:latin typeface="华文新魏" pitchFamily="2" charset="-122"/>
                  <a:ea typeface="华文新魏" pitchFamily="2" charset="-122"/>
                </a:rPr>
                <a:t>   </a:t>
              </a:r>
              <a:r>
                <a:rPr lang="zh-CN" altLang="en-US" sz="1000">
                  <a:solidFill>
                    <a:srgbClr val="CC0000"/>
                  </a:solidFill>
                  <a:latin typeface="华文新魏" pitchFamily="2" charset="-122"/>
                  <a:ea typeface="华文新魏" pitchFamily="2" charset="-122"/>
                </a:rPr>
                <a:t>．</a:t>
              </a:r>
            </a:p>
          </p:txBody>
        </p:sp>
        <p:sp>
          <p:nvSpPr>
            <p:cNvPr id="28" name="AutoShape 30"/>
            <p:cNvSpPr>
              <a:spLocks/>
            </p:cNvSpPr>
            <p:nvPr/>
          </p:nvSpPr>
          <p:spPr bwMode="auto">
            <a:xfrm>
              <a:off x="1557" y="3057"/>
              <a:ext cx="108" cy="1099"/>
            </a:xfrm>
            <a:prstGeom prst="leftBrace">
              <a:avLst>
                <a:gd name="adj1" fmla="val 84799"/>
                <a:gd name="adj2" fmla="val 50000"/>
              </a:avLst>
            </a:prstGeom>
            <a:noFill/>
            <a:ln w="9525">
              <a:solidFill>
                <a:srgbClr val="000000"/>
              </a:solidFill>
              <a:round/>
              <a:headEnd/>
              <a:tailEnd/>
            </a:ln>
            <a:extLst>
              <a:ext uri="{909E8E84-426E-40DD-AFC4-6F175D3DCCD1}">
                <a14:hiddenFill xmlns:a14="http://schemas.microsoft.com/office/drawing/2010/main">
                  <a:solidFill>
                    <a:schemeClr val="accent1"/>
                  </a:solidFill>
                </a14:hiddenFill>
              </a:ext>
            </a:ex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p>
          </p:txBody>
        </p:sp>
        <p:sp>
          <p:nvSpPr>
            <p:cNvPr id="29" name="Text Box 31"/>
            <p:cNvSpPr txBox="1">
              <a:spLocks noChangeArrowheads="1"/>
            </p:cNvSpPr>
            <p:nvPr/>
          </p:nvSpPr>
          <p:spPr bwMode="auto">
            <a:xfrm>
              <a:off x="2080" y="2840"/>
              <a:ext cx="392" cy="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页目录</a:t>
              </a:r>
            </a:p>
          </p:txBody>
        </p:sp>
        <p:sp>
          <p:nvSpPr>
            <p:cNvPr id="30" name="Text Box 32"/>
            <p:cNvSpPr txBox="1">
              <a:spLocks noChangeArrowheads="1"/>
            </p:cNvSpPr>
            <p:nvPr/>
          </p:nvSpPr>
          <p:spPr bwMode="auto">
            <a:xfrm>
              <a:off x="3394" y="3057"/>
              <a:ext cx="648" cy="183"/>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200">
                  <a:solidFill>
                    <a:srgbClr val="CC0000"/>
                  </a:solidFill>
                  <a:latin typeface="华文新魏" pitchFamily="2" charset="-122"/>
                  <a:ea typeface="华文新魏" pitchFamily="2" charset="-122"/>
                </a:rPr>
                <a:t>页表项</a:t>
              </a:r>
            </a:p>
          </p:txBody>
        </p:sp>
        <p:sp>
          <p:nvSpPr>
            <p:cNvPr id="31" name="Text Box 33"/>
            <p:cNvSpPr txBox="1">
              <a:spLocks noChangeArrowheads="1"/>
            </p:cNvSpPr>
            <p:nvPr/>
          </p:nvSpPr>
          <p:spPr bwMode="auto">
            <a:xfrm>
              <a:off x="3394" y="3240"/>
              <a:ext cx="648" cy="183"/>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页表项</a:t>
              </a:r>
            </a:p>
          </p:txBody>
        </p:sp>
        <p:sp>
          <p:nvSpPr>
            <p:cNvPr id="32" name="Text Box 34"/>
            <p:cNvSpPr txBox="1">
              <a:spLocks noChangeArrowheads="1"/>
            </p:cNvSpPr>
            <p:nvPr/>
          </p:nvSpPr>
          <p:spPr bwMode="auto">
            <a:xfrm>
              <a:off x="3394" y="3423"/>
              <a:ext cx="648" cy="183"/>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zh-CN" sz="1200">
                <a:solidFill>
                  <a:srgbClr val="CC0000"/>
                </a:solidFill>
                <a:latin typeface="华文新魏" pitchFamily="2" charset="-122"/>
                <a:ea typeface="华文新魏" pitchFamily="2" charset="-122"/>
              </a:endParaRPr>
            </a:p>
          </p:txBody>
        </p:sp>
        <p:sp>
          <p:nvSpPr>
            <p:cNvPr id="33" name="Text Box 35"/>
            <p:cNvSpPr txBox="1">
              <a:spLocks noChangeArrowheads="1"/>
            </p:cNvSpPr>
            <p:nvPr/>
          </p:nvSpPr>
          <p:spPr bwMode="auto">
            <a:xfrm>
              <a:off x="3394" y="3606"/>
              <a:ext cx="648" cy="184"/>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200">
                  <a:solidFill>
                    <a:srgbClr val="CC0000"/>
                  </a:solidFill>
                  <a:latin typeface="华文新魏" pitchFamily="2" charset="-122"/>
                  <a:ea typeface="华文新魏" pitchFamily="2" charset="-122"/>
                </a:rPr>
                <a:t>页表项</a:t>
              </a:r>
            </a:p>
          </p:txBody>
        </p:sp>
        <p:sp>
          <p:nvSpPr>
            <p:cNvPr id="34" name="Text Box 36"/>
            <p:cNvSpPr txBox="1">
              <a:spLocks noChangeArrowheads="1"/>
            </p:cNvSpPr>
            <p:nvPr/>
          </p:nvSpPr>
          <p:spPr bwMode="auto">
            <a:xfrm>
              <a:off x="3394" y="3790"/>
              <a:ext cx="648" cy="184"/>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000">
                  <a:solidFill>
                    <a:srgbClr val="CC0000"/>
                  </a:solidFill>
                  <a:latin typeface="华文新魏" pitchFamily="2" charset="-122"/>
                  <a:ea typeface="华文新魏" pitchFamily="2" charset="-122"/>
                </a:rPr>
                <a:t>   </a:t>
              </a:r>
              <a:r>
                <a:rPr lang="zh-CN" altLang="en-US" sz="1000">
                  <a:solidFill>
                    <a:srgbClr val="CC0000"/>
                  </a:solidFill>
                  <a:latin typeface="华文新魏" pitchFamily="2" charset="-122"/>
                  <a:ea typeface="华文新魏" pitchFamily="2" charset="-122"/>
                </a:rPr>
                <a:t>．</a:t>
              </a:r>
            </a:p>
          </p:txBody>
        </p:sp>
        <p:sp>
          <p:nvSpPr>
            <p:cNvPr id="35" name="Text Box 37"/>
            <p:cNvSpPr txBox="1">
              <a:spLocks noChangeArrowheads="1"/>
            </p:cNvSpPr>
            <p:nvPr/>
          </p:nvSpPr>
          <p:spPr bwMode="auto">
            <a:xfrm>
              <a:off x="3394" y="3974"/>
              <a:ext cx="648" cy="182"/>
            </a:xfrm>
            <a:prstGeom prst="rect">
              <a:avLst/>
            </a:prstGeom>
            <a:solidFill>
              <a:schemeClr val="accent1"/>
            </a:solidFill>
            <a:ln w="9525">
              <a:solidFill>
                <a:srgbClr val="000000"/>
              </a:solidFill>
              <a:miter lim="800000"/>
              <a:headEnd/>
              <a:tailEnd/>
            </a:ln>
          </p:spPr>
          <p:txBody>
            <a:bodyPr t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000">
                  <a:solidFill>
                    <a:srgbClr val="CC0000"/>
                  </a:solidFill>
                  <a:latin typeface="华文新魏" pitchFamily="2" charset="-122"/>
                  <a:ea typeface="华文新魏" pitchFamily="2" charset="-122"/>
                </a:rPr>
                <a:t>   </a:t>
              </a:r>
              <a:r>
                <a:rPr lang="zh-CN" altLang="en-US" sz="1000">
                  <a:solidFill>
                    <a:srgbClr val="CC0000"/>
                  </a:solidFill>
                  <a:latin typeface="华文新魏" pitchFamily="2" charset="-122"/>
                  <a:ea typeface="华文新魏" pitchFamily="2" charset="-122"/>
                </a:rPr>
                <a:t>．</a:t>
              </a:r>
            </a:p>
          </p:txBody>
        </p:sp>
        <p:sp>
          <p:nvSpPr>
            <p:cNvPr id="36" name="Text Box 38"/>
            <p:cNvSpPr txBox="1">
              <a:spLocks noChangeArrowheads="1"/>
            </p:cNvSpPr>
            <p:nvPr/>
          </p:nvSpPr>
          <p:spPr bwMode="auto">
            <a:xfrm>
              <a:off x="3485" y="2840"/>
              <a:ext cx="393" cy="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页表页</a:t>
              </a:r>
            </a:p>
          </p:txBody>
        </p:sp>
        <p:sp>
          <p:nvSpPr>
            <p:cNvPr id="37" name="Line 39"/>
            <p:cNvSpPr>
              <a:spLocks noChangeShapeType="1"/>
            </p:cNvSpPr>
            <p:nvPr/>
          </p:nvSpPr>
          <p:spPr bwMode="auto">
            <a:xfrm>
              <a:off x="1773" y="2532"/>
              <a:ext cx="0" cy="10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40"/>
            <p:cNvSpPr>
              <a:spLocks noChangeShapeType="1"/>
            </p:cNvSpPr>
            <p:nvPr/>
          </p:nvSpPr>
          <p:spPr bwMode="auto">
            <a:xfrm>
              <a:off x="1773" y="3540"/>
              <a:ext cx="21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AutoShape 41"/>
            <p:cNvSpPr>
              <a:spLocks noChangeArrowheads="1"/>
            </p:cNvSpPr>
            <p:nvPr/>
          </p:nvSpPr>
          <p:spPr bwMode="auto">
            <a:xfrm>
              <a:off x="2854" y="3449"/>
              <a:ext cx="215" cy="184"/>
            </a:xfrm>
            <a:prstGeom prst="flowChartOr">
              <a:avLst/>
            </a:prstGeom>
            <a:solidFill>
              <a:schemeClr val="accent1"/>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p>
          </p:txBody>
        </p:sp>
        <p:sp>
          <p:nvSpPr>
            <p:cNvPr id="40" name="Line 42"/>
            <p:cNvSpPr>
              <a:spLocks noChangeShapeType="1"/>
            </p:cNvSpPr>
            <p:nvPr/>
          </p:nvSpPr>
          <p:spPr bwMode="auto">
            <a:xfrm>
              <a:off x="2961" y="2532"/>
              <a:ext cx="0" cy="91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43"/>
            <p:cNvSpPr>
              <a:spLocks noChangeShapeType="1"/>
            </p:cNvSpPr>
            <p:nvPr/>
          </p:nvSpPr>
          <p:spPr bwMode="auto">
            <a:xfrm>
              <a:off x="2637" y="3540"/>
              <a:ext cx="21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AutoShape 44"/>
            <p:cNvSpPr>
              <a:spLocks noChangeArrowheads="1"/>
            </p:cNvSpPr>
            <p:nvPr/>
          </p:nvSpPr>
          <p:spPr bwMode="auto">
            <a:xfrm>
              <a:off x="4259" y="3449"/>
              <a:ext cx="216" cy="184"/>
            </a:xfrm>
            <a:prstGeom prst="flowChartOr">
              <a:avLst/>
            </a:prstGeom>
            <a:solidFill>
              <a:schemeClr val="accent1"/>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p>
          </p:txBody>
        </p:sp>
        <p:sp>
          <p:nvSpPr>
            <p:cNvPr id="43" name="Line 45"/>
            <p:cNvSpPr>
              <a:spLocks noChangeShapeType="1"/>
            </p:cNvSpPr>
            <p:nvPr/>
          </p:nvSpPr>
          <p:spPr bwMode="auto">
            <a:xfrm>
              <a:off x="4042" y="3540"/>
              <a:ext cx="21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46"/>
            <p:cNvSpPr>
              <a:spLocks noChangeShapeType="1"/>
            </p:cNvSpPr>
            <p:nvPr/>
          </p:nvSpPr>
          <p:spPr bwMode="auto">
            <a:xfrm>
              <a:off x="3069" y="3540"/>
              <a:ext cx="3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47"/>
            <p:cNvSpPr>
              <a:spLocks noChangeShapeType="1"/>
            </p:cNvSpPr>
            <p:nvPr/>
          </p:nvSpPr>
          <p:spPr bwMode="auto">
            <a:xfrm>
              <a:off x="4475" y="3540"/>
              <a:ext cx="19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48"/>
            <p:cNvSpPr>
              <a:spLocks noChangeShapeType="1"/>
            </p:cNvSpPr>
            <p:nvPr/>
          </p:nvSpPr>
          <p:spPr bwMode="auto">
            <a:xfrm>
              <a:off x="4366" y="2532"/>
              <a:ext cx="0" cy="91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Text Box 50"/>
            <p:cNvSpPr txBox="1">
              <a:spLocks noChangeArrowheads="1"/>
            </p:cNvSpPr>
            <p:nvPr/>
          </p:nvSpPr>
          <p:spPr bwMode="auto">
            <a:xfrm>
              <a:off x="4674" y="3449"/>
              <a:ext cx="882" cy="18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物理地址</a:t>
              </a:r>
              <a:r>
                <a:rPr lang="en-US" altLang="zh-CN" sz="1400">
                  <a:solidFill>
                    <a:srgbClr val="CC0000"/>
                  </a:solidFill>
                  <a:latin typeface="华文新魏" pitchFamily="2" charset="-122"/>
                  <a:ea typeface="华文新魏" pitchFamily="2" charset="-122"/>
                </a:rPr>
                <a:t>(32</a:t>
              </a:r>
              <a:r>
                <a:rPr lang="zh-CN" altLang="en-US" sz="1400">
                  <a:solidFill>
                    <a:srgbClr val="CC0000"/>
                  </a:solidFill>
                  <a:latin typeface="华文新魏" pitchFamily="2" charset="-122"/>
                  <a:ea typeface="华文新魏" pitchFamily="2" charset="-122"/>
                </a:rPr>
                <a:t>位</a:t>
              </a:r>
              <a:r>
                <a:rPr lang="en-US" altLang="zh-CN" sz="1400">
                  <a:solidFill>
                    <a:srgbClr val="CC0000"/>
                  </a:solidFill>
                  <a:latin typeface="华文新魏" pitchFamily="2" charset="-122"/>
                  <a:ea typeface="华文新魏" pitchFamily="2" charset="-122"/>
                </a:rPr>
                <a:t>)</a:t>
              </a:r>
            </a:p>
          </p:txBody>
        </p:sp>
        <p:sp>
          <p:nvSpPr>
            <p:cNvPr id="48" name="Text Box 51"/>
            <p:cNvSpPr txBox="1">
              <a:spLocks noChangeArrowheads="1"/>
            </p:cNvSpPr>
            <p:nvPr/>
          </p:nvSpPr>
          <p:spPr bwMode="auto">
            <a:xfrm>
              <a:off x="3006" y="3633"/>
              <a:ext cx="282" cy="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200">
                  <a:solidFill>
                    <a:srgbClr val="CC0000"/>
                  </a:solidFill>
                  <a:latin typeface="华文新魏" pitchFamily="2" charset="-122"/>
                  <a:ea typeface="华文新魏" pitchFamily="2" charset="-122"/>
                </a:rPr>
                <a:t>1024</a:t>
              </a:r>
            </a:p>
            <a:p>
              <a:pPr algn="just" eaLnBrk="1" hangingPunct="1">
                <a:spcBef>
                  <a:spcPct val="0"/>
                </a:spcBef>
                <a:buFontTx/>
                <a:buNone/>
              </a:pPr>
              <a:r>
                <a:rPr lang="zh-CN" altLang="en-US" sz="1200">
                  <a:solidFill>
                    <a:srgbClr val="CC0000"/>
                  </a:solidFill>
                  <a:latin typeface="华文新魏" pitchFamily="2" charset="-122"/>
                  <a:ea typeface="华文新魏" pitchFamily="2" charset="-122"/>
                </a:rPr>
                <a:t>表项</a:t>
              </a:r>
            </a:p>
          </p:txBody>
        </p:sp>
        <p:sp>
          <p:nvSpPr>
            <p:cNvPr id="49" name="Text Box 52"/>
            <p:cNvSpPr txBox="1">
              <a:spLocks noChangeArrowheads="1"/>
            </p:cNvSpPr>
            <p:nvPr/>
          </p:nvSpPr>
          <p:spPr bwMode="auto">
            <a:xfrm>
              <a:off x="1132" y="3019"/>
              <a:ext cx="433" cy="184"/>
            </a:xfrm>
            <a:prstGeom prst="rect">
              <a:avLst/>
            </a:prstGeom>
            <a:noFill/>
            <a:ln w="9525">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en-US" altLang="zh-CN" sz="1400">
                  <a:solidFill>
                    <a:srgbClr val="CC0000"/>
                  </a:solidFill>
                  <a:latin typeface="华文新魏" pitchFamily="2" charset="-122"/>
                  <a:ea typeface="华文新魏" pitchFamily="2" charset="-122"/>
                </a:rPr>
                <a:t>CR3</a:t>
              </a:r>
            </a:p>
          </p:txBody>
        </p:sp>
        <p:sp>
          <p:nvSpPr>
            <p:cNvPr id="50" name="Line 53"/>
            <p:cNvSpPr>
              <a:spLocks noChangeShapeType="1"/>
            </p:cNvSpPr>
            <p:nvPr/>
          </p:nvSpPr>
          <p:spPr bwMode="auto">
            <a:xfrm flipV="1">
              <a:off x="1519" y="3082"/>
              <a:ext cx="470" cy="3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Text Box 54"/>
            <p:cNvSpPr txBox="1">
              <a:spLocks noChangeArrowheads="1"/>
            </p:cNvSpPr>
            <p:nvPr/>
          </p:nvSpPr>
          <p:spPr bwMode="auto">
            <a:xfrm>
              <a:off x="2018" y="950"/>
              <a:ext cx="590" cy="212"/>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zh-CN" altLang="en-US" sz="1200">
                  <a:solidFill>
                    <a:srgbClr val="CC0000"/>
                  </a:solidFill>
                  <a:latin typeface="华文新魏" pitchFamily="2" charset="-122"/>
                  <a:ea typeface="华文新魏" pitchFamily="2" charset="-122"/>
                </a:rPr>
                <a:t>访问权限</a:t>
              </a:r>
            </a:p>
          </p:txBody>
        </p:sp>
        <p:sp>
          <p:nvSpPr>
            <p:cNvPr id="52" name="Text Box 55"/>
            <p:cNvSpPr txBox="1">
              <a:spLocks noChangeArrowheads="1"/>
            </p:cNvSpPr>
            <p:nvPr/>
          </p:nvSpPr>
          <p:spPr bwMode="auto">
            <a:xfrm>
              <a:off x="2606" y="950"/>
              <a:ext cx="635" cy="212"/>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en-US" altLang="zh-CN" sz="1200">
                  <a:solidFill>
                    <a:srgbClr val="CC0000"/>
                  </a:solidFill>
                  <a:latin typeface="华文新魏" pitchFamily="2" charset="-122"/>
                  <a:ea typeface="华文新魏" pitchFamily="2" charset="-122"/>
                </a:rPr>
                <a:t>32</a:t>
              </a:r>
              <a:r>
                <a:rPr lang="zh-CN" altLang="en-US" sz="1200">
                  <a:solidFill>
                    <a:srgbClr val="CC0000"/>
                  </a:solidFill>
                  <a:latin typeface="华文新魏" pitchFamily="2" charset="-122"/>
                  <a:ea typeface="华文新魏" pitchFamily="2" charset="-122"/>
                </a:rPr>
                <a:t>位段基址</a:t>
              </a:r>
            </a:p>
          </p:txBody>
        </p:sp>
        <p:sp>
          <p:nvSpPr>
            <p:cNvPr id="53" name="Text Box 56"/>
            <p:cNvSpPr txBox="1">
              <a:spLocks noChangeArrowheads="1"/>
            </p:cNvSpPr>
            <p:nvPr/>
          </p:nvSpPr>
          <p:spPr bwMode="auto">
            <a:xfrm>
              <a:off x="3241" y="950"/>
              <a:ext cx="363" cy="212"/>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zh-CN" altLang="en-US" sz="1200">
                  <a:solidFill>
                    <a:srgbClr val="CC0000"/>
                  </a:solidFill>
                  <a:latin typeface="华文新魏" pitchFamily="2" charset="-122"/>
                  <a:ea typeface="华文新魏" pitchFamily="2" charset="-122"/>
                </a:rPr>
                <a:t>限长</a:t>
              </a:r>
            </a:p>
          </p:txBody>
        </p:sp>
        <p:sp>
          <p:nvSpPr>
            <p:cNvPr id="54" name="Line 57"/>
            <p:cNvSpPr>
              <a:spLocks noChangeShapeType="1"/>
            </p:cNvSpPr>
            <p:nvPr/>
          </p:nvSpPr>
          <p:spPr bwMode="auto">
            <a:xfrm>
              <a:off x="1337" y="1421"/>
              <a:ext cx="18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58"/>
            <p:cNvSpPr>
              <a:spLocks noChangeShapeType="1"/>
            </p:cNvSpPr>
            <p:nvPr/>
          </p:nvSpPr>
          <p:spPr bwMode="auto">
            <a:xfrm flipV="1">
              <a:off x="1519" y="642"/>
              <a:ext cx="0" cy="7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59"/>
            <p:cNvSpPr>
              <a:spLocks noChangeShapeType="1"/>
            </p:cNvSpPr>
            <p:nvPr/>
          </p:nvSpPr>
          <p:spPr bwMode="auto">
            <a:xfrm>
              <a:off x="1519" y="642"/>
              <a:ext cx="135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AutoShape 60"/>
            <p:cNvSpPr>
              <a:spLocks/>
            </p:cNvSpPr>
            <p:nvPr/>
          </p:nvSpPr>
          <p:spPr bwMode="auto">
            <a:xfrm rot="5400000">
              <a:off x="2924" y="487"/>
              <a:ext cx="272" cy="3263"/>
            </a:xfrm>
            <a:prstGeom prst="leftBrace">
              <a:avLst>
                <a:gd name="adj1" fmla="val 99969"/>
                <a:gd name="adj2" fmla="val 50000"/>
              </a:avLst>
            </a:prstGeom>
            <a:noFill/>
            <a:ln w="9525">
              <a:solidFill>
                <a:srgbClr val="000000"/>
              </a:solidFill>
              <a:round/>
              <a:headEnd/>
              <a:tailEnd/>
            </a:ln>
            <a:extLst>
              <a:ext uri="{909E8E84-426E-40DD-AFC4-6F175D3DCCD1}">
                <a14:hiddenFill xmlns:a14="http://schemas.microsoft.com/office/drawing/2010/main">
                  <a:solidFill>
                    <a:schemeClr val="accent1"/>
                  </a:solidFill>
                </a14:hiddenFill>
              </a:ext>
            </a:ex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p>
          </p:txBody>
        </p:sp>
        <p:sp>
          <p:nvSpPr>
            <p:cNvPr id="58" name="Line 61"/>
            <p:cNvSpPr>
              <a:spLocks noChangeShapeType="1"/>
            </p:cNvSpPr>
            <p:nvPr/>
          </p:nvSpPr>
          <p:spPr bwMode="auto">
            <a:xfrm>
              <a:off x="2878" y="642"/>
              <a:ext cx="0" cy="1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62"/>
            <p:cNvSpPr>
              <a:spLocks noChangeShapeType="1"/>
            </p:cNvSpPr>
            <p:nvPr/>
          </p:nvSpPr>
          <p:spPr bwMode="auto">
            <a:xfrm>
              <a:off x="2878" y="1180"/>
              <a:ext cx="0" cy="1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63"/>
            <p:cNvSpPr>
              <a:spLocks noChangeShapeType="1"/>
            </p:cNvSpPr>
            <p:nvPr/>
          </p:nvSpPr>
          <p:spPr bwMode="auto">
            <a:xfrm>
              <a:off x="1791" y="488"/>
              <a:ext cx="0" cy="9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64"/>
            <p:cNvSpPr>
              <a:spLocks noChangeShapeType="1"/>
            </p:cNvSpPr>
            <p:nvPr/>
          </p:nvSpPr>
          <p:spPr bwMode="auto">
            <a:xfrm>
              <a:off x="1791" y="1487"/>
              <a:ext cx="99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65"/>
            <p:cNvSpPr>
              <a:spLocks noChangeShapeType="1"/>
            </p:cNvSpPr>
            <p:nvPr/>
          </p:nvSpPr>
          <p:spPr bwMode="auto">
            <a:xfrm>
              <a:off x="2878" y="1599"/>
              <a:ext cx="0" cy="23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AutoShape 66"/>
            <p:cNvSpPr>
              <a:spLocks/>
            </p:cNvSpPr>
            <p:nvPr/>
          </p:nvSpPr>
          <p:spPr bwMode="auto">
            <a:xfrm rot="5400000">
              <a:off x="2802" y="147"/>
              <a:ext cx="154" cy="1451"/>
            </a:xfrm>
            <a:prstGeom prst="leftBrace">
              <a:avLst>
                <a:gd name="adj1" fmla="val 78517"/>
                <a:gd name="adj2" fmla="val 50000"/>
              </a:avLst>
            </a:prstGeom>
            <a:noFill/>
            <a:ln w="9525">
              <a:solidFill>
                <a:srgbClr val="000000"/>
              </a:solidFill>
              <a:round/>
              <a:headEnd/>
              <a:tailEnd/>
            </a:ln>
            <a:extLst>
              <a:ext uri="{909E8E84-426E-40DD-AFC4-6F175D3DCCD1}">
                <a14:hiddenFill xmlns:a14="http://schemas.microsoft.com/office/drawing/2010/main">
                  <a:solidFill>
                    <a:schemeClr val="accent1"/>
                  </a:solidFill>
                </a14:hiddenFill>
              </a:ext>
            </a:ex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p>
          </p:txBody>
        </p:sp>
        <p:sp>
          <p:nvSpPr>
            <p:cNvPr id="64" name="Text Box 67"/>
            <p:cNvSpPr txBox="1">
              <a:spLocks noChangeArrowheads="1"/>
            </p:cNvSpPr>
            <p:nvPr/>
          </p:nvSpPr>
          <p:spPr bwMode="auto">
            <a:xfrm>
              <a:off x="3784" y="1856"/>
              <a:ext cx="1270" cy="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200">
                  <a:solidFill>
                    <a:srgbClr val="CC0000"/>
                  </a:solidFill>
                  <a:latin typeface="华文新魏" pitchFamily="2" charset="-122"/>
                  <a:ea typeface="华文新魏" pitchFamily="2" charset="-122"/>
                </a:rPr>
                <a:t>CR0</a:t>
              </a:r>
              <a:r>
                <a:rPr lang="zh-CN" altLang="en-US" sz="1200">
                  <a:solidFill>
                    <a:srgbClr val="CC0000"/>
                  </a:solidFill>
                  <a:latin typeface="华文新魏" pitchFamily="2" charset="-122"/>
                  <a:ea typeface="华文新魏" pitchFamily="2" charset="-122"/>
                </a:rPr>
                <a:t>的</a:t>
              </a:r>
              <a:r>
                <a:rPr lang="en-US" altLang="zh-CN" sz="1200">
                  <a:solidFill>
                    <a:srgbClr val="CC0000"/>
                  </a:solidFill>
                  <a:latin typeface="华文新魏" pitchFamily="2" charset="-122"/>
                  <a:ea typeface="华文新魏" pitchFamily="2" charset="-122"/>
                </a:rPr>
                <a:t>PE</a:t>
              </a:r>
              <a:r>
                <a:rPr lang="zh-CN" altLang="en-US" sz="1200">
                  <a:solidFill>
                    <a:srgbClr val="CC0000"/>
                  </a:solidFill>
                  <a:latin typeface="华文新魏" pitchFamily="2" charset="-122"/>
                  <a:ea typeface="华文新魏" pitchFamily="2" charset="-122"/>
                </a:rPr>
                <a:t>和</a:t>
              </a:r>
              <a:r>
                <a:rPr lang="en-US" altLang="zh-CN" sz="1200">
                  <a:solidFill>
                    <a:srgbClr val="CC0000"/>
                  </a:solidFill>
                  <a:latin typeface="华文新魏" pitchFamily="2" charset="-122"/>
                  <a:ea typeface="华文新魏" pitchFamily="2" charset="-122"/>
                </a:rPr>
                <a:t>PG=1</a:t>
              </a:r>
              <a:r>
                <a:rPr lang="zh-CN" altLang="en-US" sz="1200">
                  <a:solidFill>
                    <a:srgbClr val="CC0000"/>
                  </a:solidFill>
                  <a:latin typeface="华文新魏" pitchFamily="2" charset="-122"/>
                  <a:ea typeface="华文新魏" pitchFamily="2" charset="-122"/>
                </a:rPr>
                <a:t>分页方式</a:t>
              </a:r>
            </a:p>
          </p:txBody>
        </p:sp>
        <p:sp>
          <p:nvSpPr>
            <p:cNvPr id="65" name="Line 68"/>
            <p:cNvSpPr>
              <a:spLocks noChangeShapeType="1"/>
            </p:cNvSpPr>
            <p:nvPr/>
          </p:nvSpPr>
          <p:spPr bwMode="auto">
            <a:xfrm>
              <a:off x="738" y="1870"/>
              <a:ext cx="59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5694085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4.7 Linux</a:t>
            </a:r>
            <a:r>
              <a:rPr lang="zh-CN" altLang="en-US" dirty="0" smtClean="0"/>
              <a:t>虚存管理</a:t>
            </a:r>
            <a:endParaRPr lang="zh-CN" altLang="en-US" dirty="0"/>
          </a:p>
        </p:txBody>
      </p:sp>
      <p:sp>
        <p:nvSpPr>
          <p:cNvPr id="3" name="内容占位符 2"/>
          <p:cNvSpPr>
            <a:spLocks noGrp="1"/>
          </p:cNvSpPr>
          <p:nvPr>
            <p:ph idx="1"/>
          </p:nvPr>
        </p:nvSpPr>
        <p:spPr/>
        <p:txBody>
          <a:bodyPr/>
          <a:lstStyle/>
          <a:p>
            <a:r>
              <a:rPr lang="en-US" altLang="zh-CN" dirty="0" smtClean="0"/>
              <a:t>32bit Linux</a:t>
            </a:r>
            <a:r>
              <a:rPr lang="zh-CN" altLang="en-US" dirty="0" smtClean="0"/>
              <a:t>进程</a:t>
            </a:r>
            <a:r>
              <a:rPr lang="zh-CN" altLang="en-US" dirty="0"/>
              <a:t>可访问</a:t>
            </a:r>
            <a:r>
              <a:rPr lang="en-US" altLang="zh-CN" dirty="0"/>
              <a:t>4GB</a:t>
            </a:r>
            <a:r>
              <a:rPr lang="zh-CN" altLang="en-US" dirty="0"/>
              <a:t>虚拟地址</a:t>
            </a:r>
            <a:r>
              <a:rPr lang="zh-CN" altLang="en-US" dirty="0" smtClean="0"/>
              <a:t>空间</a:t>
            </a:r>
            <a:endParaRPr lang="en-US" altLang="zh-CN" dirty="0" smtClean="0"/>
          </a:p>
          <a:p>
            <a:pPr lvl="1"/>
            <a:r>
              <a:rPr lang="en-US" altLang="zh-CN" dirty="0" smtClean="0"/>
              <a:t>0</a:t>
            </a:r>
            <a:r>
              <a:rPr lang="zh-CN" altLang="en-US" dirty="0" smtClean="0"/>
              <a:t>到</a:t>
            </a:r>
            <a:r>
              <a:rPr lang="en-US" altLang="zh-CN" dirty="0" smtClean="0"/>
              <a:t>3GB</a:t>
            </a:r>
            <a:r>
              <a:rPr lang="zh-CN" altLang="en-US" dirty="0" smtClean="0"/>
              <a:t>用户进程独占</a:t>
            </a:r>
            <a:endParaRPr lang="en-US" altLang="zh-CN" dirty="0" smtClean="0"/>
          </a:p>
          <a:p>
            <a:pPr lvl="1"/>
            <a:r>
              <a:rPr lang="en-US" altLang="zh-CN" dirty="0" smtClean="0"/>
              <a:t>3G</a:t>
            </a:r>
            <a:r>
              <a:rPr lang="zh-CN" altLang="en-US" dirty="0" smtClean="0"/>
              <a:t>以上内核空间，所有核心态进程共享</a:t>
            </a:r>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103</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812" y="2996952"/>
            <a:ext cx="632098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900866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a:t>
            </a:r>
            <a:r>
              <a:rPr lang="zh-CN" altLang="en-US" dirty="0" smtClean="0"/>
              <a:t>分段机制</a:t>
            </a:r>
            <a:endParaRPr lang="zh-CN" altLang="en-US" dirty="0"/>
          </a:p>
        </p:txBody>
      </p:sp>
      <p:sp>
        <p:nvSpPr>
          <p:cNvPr id="3" name="内容占位符 2"/>
          <p:cNvSpPr>
            <a:spLocks noGrp="1"/>
          </p:cNvSpPr>
          <p:nvPr>
            <p:ph idx="1"/>
          </p:nvPr>
        </p:nvSpPr>
        <p:spPr/>
        <p:txBody>
          <a:bodyPr/>
          <a:lstStyle/>
          <a:p>
            <a:r>
              <a:rPr lang="en-US" altLang="zh-CN" dirty="0" smtClean="0"/>
              <a:t>Linux</a:t>
            </a:r>
            <a:r>
              <a:rPr lang="zh-CN" altLang="en-US" dirty="0" smtClean="0"/>
              <a:t>简化了分段机制：逻辑</a:t>
            </a:r>
            <a:r>
              <a:rPr lang="zh-CN" altLang="en-US" dirty="0"/>
              <a:t>地址</a:t>
            </a:r>
            <a:r>
              <a:rPr lang="en-US" altLang="zh-CN" dirty="0"/>
              <a:t>=</a:t>
            </a:r>
            <a:r>
              <a:rPr lang="zh-CN" altLang="en-US" dirty="0"/>
              <a:t>线性地址</a:t>
            </a:r>
            <a:endParaRPr lang="en-US" altLang="zh-CN" dirty="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104</a:t>
            </a:fld>
            <a:endParaRPr lang="zh-CN" alt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276872"/>
            <a:ext cx="7255939"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https://img-blog.csdnimg.cn/20201007191752206.png?x-oss-process=image/watermark,type_ZmFuZ3poZW5naGVpdGk,shadow_10,text_aHR0cHM6Ly9ibG9nLmNzZG4ubmV0L3Rhb2xhb2Rhd2hv,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86417"/>
            <a:ext cx="6696744" cy="587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89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 </a:t>
            </a:r>
            <a:r>
              <a:rPr lang="zh-CN" altLang="en-US" dirty="0" smtClean="0"/>
              <a:t>分页机制</a:t>
            </a:r>
            <a:endParaRPr lang="zh-CN" altLang="en-US" dirty="0"/>
          </a:p>
        </p:txBody>
      </p:sp>
      <p:sp>
        <p:nvSpPr>
          <p:cNvPr id="3" name="内容占位符 2"/>
          <p:cNvSpPr>
            <a:spLocks noGrp="1"/>
          </p:cNvSpPr>
          <p:nvPr>
            <p:ph idx="1"/>
          </p:nvPr>
        </p:nvSpPr>
        <p:spPr/>
        <p:txBody>
          <a:bodyPr/>
          <a:lstStyle/>
          <a:p>
            <a:r>
              <a:rPr lang="en-US" altLang="zh-CN" dirty="0" smtClean="0"/>
              <a:t>32bit</a:t>
            </a:r>
            <a:r>
              <a:rPr lang="zh-CN" altLang="en-US" dirty="0" smtClean="0"/>
              <a:t>系统</a:t>
            </a:r>
            <a:endParaRPr lang="en-US" altLang="zh-CN" dirty="0" smtClean="0"/>
          </a:p>
          <a:p>
            <a:pPr lvl="1"/>
            <a:r>
              <a:rPr lang="zh-CN" altLang="en-US" dirty="0"/>
              <a:t>两</a:t>
            </a:r>
            <a:r>
              <a:rPr lang="zh-CN" altLang="en-US" dirty="0" smtClean="0"/>
              <a:t>级页表</a:t>
            </a:r>
            <a:endParaRPr lang="en-US" altLang="zh-CN" dirty="0" smtClean="0"/>
          </a:p>
          <a:p>
            <a:pPr lvl="1"/>
            <a:r>
              <a:rPr lang="zh-CN" altLang="en-US" dirty="0" smtClean="0"/>
              <a:t>每个进程</a:t>
            </a:r>
            <a:r>
              <a:rPr lang="en-US" altLang="zh-CN" dirty="0" smtClean="0"/>
              <a:t>1</a:t>
            </a:r>
            <a:r>
              <a:rPr lang="zh-CN" altLang="en-US" dirty="0" smtClean="0"/>
              <a:t>个页目录，起始</a:t>
            </a:r>
            <a:endParaRPr lang="en-US" altLang="zh-CN" dirty="0" smtClean="0"/>
          </a:p>
          <a:p>
            <a:pPr marL="457200" lvl="1" indent="0">
              <a:buNone/>
            </a:pPr>
            <a:r>
              <a:rPr lang="en-US" altLang="zh-CN" dirty="0" smtClean="0"/>
              <a:t>	</a:t>
            </a:r>
            <a:r>
              <a:rPr lang="zh-CN" altLang="en-US" dirty="0" smtClean="0"/>
              <a:t>地址存在</a:t>
            </a:r>
            <a:r>
              <a:rPr lang="en-US" altLang="zh-CN" dirty="0" err="1" smtClean="0"/>
              <a:t>mm_struct</a:t>
            </a:r>
            <a:r>
              <a:rPr lang="zh-CN" altLang="en-US" dirty="0" smtClean="0"/>
              <a:t>中</a:t>
            </a:r>
            <a:endParaRPr lang="en-US" altLang="zh-CN" dirty="0" smtClean="0"/>
          </a:p>
          <a:p>
            <a:pPr lvl="1"/>
            <a:r>
              <a:rPr lang="zh-CN" altLang="en-US" dirty="0"/>
              <a:t>页</a:t>
            </a:r>
            <a:r>
              <a:rPr lang="zh-CN" altLang="en-US" dirty="0" smtClean="0"/>
              <a:t>目录项</a:t>
            </a:r>
            <a:r>
              <a:rPr lang="en-US" altLang="zh-CN" dirty="0" smtClean="0"/>
              <a:t>4b</a:t>
            </a:r>
            <a:r>
              <a:rPr lang="zh-CN" altLang="en-US" dirty="0" smtClean="0"/>
              <a:t>共有</a:t>
            </a:r>
            <a:r>
              <a:rPr lang="en-US" altLang="zh-CN" dirty="0" smtClean="0"/>
              <a:t>1024</a:t>
            </a:r>
            <a:r>
              <a:rPr lang="zh-CN" altLang="en-US" dirty="0" smtClean="0"/>
              <a:t>项</a:t>
            </a:r>
            <a:endParaRPr lang="en-US" altLang="zh-CN" dirty="0" smtClean="0"/>
          </a:p>
          <a:p>
            <a:pPr lvl="1"/>
            <a:r>
              <a:rPr lang="zh-CN" altLang="en-US" dirty="0" smtClean="0"/>
              <a:t>每个页表占</a:t>
            </a:r>
            <a:r>
              <a:rPr lang="en-US" altLang="zh-CN" dirty="0" smtClean="0"/>
              <a:t>1</a:t>
            </a:r>
            <a:r>
              <a:rPr lang="zh-CN" altLang="en-US" dirty="0" smtClean="0"/>
              <a:t>页，每项占</a:t>
            </a:r>
            <a:r>
              <a:rPr lang="en-US" altLang="zh-CN" dirty="0" smtClean="0"/>
              <a:t>4b</a:t>
            </a:r>
            <a:r>
              <a:rPr lang="zh-CN" altLang="en-US" dirty="0" smtClean="0"/>
              <a:t>，共有</a:t>
            </a:r>
            <a:r>
              <a:rPr lang="en-US" altLang="zh-CN" dirty="0" smtClean="0"/>
              <a:t>1024</a:t>
            </a:r>
            <a:r>
              <a:rPr lang="zh-CN" altLang="en-US" dirty="0" smtClean="0"/>
              <a:t>项</a:t>
            </a:r>
            <a:endParaRPr lang="en-US" altLang="zh-CN" dirty="0" smtClean="0"/>
          </a:p>
          <a:p>
            <a:pPr lvl="1"/>
            <a:r>
              <a:rPr lang="en-US" altLang="zh-CN" dirty="0" smtClean="0"/>
              <a:t>Intel x86</a:t>
            </a:r>
            <a:r>
              <a:rPr lang="zh-CN" altLang="en-US" dirty="0" smtClean="0"/>
              <a:t>，页面大小为</a:t>
            </a:r>
            <a:r>
              <a:rPr lang="en-US" altLang="zh-CN" dirty="0" smtClean="0"/>
              <a:t>4k</a:t>
            </a:r>
          </a:p>
          <a:p>
            <a:pPr lvl="1"/>
            <a:r>
              <a:rPr lang="zh-CN" altLang="en-US" dirty="0" smtClean="0"/>
              <a:t>页表项</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105</a:t>
            </a:fld>
            <a:endParaRPr lang="zh-CN"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052736"/>
            <a:ext cx="3133725"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215" y="5365750"/>
            <a:ext cx="620077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939258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a:t>
            </a:r>
            <a:r>
              <a:rPr lang="zh-CN" altLang="en-US" dirty="0" smtClean="0"/>
              <a:t>物理内存描述</a:t>
            </a:r>
            <a:endParaRPr lang="zh-CN" altLang="en-US" dirty="0"/>
          </a:p>
        </p:txBody>
      </p:sp>
      <p:sp>
        <p:nvSpPr>
          <p:cNvPr id="3" name="内容占位符 2"/>
          <p:cNvSpPr>
            <a:spLocks noGrp="1"/>
          </p:cNvSpPr>
          <p:nvPr>
            <p:ph idx="1"/>
          </p:nvPr>
        </p:nvSpPr>
        <p:spPr/>
        <p:txBody>
          <a:bodyPr/>
          <a:lstStyle/>
          <a:p>
            <a:r>
              <a:rPr lang="zh-CN" altLang="en-US" dirty="0" smtClean="0"/>
              <a:t>非一致存储结构</a:t>
            </a:r>
            <a:r>
              <a:rPr lang="en-US" altLang="zh-CN" dirty="0" smtClean="0"/>
              <a:t>(NUMA)</a:t>
            </a:r>
          </a:p>
          <a:p>
            <a:pPr lvl="1"/>
            <a:r>
              <a:rPr lang="zh-CN" altLang="en-US" dirty="0" smtClean="0"/>
              <a:t>物理存储空间包含多种存储单元，</a:t>
            </a:r>
            <a:r>
              <a:rPr lang="zh-CN" altLang="en-US" dirty="0" smtClean="0">
                <a:solidFill>
                  <a:srgbClr val="FF0000"/>
                </a:solidFill>
              </a:rPr>
              <a:t>访问速度不一致</a:t>
            </a:r>
            <a:endParaRPr lang="en-US" altLang="zh-CN" dirty="0" smtClean="0">
              <a:solidFill>
                <a:srgbClr val="FF0000"/>
              </a:solidFill>
            </a:endParaRPr>
          </a:p>
          <a:p>
            <a:pPr lvl="1"/>
            <a:r>
              <a:rPr lang="en-US" altLang="zh-CN" dirty="0" smtClean="0"/>
              <a:t>Linux 2.4</a:t>
            </a:r>
            <a:r>
              <a:rPr lang="zh-CN" altLang="en-US" dirty="0" smtClean="0"/>
              <a:t>支持</a:t>
            </a:r>
            <a:r>
              <a:rPr lang="en-US" altLang="zh-CN" dirty="0" smtClean="0"/>
              <a:t>NUMA</a:t>
            </a:r>
          </a:p>
          <a:p>
            <a:pPr lvl="1"/>
            <a:r>
              <a:rPr lang="zh-CN" altLang="en-US" dirty="0" smtClean="0"/>
              <a:t>引入存储节点概念：</a:t>
            </a:r>
            <a:r>
              <a:rPr lang="zh-CN" altLang="en-US" dirty="0" smtClean="0">
                <a:solidFill>
                  <a:srgbClr val="FF0000"/>
                </a:solidFill>
              </a:rPr>
              <a:t>访问时间相同</a:t>
            </a:r>
            <a:r>
              <a:rPr lang="zh-CN" altLang="en-US" dirty="0" smtClean="0"/>
              <a:t>的存储空间称为一个“存储节点”</a:t>
            </a:r>
            <a:endParaRPr lang="en-US" altLang="zh-CN" dirty="0" smtClean="0"/>
          </a:p>
          <a:p>
            <a:pPr lvl="1"/>
            <a:r>
              <a:rPr lang="zh-CN" altLang="en-US" dirty="0"/>
              <a:t>连续的物理页面应该分配在相同的存储节点</a:t>
            </a:r>
            <a:r>
              <a:rPr lang="zh-CN" altLang="en-US" dirty="0" smtClean="0"/>
              <a:t>上</a:t>
            </a:r>
            <a:endParaRPr lang="en-US" altLang="zh-CN" dirty="0" smtClean="0"/>
          </a:p>
          <a:p>
            <a:r>
              <a:rPr lang="en-US" altLang="zh-CN" dirty="0" smtClean="0"/>
              <a:t>Linux</a:t>
            </a:r>
            <a:r>
              <a:rPr lang="zh-CN" altLang="en-US" dirty="0" smtClean="0"/>
              <a:t>将物理主存分为三个层次管理：</a:t>
            </a:r>
            <a:endParaRPr lang="en-US" altLang="zh-CN" dirty="0" smtClean="0"/>
          </a:p>
          <a:p>
            <a:pPr lvl="1"/>
            <a:r>
              <a:rPr lang="zh-CN" altLang="en-US" dirty="0" smtClean="0"/>
              <a:t>存储节点</a:t>
            </a:r>
            <a:r>
              <a:rPr lang="en-US" altLang="zh-CN" dirty="0" smtClean="0"/>
              <a:t>(node), </a:t>
            </a:r>
            <a:r>
              <a:rPr lang="zh-CN" altLang="en-US" dirty="0" smtClean="0"/>
              <a:t>管理区</a:t>
            </a:r>
            <a:r>
              <a:rPr lang="en-US" altLang="zh-CN" dirty="0" smtClean="0"/>
              <a:t>(zone)</a:t>
            </a:r>
            <a:r>
              <a:rPr lang="zh-CN" altLang="en-US" dirty="0" smtClean="0"/>
              <a:t>、页框</a:t>
            </a:r>
            <a:endParaRPr lang="en-US" altLang="zh-CN" dirty="0" smtClean="0"/>
          </a:p>
          <a:p>
            <a:pPr lvl="1"/>
            <a:endParaRPr lang="en-US" altLang="zh-CN" dirty="0" smtClean="0"/>
          </a:p>
          <a:p>
            <a:pPr lvl="1"/>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106</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7" y="2214563"/>
            <a:ext cx="2866033" cy="99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25049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页框数据结构</a:t>
            </a:r>
            <a:endParaRPr lang="zh-CN" altLang="en-US" dirty="0"/>
          </a:p>
        </p:txBody>
      </p:sp>
      <p:sp>
        <p:nvSpPr>
          <p:cNvPr id="3" name="内容占位符 2"/>
          <p:cNvSpPr>
            <a:spLocks noGrp="1"/>
          </p:cNvSpPr>
          <p:nvPr>
            <p:ph idx="1"/>
          </p:nvPr>
        </p:nvSpPr>
        <p:spPr/>
        <p:txBody>
          <a:bodyPr/>
          <a:lstStyle/>
          <a:p>
            <a:r>
              <a:rPr lang="zh-CN" altLang="en-US" dirty="0" smtClean="0"/>
              <a:t>每一个页框对应一个</a:t>
            </a:r>
            <a:r>
              <a:rPr lang="en-US" altLang="zh-CN" dirty="0" err="1" smtClean="0"/>
              <a:t>struct</a:t>
            </a:r>
            <a:r>
              <a:rPr lang="zh-CN" altLang="en-US" dirty="0" smtClean="0"/>
              <a:t>：</a:t>
            </a:r>
            <a:r>
              <a:rPr lang="en-US" altLang="zh-CN" dirty="0" err="1" smtClean="0"/>
              <a:t>mem_map_t</a:t>
            </a:r>
            <a:endParaRPr lang="en-US" altLang="zh-CN" dirty="0" smtClean="0"/>
          </a:p>
          <a:p>
            <a:r>
              <a:rPr lang="en-US" altLang="zh-CN" dirty="0" err="1" smtClean="0"/>
              <a:t>mem_map</a:t>
            </a:r>
            <a:r>
              <a:rPr lang="zh-CN" altLang="en-US" dirty="0" smtClean="0"/>
              <a:t>数组：存储所有的</a:t>
            </a:r>
            <a:r>
              <a:rPr lang="en-US" altLang="zh-CN" dirty="0" err="1"/>
              <a:t>mem_map_t</a:t>
            </a:r>
            <a:endParaRPr lang="en-US" altLang="zh-CN" dirty="0"/>
          </a:p>
          <a:p>
            <a:pPr lvl="1"/>
            <a:r>
              <a:rPr lang="zh-CN" altLang="en-US" dirty="0" smtClean="0"/>
              <a:t>下标即为页框号</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107</a:t>
            </a:fld>
            <a:endParaRPr lang="zh-CN" altLang="en-US"/>
          </a:p>
        </p:txBody>
      </p:sp>
      <p:sp>
        <p:nvSpPr>
          <p:cNvPr id="6" name="矩形 5"/>
          <p:cNvSpPr/>
          <p:nvPr/>
        </p:nvSpPr>
        <p:spPr>
          <a:xfrm>
            <a:off x="899592" y="2780928"/>
            <a:ext cx="6948264" cy="3859518"/>
          </a:xfrm>
          <a:prstGeom prst="rect">
            <a:avLst/>
          </a:prstGeom>
        </p:spPr>
        <p:txBody>
          <a:bodyPr wrap="square">
            <a:spAutoFit/>
          </a:bodyPr>
          <a:lstStyle/>
          <a:p>
            <a:pPr>
              <a:lnSpc>
                <a:spcPct val="80000"/>
              </a:lnSpc>
            </a:pPr>
            <a:r>
              <a:rPr lang="en-US" altLang="zh-CN" dirty="0" err="1">
                <a:latin typeface="Times New Roman" panose="02020603050405020304" pitchFamily="18" charset="0"/>
                <a:ea typeface="华文新魏" pitchFamily="2" charset="-122"/>
                <a:cs typeface="Times New Roman" panose="02020603050405020304" pitchFamily="18" charset="0"/>
              </a:rPr>
              <a:t>typedef</a:t>
            </a: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struct</a:t>
            </a:r>
            <a:r>
              <a:rPr lang="en-US" altLang="zh-CN" dirty="0">
                <a:latin typeface="Times New Roman" panose="02020603050405020304" pitchFamily="18" charset="0"/>
                <a:ea typeface="华文新魏" pitchFamily="2" charset="-122"/>
                <a:cs typeface="Times New Roman" panose="02020603050405020304" pitchFamily="18" charset="0"/>
              </a:rPr>
              <a:t> page {   /*page</a:t>
            </a:r>
            <a:r>
              <a:rPr lang="zh-CN" altLang="en-US" dirty="0">
                <a:latin typeface="Times New Roman" panose="02020603050405020304" pitchFamily="18" charset="0"/>
                <a:ea typeface="华文新魏" pitchFamily="2" charset="-122"/>
                <a:cs typeface="Times New Roman" panose="02020603050405020304" pitchFamily="18" charset="0"/>
              </a:rPr>
              <a:t>数据结构*</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struct</a:t>
            </a: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list_head</a:t>
            </a:r>
            <a:r>
              <a:rPr lang="en-US" altLang="zh-CN" dirty="0">
                <a:latin typeface="Times New Roman" panose="02020603050405020304" pitchFamily="18" charset="0"/>
                <a:ea typeface="华文新魏" pitchFamily="2" charset="-122"/>
                <a:cs typeface="Times New Roman" panose="02020603050405020304" pitchFamily="18" charset="0"/>
              </a:rPr>
              <a:t> list</a:t>
            </a:r>
            <a:r>
              <a:rPr lang="zh-CN" altLang="en-US" dirty="0">
                <a:latin typeface="Times New Roman" panose="02020603050405020304" pitchFamily="18" charset="0"/>
                <a:ea typeface="华文新魏" pitchFamily="2" charset="-122"/>
                <a:cs typeface="Times New Roman" panose="02020603050405020304" pitchFamily="18" charset="0"/>
              </a:rPr>
              <a:t>；</a:t>
            </a:r>
            <a:r>
              <a:rPr lang="en-US" altLang="zh-CN" dirty="0">
                <a:latin typeface="Times New Roman" panose="02020603050405020304" pitchFamily="18" charset="0"/>
                <a:ea typeface="华文新魏" pitchFamily="2" charset="-122"/>
                <a:cs typeface="Times New Roman" panose="02020603050405020304" pitchFamily="18" charset="0"/>
              </a:rPr>
              <a:t>/*</a:t>
            </a:r>
            <a:r>
              <a:rPr lang="en-US" altLang="zh-CN" dirty="0" err="1">
                <a:latin typeface="Times New Roman" panose="02020603050405020304" pitchFamily="18" charset="0"/>
                <a:ea typeface="华文新魏" pitchFamily="2" charset="-122"/>
                <a:cs typeface="Times New Roman" panose="02020603050405020304" pitchFamily="18" charset="0"/>
              </a:rPr>
              <a:t>list_head</a:t>
            </a:r>
            <a:r>
              <a:rPr lang="zh-CN" altLang="en-US" dirty="0">
                <a:latin typeface="Times New Roman" panose="02020603050405020304" pitchFamily="18" charset="0"/>
                <a:ea typeface="华文新魏" pitchFamily="2" charset="-122"/>
                <a:cs typeface="Times New Roman" panose="02020603050405020304" pitchFamily="18" charset="0"/>
              </a:rPr>
              <a:t>是通用双向链队列结构，链接</a:t>
            </a:r>
            <a:r>
              <a:rPr lang="en-US" altLang="zh-CN" dirty="0">
                <a:latin typeface="Times New Roman" panose="02020603050405020304" pitchFamily="18" charset="0"/>
                <a:ea typeface="华文新魏" pitchFamily="2" charset="-122"/>
                <a:cs typeface="Times New Roman" panose="02020603050405020304" pitchFamily="18" charset="0"/>
              </a:rPr>
              <a:t>page*/</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struct</a:t>
            </a:r>
            <a:r>
              <a:rPr lang="en-US" altLang="zh-CN" dirty="0">
                <a:latin typeface="Times New Roman" panose="02020603050405020304" pitchFamily="18" charset="0"/>
                <a:ea typeface="华文新魏" pitchFamily="2" charset="-122"/>
                <a:cs typeface="Times New Roman" panose="02020603050405020304" pitchFamily="18" charset="0"/>
              </a:rPr>
              <a:t> page *next_ hash</a:t>
            </a:r>
            <a:r>
              <a:rPr lang="zh-CN" altLang="en-US" dirty="0">
                <a:latin typeface="Times New Roman" panose="02020603050405020304" pitchFamily="18" charset="0"/>
                <a:ea typeface="华文新魏" pitchFamily="2" charset="-122"/>
                <a:cs typeface="Times New Roman" panose="02020603050405020304" pitchFamily="18" charset="0"/>
              </a:rPr>
              <a:t>；</a:t>
            </a:r>
            <a:r>
              <a:rPr lang="en-US" altLang="zh-CN" b="1" dirty="0">
                <a:latin typeface="Times New Roman" panose="02020603050405020304" pitchFamily="18" charset="0"/>
                <a:ea typeface="华文新魏" pitchFamily="2" charset="-122"/>
                <a:cs typeface="Times New Roman" panose="02020603050405020304" pitchFamily="18" charset="0"/>
              </a:rPr>
              <a:t>/</a:t>
            </a:r>
            <a:r>
              <a:rPr lang="en-US" altLang="zh-CN" dirty="0">
                <a:latin typeface="Times New Roman" panose="02020603050405020304" pitchFamily="18" charset="0"/>
                <a:ea typeface="华文新魏" pitchFamily="2" charset="-122"/>
                <a:cs typeface="Times New Roman" panose="02020603050405020304" pitchFamily="18" charset="0"/>
              </a:rPr>
              <a:t>* page cache</a:t>
            </a:r>
            <a:r>
              <a:rPr lang="zh-CN" altLang="en-US" dirty="0">
                <a:latin typeface="Times New Roman" panose="02020603050405020304" pitchFamily="18" charset="0"/>
                <a:ea typeface="华文新魏" pitchFamily="2" charset="-122"/>
                <a:cs typeface="Times New Roman" panose="02020603050405020304" pitchFamily="18" charset="0"/>
              </a:rPr>
              <a:t>的</a:t>
            </a:r>
            <a:r>
              <a:rPr lang="en-US" altLang="zh-CN" dirty="0">
                <a:latin typeface="Times New Roman" panose="02020603050405020304" pitchFamily="18" charset="0"/>
                <a:ea typeface="华文新魏" pitchFamily="2" charset="-122"/>
                <a:cs typeface="Times New Roman" panose="02020603050405020304" pitchFamily="18" charset="0"/>
              </a:rPr>
              <a:t>hash</a:t>
            </a:r>
            <a:r>
              <a:rPr lang="zh-CN" altLang="en-US" dirty="0">
                <a:latin typeface="Times New Roman" panose="02020603050405020304" pitchFamily="18" charset="0"/>
                <a:ea typeface="华文新魏" pitchFamily="2" charset="-122"/>
                <a:cs typeface="Times New Roman" panose="02020603050405020304" pitchFamily="18" charset="0"/>
              </a:rPr>
              <a:t>表中的后继指针*</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atomic_t</a:t>
            </a:r>
            <a:r>
              <a:rPr lang="en-US" altLang="zh-CN" dirty="0">
                <a:latin typeface="Times New Roman" panose="02020603050405020304" pitchFamily="18" charset="0"/>
                <a:ea typeface="华文新魏" pitchFamily="2" charset="-122"/>
                <a:cs typeface="Times New Roman" panose="02020603050405020304" pitchFamily="18" charset="0"/>
              </a:rPr>
              <a:t> count</a:t>
            </a:r>
            <a:r>
              <a:rPr lang="zh-CN" altLang="en-US" dirty="0">
                <a:latin typeface="Times New Roman" panose="02020603050405020304" pitchFamily="18" charset="0"/>
                <a:ea typeface="华文新魏" pitchFamily="2" charset="-122"/>
                <a:cs typeface="Times New Roman" panose="02020603050405020304" pitchFamily="18" charset="0"/>
              </a:rPr>
              <a:t>；         </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访问此页框的进程个数*</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unsigned long flags</a:t>
            </a:r>
            <a:r>
              <a:rPr lang="zh-CN" altLang="en-US" dirty="0">
                <a:latin typeface="Times New Roman" panose="02020603050405020304" pitchFamily="18" charset="0"/>
                <a:ea typeface="华文新魏" pitchFamily="2" charset="-122"/>
                <a:cs typeface="Times New Roman" panose="02020603050405020304" pitchFamily="18" charset="0"/>
              </a:rPr>
              <a:t>；    </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标志位*</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unsigned dirty</a:t>
            </a:r>
            <a:r>
              <a:rPr lang="zh-CN" altLang="en-US" dirty="0">
                <a:latin typeface="Times New Roman" panose="02020603050405020304" pitchFamily="18" charset="0"/>
                <a:ea typeface="华文新魏" pitchFamily="2" charset="-122"/>
                <a:cs typeface="Times New Roman" panose="02020603050405020304" pitchFamily="18" charset="0"/>
              </a:rPr>
              <a:t>；         </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修改标志*</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struct</a:t>
            </a: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list_head</a:t>
            </a: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lru</a:t>
            </a:r>
            <a:r>
              <a:rPr lang="zh-CN" altLang="en-US" dirty="0">
                <a:latin typeface="Times New Roman" panose="02020603050405020304" pitchFamily="18" charset="0"/>
                <a:ea typeface="华文新魏" pitchFamily="2" charset="-122"/>
                <a:cs typeface="Times New Roman" panose="02020603050405020304" pitchFamily="18" charset="0"/>
              </a:rPr>
              <a:t>；   </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页面换出链表或活跃链表*</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unsigned long age</a:t>
            </a:r>
            <a:r>
              <a:rPr lang="zh-CN" altLang="en-US" dirty="0">
                <a:latin typeface="Times New Roman" panose="02020603050405020304" pitchFamily="18" charset="0"/>
                <a:ea typeface="华文新魏" pitchFamily="2" charset="-122"/>
                <a:cs typeface="Times New Roman" panose="02020603050405020304" pitchFamily="18" charset="0"/>
              </a:rPr>
              <a:t>；      </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页面的年龄，越小越先换出*</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unsigned long </a:t>
            </a:r>
            <a:r>
              <a:rPr lang="en-US" altLang="zh-CN" dirty="0" err="1">
                <a:latin typeface="Times New Roman" panose="02020603050405020304" pitchFamily="18" charset="0"/>
                <a:ea typeface="华文新魏" pitchFamily="2" charset="-122"/>
                <a:cs typeface="Times New Roman" panose="02020603050405020304" pitchFamily="18" charset="0"/>
              </a:rPr>
              <a:t>map_nr</a:t>
            </a:r>
            <a:r>
              <a:rPr lang="zh-CN" altLang="en-US" dirty="0">
                <a:latin typeface="Times New Roman" panose="02020603050405020304" pitchFamily="18" charset="0"/>
                <a:ea typeface="华文新魏" pitchFamily="2" charset="-122"/>
                <a:cs typeface="Times New Roman" panose="02020603050405020304" pitchFamily="18" charset="0"/>
              </a:rPr>
              <a:t>； </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页框在</a:t>
            </a:r>
            <a:r>
              <a:rPr lang="en-US" altLang="zh-CN" dirty="0" err="1">
                <a:latin typeface="Times New Roman" panose="02020603050405020304" pitchFamily="18" charset="0"/>
                <a:ea typeface="华文新魏" pitchFamily="2" charset="-122"/>
                <a:cs typeface="Times New Roman" panose="02020603050405020304" pitchFamily="18" charset="0"/>
              </a:rPr>
              <a:t>mem_map</a:t>
            </a:r>
            <a:r>
              <a:rPr lang="zh-CN" altLang="en-US" dirty="0">
                <a:latin typeface="Times New Roman" panose="02020603050405020304" pitchFamily="18" charset="0"/>
                <a:ea typeface="华文新魏" pitchFamily="2" charset="-122"/>
                <a:cs typeface="Times New Roman" panose="02020603050405020304" pitchFamily="18" charset="0"/>
              </a:rPr>
              <a:t>表中的下标*</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struct</a:t>
            </a:r>
            <a:r>
              <a:rPr lang="en-US" altLang="zh-CN" dirty="0">
                <a:latin typeface="Times New Roman" panose="02020603050405020304" pitchFamily="18" charset="0"/>
                <a:ea typeface="华文新魏" pitchFamily="2" charset="-122"/>
                <a:cs typeface="Times New Roman" panose="02020603050405020304" pitchFamily="18" charset="0"/>
              </a:rPr>
              <a:t> page  **</a:t>
            </a:r>
            <a:r>
              <a:rPr lang="en-US" altLang="zh-CN" dirty="0" err="1">
                <a:latin typeface="Times New Roman" panose="02020603050405020304" pitchFamily="18" charset="0"/>
                <a:ea typeface="华文新魏" pitchFamily="2" charset="-122"/>
                <a:cs typeface="Times New Roman" panose="02020603050405020304" pitchFamily="18" charset="0"/>
              </a:rPr>
              <a:t>pprev_hash</a:t>
            </a:r>
            <a:r>
              <a:rPr lang="zh-CN" altLang="en-US" dirty="0">
                <a:latin typeface="Times New Roman" panose="02020603050405020304" pitchFamily="18" charset="0"/>
                <a:ea typeface="华文新魏" pitchFamily="2" charset="-122"/>
                <a:cs typeface="Times New Roman" panose="02020603050405020304" pitchFamily="18" charset="0"/>
              </a:rPr>
              <a:t>；</a:t>
            </a:r>
            <a:r>
              <a:rPr lang="en-US" altLang="zh-CN" dirty="0">
                <a:latin typeface="Times New Roman" panose="02020603050405020304" pitchFamily="18" charset="0"/>
                <a:ea typeface="华文新魏" pitchFamily="2" charset="-122"/>
                <a:cs typeface="Times New Roman" panose="02020603050405020304" pitchFamily="18" charset="0"/>
              </a:rPr>
              <a:t>/*page cache</a:t>
            </a:r>
            <a:r>
              <a:rPr lang="zh-CN" altLang="en-US" dirty="0">
                <a:latin typeface="Times New Roman" panose="02020603050405020304" pitchFamily="18" charset="0"/>
                <a:ea typeface="华文新魏" pitchFamily="2" charset="-122"/>
                <a:cs typeface="Times New Roman" panose="02020603050405020304" pitchFamily="18" charset="0"/>
              </a:rPr>
              <a:t>的</a:t>
            </a:r>
            <a:r>
              <a:rPr lang="en-US" altLang="zh-CN" dirty="0">
                <a:latin typeface="Times New Roman" panose="02020603050405020304" pitchFamily="18" charset="0"/>
                <a:ea typeface="华文新魏" pitchFamily="2" charset="-122"/>
                <a:cs typeface="Times New Roman" panose="02020603050405020304" pitchFamily="18" charset="0"/>
              </a:rPr>
              <a:t>hash</a:t>
            </a:r>
            <a:r>
              <a:rPr lang="zh-CN" altLang="en-US" dirty="0">
                <a:latin typeface="Times New Roman" panose="02020603050405020304" pitchFamily="18" charset="0"/>
                <a:ea typeface="华文新魏" pitchFamily="2" charset="-122"/>
                <a:cs typeface="Times New Roman" panose="02020603050405020304" pitchFamily="18" charset="0"/>
              </a:rPr>
              <a:t>表中的前向指针*</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struct</a:t>
            </a: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buffer_head</a:t>
            </a:r>
            <a:r>
              <a:rPr lang="en-US" altLang="zh-CN" dirty="0">
                <a:latin typeface="Times New Roman" panose="02020603050405020304" pitchFamily="18" charset="0"/>
                <a:ea typeface="华文新魏" pitchFamily="2" charset="-122"/>
                <a:cs typeface="Times New Roman" panose="02020603050405020304" pitchFamily="18" charset="0"/>
              </a:rPr>
              <a:t> *buffers</a:t>
            </a:r>
            <a:r>
              <a:rPr lang="zh-CN" altLang="en-US" dirty="0">
                <a:latin typeface="Times New Roman" panose="02020603050405020304" pitchFamily="18" charset="0"/>
                <a:ea typeface="华文新魏" pitchFamily="2" charset="-122"/>
                <a:cs typeface="Times New Roman" panose="02020603050405020304" pitchFamily="18" charset="0"/>
              </a:rPr>
              <a:t>；</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若该页框用做缓冲区，指示缓冲区地址*</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struct</a:t>
            </a: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inode</a:t>
            </a: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inode</a:t>
            </a:r>
            <a:r>
              <a:rPr lang="zh-CN" altLang="en-US" b="1" dirty="0">
                <a:latin typeface="Times New Roman" panose="02020603050405020304" pitchFamily="18" charset="0"/>
                <a:ea typeface="华文新魏" pitchFamily="2" charset="-122"/>
                <a:cs typeface="Times New Roman" panose="02020603050405020304" pitchFamily="18" charset="0"/>
              </a:rPr>
              <a:t>；</a:t>
            </a:r>
            <a:r>
              <a:rPr lang="en-US" altLang="zh-CN" b="1" dirty="0">
                <a:latin typeface="Times New Roman" panose="02020603050405020304" pitchFamily="18" charset="0"/>
                <a:ea typeface="华文新魏" pitchFamily="2" charset="-122"/>
                <a:cs typeface="Times New Roman" panose="02020603050405020304" pitchFamily="18" charset="0"/>
              </a:rPr>
              <a:t>/</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页框主存放代码或数据所属文件的</a:t>
            </a:r>
            <a:r>
              <a:rPr lang="en-US" altLang="zh-CN" dirty="0" err="1">
                <a:latin typeface="Times New Roman" panose="02020603050405020304" pitchFamily="18" charset="0"/>
                <a:ea typeface="华文新魏" pitchFamily="2" charset="-122"/>
                <a:cs typeface="Times New Roman" panose="02020603050405020304" pitchFamily="18" charset="0"/>
              </a:rPr>
              <a:t>inode</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unsigned long offset</a:t>
            </a:r>
            <a:r>
              <a:rPr lang="zh-CN" altLang="en-US" dirty="0">
                <a:latin typeface="Times New Roman" panose="02020603050405020304" pitchFamily="18" charset="0"/>
                <a:ea typeface="华文新魏" pitchFamily="2" charset="-122"/>
                <a:cs typeface="Times New Roman" panose="02020603050405020304" pitchFamily="18" charset="0"/>
              </a:rPr>
              <a:t>； </a:t>
            </a:r>
            <a:r>
              <a:rPr lang="en-US" altLang="zh-CN" b="1" dirty="0">
                <a:latin typeface="Times New Roman" panose="02020603050405020304" pitchFamily="18" charset="0"/>
                <a:ea typeface="华文新魏" pitchFamily="2" charset="-122"/>
                <a:cs typeface="Times New Roman" panose="02020603050405020304" pitchFamily="18" charset="0"/>
              </a:rPr>
              <a:t>/</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页框主存放代码或数据所属文件的位移*</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struct</a:t>
            </a: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zone_struct</a:t>
            </a:r>
            <a:r>
              <a:rPr lang="en-US" altLang="zh-CN" dirty="0">
                <a:latin typeface="Times New Roman" panose="02020603050405020304" pitchFamily="18" charset="0"/>
                <a:ea typeface="华文新魏" pitchFamily="2" charset="-122"/>
                <a:cs typeface="Times New Roman" panose="02020603050405020304" pitchFamily="18" charset="0"/>
              </a:rPr>
              <a:t> zone</a:t>
            </a:r>
            <a:r>
              <a:rPr lang="zh-CN" altLang="en-US" dirty="0">
                <a:latin typeface="Times New Roman" panose="02020603050405020304" pitchFamily="18" charset="0"/>
                <a:ea typeface="华文新魏" pitchFamily="2" charset="-122"/>
                <a:cs typeface="Times New Roman" panose="02020603050405020304" pitchFamily="18" charset="0"/>
              </a:rPr>
              <a:t>；</a:t>
            </a:r>
            <a:r>
              <a:rPr lang="en-US" altLang="zh-CN" dirty="0">
                <a:latin typeface="Times New Roman" panose="02020603050405020304" pitchFamily="18" charset="0"/>
                <a:ea typeface="华文新魏" pitchFamily="2" charset="-122"/>
                <a:cs typeface="Times New Roman" panose="02020603050405020304" pitchFamily="18" charset="0"/>
              </a:rPr>
              <a:t>/*</a:t>
            </a:r>
            <a:r>
              <a:rPr lang="zh-CN" altLang="en-US" dirty="0">
                <a:latin typeface="Times New Roman" panose="02020603050405020304" pitchFamily="18" charset="0"/>
                <a:ea typeface="华文新魏" pitchFamily="2" charset="-122"/>
                <a:cs typeface="Times New Roman" panose="02020603050405020304" pitchFamily="18" charset="0"/>
              </a:rPr>
              <a:t>页框所在管理区*</a:t>
            </a:r>
            <a:r>
              <a:rPr lang="en-US" altLang="zh-CN" dirty="0">
                <a:latin typeface="Times New Roman" panose="02020603050405020304" pitchFamily="18" charset="0"/>
                <a:ea typeface="华文新魏" pitchFamily="2" charset="-122"/>
                <a:cs typeface="Times New Roman" panose="02020603050405020304" pitchFamily="18" charset="0"/>
              </a:rPr>
              <a:t>/</a:t>
            </a:r>
          </a:p>
          <a:p>
            <a:pPr>
              <a:lnSpc>
                <a:spcPct val="80000"/>
              </a:lnSpc>
            </a:pPr>
            <a:r>
              <a:rPr lang="en-US" altLang="zh-CN" dirty="0">
                <a:latin typeface="Times New Roman" panose="02020603050405020304" pitchFamily="18" charset="0"/>
                <a:ea typeface="华文新魏" pitchFamily="2" charset="-122"/>
                <a:cs typeface="Times New Roman" panose="02020603050405020304" pitchFamily="18" charset="0"/>
              </a:rPr>
              <a:t>   }</a:t>
            </a:r>
            <a:r>
              <a:rPr lang="en-US" altLang="zh-CN" dirty="0" err="1">
                <a:latin typeface="Times New Roman" panose="02020603050405020304" pitchFamily="18" charset="0"/>
                <a:ea typeface="华文新魏" pitchFamily="2" charset="-122"/>
                <a:cs typeface="Times New Roman" panose="02020603050405020304" pitchFamily="18" charset="0"/>
              </a:rPr>
              <a:t>mem_map_t</a:t>
            </a:r>
            <a:r>
              <a:rPr lang="zh-CN" altLang="en-US" dirty="0">
                <a:latin typeface="Times New Roman" panose="02020603050405020304" pitchFamily="18" charset="0"/>
                <a:ea typeface="华文新魏" pitchFamily="2" charset="-122"/>
                <a:cs typeface="Times New Roman" panose="02020603050405020304" pitchFamily="18" charset="0"/>
              </a:rPr>
              <a:t>；</a:t>
            </a:r>
          </a:p>
        </p:txBody>
      </p:sp>
    </p:spTree>
    <p:extLst>
      <p:ext uri="{BB962C8B-B14F-4D97-AF65-F5344CB8AC3E}">
        <p14:creationId xmlns:p14="http://schemas.microsoft.com/office/powerpoint/2010/main" val="391590280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管理区</a:t>
            </a:r>
            <a:endParaRPr lang="zh-CN" altLang="en-US" dirty="0"/>
          </a:p>
        </p:txBody>
      </p:sp>
      <p:sp>
        <p:nvSpPr>
          <p:cNvPr id="3" name="内容占位符 2"/>
          <p:cNvSpPr>
            <a:spLocks noGrp="1"/>
          </p:cNvSpPr>
          <p:nvPr>
            <p:ph idx="1"/>
          </p:nvPr>
        </p:nvSpPr>
        <p:spPr/>
        <p:txBody>
          <a:bodyPr/>
          <a:lstStyle/>
          <a:p>
            <a:r>
              <a:rPr lang="zh-CN" altLang="en-US" dirty="0" smtClean="0"/>
              <a:t>页框被划分成三个区</a:t>
            </a:r>
            <a:endParaRPr lang="en-US" altLang="zh-CN" dirty="0" smtClean="0"/>
          </a:p>
          <a:p>
            <a:pPr lvl="1"/>
            <a:r>
              <a:rPr lang="en-US" altLang="zh-CN" dirty="0"/>
              <a:t>ZONE_DMA</a:t>
            </a:r>
            <a:r>
              <a:rPr lang="zh-CN" altLang="en-US" dirty="0" smtClean="0"/>
              <a:t>区 </a:t>
            </a:r>
            <a:r>
              <a:rPr lang="en-US" altLang="zh-CN" dirty="0" smtClean="0"/>
              <a:t>(&lt;16M)</a:t>
            </a:r>
          </a:p>
          <a:p>
            <a:pPr lvl="2"/>
            <a:r>
              <a:rPr lang="zh-CN" altLang="en-US" dirty="0" smtClean="0"/>
              <a:t>用于</a:t>
            </a:r>
            <a:r>
              <a:rPr lang="en-US" altLang="zh-CN" dirty="0" err="1" smtClean="0"/>
              <a:t>ioram</a:t>
            </a:r>
            <a:endParaRPr lang="en-US" altLang="zh-CN" dirty="0" smtClean="0"/>
          </a:p>
          <a:p>
            <a:pPr lvl="1"/>
            <a:r>
              <a:rPr lang="en-US" altLang="zh-CN" dirty="0"/>
              <a:t>ZONE_NORMAL</a:t>
            </a:r>
            <a:r>
              <a:rPr lang="zh-CN" altLang="en-US" dirty="0" smtClean="0"/>
              <a:t>区 </a:t>
            </a:r>
            <a:r>
              <a:rPr lang="en-US" altLang="zh-CN" dirty="0" smtClean="0"/>
              <a:t>(&gt;16M;&lt;896M)</a:t>
            </a:r>
          </a:p>
          <a:p>
            <a:pPr lvl="2"/>
            <a:r>
              <a:rPr lang="zh-CN" altLang="en-US" dirty="0" smtClean="0"/>
              <a:t>低端内存、直接映射</a:t>
            </a:r>
            <a:endParaRPr lang="en-US" altLang="zh-CN" dirty="0"/>
          </a:p>
          <a:p>
            <a:pPr lvl="2"/>
            <a:r>
              <a:rPr lang="zh-CN" altLang="en-US" dirty="0" smtClean="0"/>
              <a:t>逻辑地址</a:t>
            </a:r>
            <a:r>
              <a:rPr lang="en-US" altLang="zh-CN" dirty="0" smtClean="0"/>
              <a:t>=</a:t>
            </a:r>
            <a:r>
              <a:rPr lang="zh-CN" altLang="en-US" dirty="0" smtClean="0"/>
              <a:t>物理地址</a:t>
            </a:r>
            <a:r>
              <a:rPr lang="en-US" altLang="zh-CN" dirty="0" smtClean="0"/>
              <a:t>+PAGE_OFFSET</a:t>
            </a:r>
          </a:p>
          <a:p>
            <a:pPr lvl="1"/>
            <a:r>
              <a:rPr lang="en-US" altLang="zh-CN" dirty="0" smtClean="0"/>
              <a:t>ZONE_HIGH</a:t>
            </a:r>
            <a:r>
              <a:rPr lang="zh-CN" altLang="en-US" dirty="0" smtClean="0"/>
              <a:t>区</a:t>
            </a:r>
            <a:r>
              <a:rPr lang="en-US" altLang="zh-CN" dirty="0" smtClean="0"/>
              <a:t>(&gt;896M)</a:t>
            </a:r>
          </a:p>
          <a:p>
            <a:pPr lvl="2"/>
            <a:r>
              <a:rPr lang="zh-CN" altLang="en-US" dirty="0" smtClean="0"/>
              <a:t>高端内存，动态映射</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108</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195" y="1124744"/>
            <a:ext cx="7331609" cy="3965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61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a:t>
            </a:r>
            <a:r>
              <a:rPr lang="zh-CN" altLang="en-US" dirty="0" smtClean="0"/>
              <a:t>内核地址空间映射</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2021/5/12</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109</a:t>
            </a:fld>
            <a:endParaRPr lang="zh-CN" altLang="en-US"/>
          </a:p>
        </p:txBody>
      </p:sp>
      <p:pic>
        <p:nvPicPr>
          <p:cNvPr id="4098" name="Picture 2" descr="wKioL1Nm_qiCvmYxAADRFZV_1jQ2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96752"/>
            <a:ext cx="6480720" cy="566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219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8731"/>
            <a:ext cx="8229600" cy="967581"/>
          </a:xfrm>
        </p:spPr>
        <p:txBody>
          <a:bodyPr>
            <a:normAutofit/>
          </a:bodyPr>
          <a:lstStyle/>
          <a:p>
            <a:r>
              <a:rPr lang="zh-CN" altLang="en-US" dirty="0"/>
              <a:t>地址转换和存储保护</a:t>
            </a:r>
          </a:p>
        </p:txBody>
      </p:sp>
      <p:sp>
        <p:nvSpPr>
          <p:cNvPr id="12291" name="Rectangle 3"/>
          <p:cNvSpPr>
            <a:spLocks noGrp="1" noChangeArrowheads="1"/>
          </p:cNvSpPr>
          <p:nvPr>
            <p:ph type="body" idx="1"/>
          </p:nvPr>
        </p:nvSpPr>
        <p:spPr/>
        <p:txBody>
          <a:bodyPr/>
          <a:lstStyle/>
          <a:p>
            <a:pPr eaLnBrk="1" hangingPunct="1">
              <a:buFontTx/>
              <a:buNone/>
            </a:pPr>
            <a:r>
              <a:rPr lang="en-US" altLang="zh-CN" dirty="0" smtClean="0">
                <a:latin typeface="华文新魏" panose="02010800040101010101" pitchFamily="2" charset="-122"/>
                <a:ea typeface="华文新魏" panose="02010800040101010101" pitchFamily="2" charset="-122"/>
              </a:rPr>
              <a:t>  </a:t>
            </a:r>
          </a:p>
        </p:txBody>
      </p:sp>
      <p:grpSp>
        <p:nvGrpSpPr>
          <p:cNvPr id="12292" name="Group 39"/>
          <p:cNvGrpSpPr>
            <a:grpSpLocks/>
          </p:cNvGrpSpPr>
          <p:nvPr/>
        </p:nvGrpSpPr>
        <p:grpSpPr bwMode="auto">
          <a:xfrm>
            <a:off x="762000" y="1340768"/>
            <a:ext cx="6858000" cy="4648200"/>
            <a:chOff x="432" y="1008"/>
            <a:chExt cx="4320" cy="2928"/>
          </a:xfrm>
        </p:grpSpPr>
        <p:sp>
          <p:nvSpPr>
            <p:cNvPr id="12293" name="Text Box 5"/>
            <p:cNvSpPr txBox="1">
              <a:spLocks noChangeArrowheads="1"/>
            </p:cNvSpPr>
            <p:nvPr/>
          </p:nvSpPr>
          <p:spPr bwMode="auto">
            <a:xfrm>
              <a:off x="1331" y="1303"/>
              <a:ext cx="781" cy="233"/>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000">
                  <a:solidFill>
                    <a:srgbClr val="0033CC"/>
                  </a:solidFill>
                  <a:latin typeface="华文新魏" panose="02010800040101010101" pitchFamily="2" charset="-122"/>
                  <a:ea typeface="华文新魏" panose="02010800040101010101" pitchFamily="2" charset="-122"/>
                </a:rPr>
                <a:t>B</a:t>
              </a:r>
            </a:p>
          </p:txBody>
        </p:sp>
        <p:sp>
          <p:nvSpPr>
            <p:cNvPr id="12294" name="Text Box 6"/>
            <p:cNvSpPr txBox="1">
              <a:spLocks noChangeArrowheads="1"/>
            </p:cNvSpPr>
            <p:nvPr/>
          </p:nvSpPr>
          <p:spPr bwMode="auto">
            <a:xfrm>
              <a:off x="432" y="1306"/>
              <a:ext cx="816" cy="230"/>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下限寄存器</a:t>
              </a:r>
            </a:p>
          </p:txBody>
        </p:sp>
        <p:sp>
          <p:nvSpPr>
            <p:cNvPr id="12295" name="Text Box 7"/>
            <p:cNvSpPr txBox="1">
              <a:spLocks noChangeArrowheads="1"/>
            </p:cNvSpPr>
            <p:nvPr/>
          </p:nvSpPr>
          <p:spPr bwMode="auto">
            <a:xfrm>
              <a:off x="912" y="2643"/>
              <a:ext cx="728" cy="285"/>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逻辑地址</a:t>
              </a:r>
            </a:p>
          </p:txBody>
        </p:sp>
        <p:sp>
          <p:nvSpPr>
            <p:cNvPr id="12296" name="Line 8"/>
            <p:cNvSpPr>
              <a:spLocks noChangeShapeType="1"/>
            </p:cNvSpPr>
            <p:nvPr/>
          </p:nvSpPr>
          <p:spPr bwMode="auto">
            <a:xfrm>
              <a:off x="2089" y="1392"/>
              <a:ext cx="1561" cy="0"/>
            </a:xfrm>
            <a:prstGeom prst="line">
              <a:avLst/>
            </a:prstGeom>
            <a:noFill/>
            <a:ln w="1905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2297" name="Text Box 9"/>
            <p:cNvSpPr txBox="1">
              <a:spLocks noChangeArrowheads="1"/>
            </p:cNvSpPr>
            <p:nvPr/>
          </p:nvSpPr>
          <p:spPr bwMode="auto">
            <a:xfrm>
              <a:off x="574" y="2272"/>
              <a:ext cx="386" cy="272"/>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000">
                  <a:solidFill>
                    <a:srgbClr val="0033CC"/>
                  </a:solidFill>
                  <a:latin typeface="华文新魏" panose="02010800040101010101" pitchFamily="2" charset="-122"/>
                  <a:ea typeface="华文新魏" panose="02010800040101010101" pitchFamily="2" charset="-122"/>
                </a:rPr>
                <a:t>CPU</a:t>
              </a:r>
            </a:p>
          </p:txBody>
        </p:sp>
        <p:sp>
          <p:nvSpPr>
            <p:cNvPr id="12298" name="AutoShape 10"/>
            <p:cNvSpPr>
              <a:spLocks noChangeArrowheads="1"/>
            </p:cNvSpPr>
            <p:nvPr/>
          </p:nvSpPr>
          <p:spPr bwMode="auto">
            <a:xfrm>
              <a:off x="1635" y="2359"/>
              <a:ext cx="128" cy="292"/>
            </a:xfrm>
            <a:prstGeom prst="flowChartOr">
              <a:avLst/>
            </a:prstGeom>
            <a:solidFill>
              <a:schemeClr val="accent1"/>
            </a:solidFill>
            <a:ln w="19050">
              <a:solidFill>
                <a:srgbClr val="000000"/>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99" name="Line 12"/>
            <p:cNvSpPr>
              <a:spLocks noChangeShapeType="1"/>
            </p:cNvSpPr>
            <p:nvPr/>
          </p:nvSpPr>
          <p:spPr bwMode="auto">
            <a:xfrm>
              <a:off x="963" y="2487"/>
              <a:ext cx="66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00" name="Line 13"/>
            <p:cNvSpPr>
              <a:spLocks noChangeShapeType="1"/>
            </p:cNvSpPr>
            <p:nvPr/>
          </p:nvSpPr>
          <p:spPr bwMode="auto">
            <a:xfrm flipV="1">
              <a:off x="1757" y="2486"/>
              <a:ext cx="909"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01" name="Text Box 14"/>
            <p:cNvSpPr txBox="1">
              <a:spLocks noChangeArrowheads="1"/>
            </p:cNvSpPr>
            <p:nvPr/>
          </p:nvSpPr>
          <p:spPr bwMode="auto">
            <a:xfrm>
              <a:off x="1853" y="2643"/>
              <a:ext cx="691" cy="285"/>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绝对地址</a:t>
              </a:r>
            </a:p>
          </p:txBody>
        </p:sp>
        <p:sp>
          <p:nvSpPr>
            <p:cNvPr id="12302" name="Text Box 15"/>
            <p:cNvSpPr txBox="1">
              <a:spLocks noChangeArrowheads="1"/>
            </p:cNvSpPr>
            <p:nvPr/>
          </p:nvSpPr>
          <p:spPr bwMode="auto">
            <a:xfrm>
              <a:off x="3900" y="1008"/>
              <a:ext cx="852" cy="427"/>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操作系统区</a:t>
              </a:r>
            </a:p>
          </p:txBody>
        </p:sp>
        <p:sp>
          <p:nvSpPr>
            <p:cNvPr id="12303" name="Text Box 16"/>
            <p:cNvSpPr txBox="1">
              <a:spLocks noChangeArrowheads="1"/>
            </p:cNvSpPr>
            <p:nvPr/>
          </p:nvSpPr>
          <p:spPr bwMode="auto">
            <a:xfrm>
              <a:off x="3900" y="1417"/>
              <a:ext cx="852" cy="428"/>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用户分区</a:t>
              </a:r>
              <a:r>
                <a:rPr kumimoji="0" lang="en-US" altLang="zh-CN" sz="2000">
                  <a:solidFill>
                    <a:srgbClr val="0033CC"/>
                  </a:solidFill>
                  <a:latin typeface="华文新魏" panose="02010800040101010101" pitchFamily="2" charset="-122"/>
                  <a:ea typeface="华文新魏" panose="02010800040101010101" pitchFamily="2" charset="-122"/>
                </a:rPr>
                <a:t>1</a:t>
              </a:r>
            </a:p>
          </p:txBody>
        </p:sp>
        <p:sp>
          <p:nvSpPr>
            <p:cNvPr id="12304" name="Text Box 17"/>
            <p:cNvSpPr txBox="1">
              <a:spLocks noChangeArrowheads="1"/>
            </p:cNvSpPr>
            <p:nvPr/>
          </p:nvSpPr>
          <p:spPr bwMode="auto">
            <a:xfrm>
              <a:off x="3900" y="1845"/>
              <a:ext cx="852" cy="427"/>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用户分区</a:t>
              </a:r>
              <a:r>
                <a:rPr kumimoji="0" lang="en-US" altLang="zh-CN" sz="2000">
                  <a:solidFill>
                    <a:srgbClr val="0033CC"/>
                  </a:solidFill>
                  <a:latin typeface="华文新魏" panose="02010800040101010101" pitchFamily="2" charset="-122"/>
                  <a:ea typeface="华文新魏" panose="02010800040101010101" pitchFamily="2" charset="-122"/>
                </a:rPr>
                <a:t>2</a:t>
              </a:r>
            </a:p>
          </p:txBody>
        </p:sp>
        <p:sp>
          <p:nvSpPr>
            <p:cNvPr id="12305" name="Text Box 18"/>
            <p:cNvSpPr txBox="1">
              <a:spLocks noChangeArrowheads="1"/>
            </p:cNvSpPr>
            <p:nvPr/>
          </p:nvSpPr>
          <p:spPr bwMode="auto">
            <a:xfrm>
              <a:off x="3900" y="2272"/>
              <a:ext cx="852" cy="429"/>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用户分区</a:t>
              </a:r>
              <a:r>
                <a:rPr kumimoji="0" lang="en-US" altLang="zh-CN" sz="2000">
                  <a:solidFill>
                    <a:srgbClr val="0033CC"/>
                  </a:solidFill>
                  <a:latin typeface="华文新魏" panose="02010800040101010101" pitchFamily="2" charset="-122"/>
                  <a:ea typeface="华文新魏" panose="02010800040101010101" pitchFamily="2" charset="-122"/>
                </a:rPr>
                <a:t>3</a:t>
              </a:r>
            </a:p>
          </p:txBody>
        </p:sp>
        <p:sp>
          <p:nvSpPr>
            <p:cNvPr id="12306" name="Text Box 19"/>
            <p:cNvSpPr txBox="1">
              <a:spLocks noChangeArrowheads="1"/>
            </p:cNvSpPr>
            <p:nvPr/>
          </p:nvSpPr>
          <p:spPr bwMode="auto">
            <a:xfrm>
              <a:off x="2656" y="3333"/>
              <a:ext cx="752" cy="267"/>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000">
                  <a:solidFill>
                    <a:srgbClr val="0033CC"/>
                  </a:solidFill>
                  <a:latin typeface="华文新魏" panose="02010800040101010101" pitchFamily="2" charset="-122"/>
                  <a:ea typeface="华文新魏" panose="02010800040101010101" pitchFamily="2" charset="-122"/>
                </a:rPr>
                <a:t>B+L2</a:t>
              </a:r>
            </a:p>
          </p:txBody>
        </p:sp>
        <p:sp>
          <p:nvSpPr>
            <p:cNvPr id="12307" name="Text Box 20"/>
            <p:cNvSpPr txBox="1">
              <a:spLocks noChangeArrowheads="1"/>
            </p:cNvSpPr>
            <p:nvPr/>
          </p:nvSpPr>
          <p:spPr bwMode="auto">
            <a:xfrm>
              <a:off x="1710" y="3237"/>
              <a:ext cx="834" cy="267"/>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上限寄存器</a:t>
              </a:r>
            </a:p>
          </p:txBody>
        </p:sp>
        <p:sp>
          <p:nvSpPr>
            <p:cNvPr id="12308" name="Line 21"/>
            <p:cNvSpPr>
              <a:spLocks noChangeShapeType="1"/>
            </p:cNvSpPr>
            <p:nvPr/>
          </p:nvSpPr>
          <p:spPr bwMode="auto">
            <a:xfrm>
              <a:off x="3024" y="2784"/>
              <a:ext cx="0" cy="528"/>
            </a:xfrm>
            <a:prstGeom prst="line">
              <a:avLst/>
            </a:prstGeom>
            <a:noFill/>
            <a:ln w="19050">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2309" name="AutoShape 22"/>
            <p:cNvSpPr>
              <a:spLocks noChangeArrowheads="1"/>
            </p:cNvSpPr>
            <p:nvPr/>
          </p:nvSpPr>
          <p:spPr bwMode="auto">
            <a:xfrm>
              <a:off x="2544" y="2172"/>
              <a:ext cx="953" cy="645"/>
            </a:xfrm>
            <a:prstGeom prst="flowChartDecision">
              <a:avLst/>
            </a:prstGeom>
            <a:solidFill>
              <a:schemeClr val="accent1"/>
            </a:solidFill>
            <a:ln w="190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10" name="Text Box 23"/>
            <p:cNvSpPr txBox="1">
              <a:spLocks noChangeArrowheads="1"/>
            </p:cNvSpPr>
            <p:nvPr/>
          </p:nvSpPr>
          <p:spPr bwMode="auto">
            <a:xfrm>
              <a:off x="2696" y="2384"/>
              <a:ext cx="572" cy="266"/>
            </a:xfrm>
            <a:prstGeom prst="rect">
              <a:avLst/>
            </a:prstGeom>
            <a:no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000" dirty="0">
                  <a:solidFill>
                    <a:srgbClr val="0033CC"/>
                  </a:solidFill>
                  <a:latin typeface="华文新魏" panose="02010800040101010101" pitchFamily="2" charset="-122"/>
                  <a:ea typeface="华文新魏" panose="02010800040101010101" pitchFamily="2" charset="-122"/>
                </a:rPr>
                <a:t>&lt;B+L2</a:t>
              </a:r>
            </a:p>
          </p:txBody>
        </p:sp>
        <p:sp>
          <p:nvSpPr>
            <p:cNvPr id="12311" name="Line 24"/>
            <p:cNvSpPr>
              <a:spLocks noChangeShapeType="1"/>
            </p:cNvSpPr>
            <p:nvPr/>
          </p:nvSpPr>
          <p:spPr bwMode="auto">
            <a:xfrm>
              <a:off x="3558" y="2002"/>
              <a:ext cx="345"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12" name="Line 25"/>
            <p:cNvSpPr>
              <a:spLocks noChangeShapeType="1"/>
            </p:cNvSpPr>
            <p:nvPr/>
          </p:nvSpPr>
          <p:spPr bwMode="auto">
            <a:xfrm>
              <a:off x="3648" y="1392"/>
              <a:ext cx="2" cy="432"/>
            </a:xfrm>
            <a:prstGeom prst="line">
              <a:avLst/>
            </a:prstGeom>
            <a:noFill/>
            <a:ln w="1905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2313" name="Line 26"/>
            <p:cNvSpPr>
              <a:spLocks noChangeShapeType="1"/>
            </p:cNvSpPr>
            <p:nvPr/>
          </p:nvSpPr>
          <p:spPr bwMode="auto">
            <a:xfrm>
              <a:off x="3650" y="1832"/>
              <a:ext cx="237"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14" name="Line 27"/>
            <p:cNvSpPr>
              <a:spLocks noChangeShapeType="1"/>
            </p:cNvSpPr>
            <p:nvPr/>
          </p:nvSpPr>
          <p:spPr bwMode="auto">
            <a:xfrm>
              <a:off x="3414" y="3453"/>
              <a:ext cx="234" cy="3"/>
            </a:xfrm>
            <a:prstGeom prst="line">
              <a:avLst/>
            </a:prstGeom>
            <a:noFill/>
            <a:ln w="1905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2315" name="Line 28"/>
            <p:cNvSpPr>
              <a:spLocks noChangeShapeType="1"/>
            </p:cNvSpPr>
            <p:nvPr/>
          </p:nvSpPr>
          <p:spPr bwMode="auto">
            <a:xfrm>
              <a:off x="3650" y="2239"/>
              <a:ext cx="0" cy="1204"/>
            </a:xfrm>
            <a:prstGeom prst="line">
              <a:avLst/>
            </a:prstGeom>
            <a:noFill/>
            <a:ln w="1905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2316" name="Line 29"/>
            <p:cNvSpPr>
              <a:spLocks noChangeShapeType="1"/>
            </p:cNvSpPr>
            <p:nvPr/>
          </p:nvSpPr>
          <p:spPr bwMode="auto">
            <a:xfrm>
              <a:off x="3650" y="2262"/>
              <a:ext cx="237"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17" name="Text Box 30"/>
            <p:cNvSpPr txBox="1">
              <a:spLocks noChangeArrowheads="1"/>
            </p:cNvSpPr>
            <p:nvPr/>
          </p:nvSpPr>
          <p:spPr bwMode="auto">
            <a:xfrm>
              <a:off x="2007" y="1839"/>
              <a:ext cx="663" cy="428"/>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越界中断</a:t>
              </a:r>
            </a:p>
          </p:txBody>
        </p:sp>
        <p:sp>
          <p:nvSpPr>
            <p:cNvPr id="12318" name="Line 31"/>
            <p:cNvSpPr>
              <a:spLocks noChangeShapeType="1"/>
            </p:cNvSpPr>
            <p:nvPr/>
          </p:nvSpPr>
          <p:spPr bwMode="auto">
            <a:xfrm flipH="1">
              <a:off x="2680" y="1947"/>
              <a:ext cx="357"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19" name="Line 32"/>
            <p:cNvSpPr>
              <a:spLocks noChangeShapeType="1"/>
            </p:cNvSpPr>
            <p:nvPr/>
          </p:nvSpPr>
          <p:spPr bwMode="auto">
            <a:xfrm>
              <a:off x="3030" y="1924"/>
              <a:ext cx="0" cy="255"/>
            </a:xfrm>
            <a:prstGeom prst="line">
              <a:avLst/>
            </a:prstGeom>
            <a:noFill/>
            <a:ln w="1905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2320" name="Text Box 33"/>
            <p:cNvSpPr txBox="1">
              <a:spLocks noChangeArrowheads="1"/>
            </p:cNvSpPr>
            <p:nvPr/>
          </p:nvSpPr>
          <p:spPr bwMode="auto">
            <a:xfrm>
              <a:off x="3900" y="2652"/>
              <a:ext cx="852" cy="428"/>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用户分区</a:t>
              </a:r>
              <a:r>
                <a:rPr kumimoji="0" lang="en-US" altLang="zh-CN" sz="2000">
                  <a:solidFill>
                    <a:srgbClr val="0033CC"/>
                  </a:solidFill>
                  <a:latin typeface="华文新魏" panose="02010800040101010101" pitchFamily="2" charset="-122"/>
                  <a:ea typeface="华文新魏" panose="02010800040101010101" pitchFamily="2" charset="-122"/>
                </a:rPr>
                <a:t>4</a:t>
              </a:r>
            </a:p>
          </p:txBody>
        </p:sp>
        <p:sp>
          <p:nvSpPr>
            <p:cNvPr id="12321" name="Text Box 34"/>
            <p:cNvSpPr txBox="1">
              <a:spLocks noChangeArrowheads="1"/>
            </p:cNvSpPr>
            <p:nvPr/>
          </p:nvSpPr>
          <p:spPr bwMode="auto">
            <a:xfrm>
              <a:off x="3900" y="3080"/>
              <a:ext cx="852" cy="428"/>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用户分区</a:t>
              </a:r>
              <a:r>
                <a:rPr kumimoji="0" lang="en-US" altLang="zh-CN" sz="2000">
                  <a:solidFill>
                    <a:srgbClr val="0033CC"/>
                  </a:solidFill>
                  <a:latin typeface="华文新魏" panose="02010800040101010101" pitchFamily="2" charset="-122"/>
                  <a:ea typeface="华文新魏" panose="02010800040101010101" pitchFamily="2" charset="-122"/>
                </a:rPr>
                <a:t>5</a:t>
              </a:r>
            </a:p>
          </p:txBody>
        </p:sp>
        <p:sp>
          <p:nvSpPr>
            <p:cNvPr id="12322" name="Text Box 35"/>
            <p:cNvSpPr txBox="1">
              <a:spLocks noChangeArrowheads="1"/>
            </p:cNvSpPr>
            <p:nvPr/>
          </p:nvSpPr>
          <p:spPr bwMode="auto">
            <a:xfrm>
              <a:off x="3900" y="3508"/>
              <a:ext cx="852" cy="428"/>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用户分区</a:t>
              </a:r>
              <a:r>
                <a:rPr kumimoji="0" lang="en-US" altLang="zh-CN" sz="2000">
                  <a:solidFill>
                    <a:srgbClr val="0033CC"/>
                  </a:solidFill>
                  <a:latin typeface="华文新魏" panose="02010800040101010101" pitchFamily="2" charset="-122"/>
                  <a:ea typeface="华文新魏" panose="02010800040101010101" pitchFamily="2" charset="-122"/>
                </a:rPr>
                <a:t>6</a:t>
              </a:r>
            </a:p>
          </p:txBody>
        </p:sp>
        <p:sp>
          <p:nvSpPr>
            <p:cNvPr id="12323" name="Line 36"/>
            <p:cNvSpPr>
              <a:spLocks noChangeShapeType="1"/>
            </p:cNvSpPr>
            <p:nvPr/>
          </p:nvSpPr>
          <p:spPr bwMode="auto">
            <a:xfrm>
              <a:off x="3567" y="1980"/>
              <a:ext cx="0" cy="515"/>
            </a:xfrm>
            <a:prstGeom prst="line">
              <a:avLst/>
            </a:prstGeom>
            <a:noFill/>
            <a:ln w="1905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2324" name="Line 37"/>
            <p:cNvSpPr>
              <a:spLocks noChangeShapeType="1"/>
            </p:cNvSpPr>
            <p:nvPr/>
          </p:nvSpPr>
          <p:spPr bwMode="auto">
            <a:xfrm flipV="1">
              <a:off x="3428" y="2499"/>
              <a:ext cx="139" cy="3"/>
            </a:xfrm>
            <a:prstGeom prst="line">
              <a:avLst/>
            </a:prstGeom>
            <a:noFill/>
            <a:ln w="1905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2325" name="Line 38"/>
            <p:cNvSpPr>
              <a:spLocks noChangeShapeType="1"/>
            </p:cNvSpPr>
            <p:nvPr/>
          </p:nvSpPr>
          <p:spPr bwMode="auto">
            <a:xfrm>
              <a:off x="1680" y="1536"/>
              <a:ext cx="0" cy="8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792592202"/>
      </p:ext>
    </p:extLst>
  </p:cSld>
  <p:clrMapOvr>
    <a:masterClrMapping/>
  </p:clrMapOvr>
  <p:transition>
    <p:dissolv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99392"/>
            <a:ext cx="7772400" cy="1143000"/>
          </a:xfrm>
        </p:spPr>
        <p:txBody>
          <a:bodyPr>
            <a:normAutofit fontScale="90000"/>
          </a:bodyPr>
          <a:lstStyle/>
          <a:p>
            <a:pPr eaLnBrk="1" hangingPunct="1"/>
            <a:r>
              <a:rPr lang="zh-CN" altLang="en-US" sz="4800" dirty="0" smtClean="0">
                <a:latin typeface="华文新魏" pitchFamily="2" charset="-122"/>
                <a:ea typeface="华文新魏" pitchFamily="2" charset="-122"/>
              </a:rPr>
              <a:t>管理区数据结构</a:t>
            </a:r>
            <a:r>
              <a:rPr lang="en-US" altLang="zh-CN" sz="4800" dirty="0" err="1" smtClean="0">
                <a:latin typeface="华文新魏" pitchFamily="2" charset="-122"/>
                <a:ea typeface="华文新魏" pitchFamily="2" charset="-122"/>
              </a:rPr>
              <a:t>zone_struct</a:t>
            </a:r>
            <a:endParaRPr lang="en-US" altLang="zh-CN" sz="4800" dirty="0" smtClean="0">
              <a:latin typeface="华文新魏" pitchFamily="2" charset="-122"/>
              <a:ea typeface="华文新魏" pitchFamily="2" charset="-122"/>
            </a:endParaRPr>
          </a:p>
        </p:txBody>
      </p:sp>
      <p:sp>
        <p:nvSpPr>
          <p:cNvPr id="11267" name="Rectangle 3"/>
          <p:cNvSpPr>
            <a:spLocks noGrp="1" noChangeArrowheads="1"/>
          </p:cNvSpPr>
          <p:nvPr>
            <p:ph type="body" idx="1"/>
          </p:nvPr>
        </p:nvSpPr>
        <p:spPr>
          <a:xfrm>
            <a:off x="685800" y="1412875"/>
            <a:ext cx="7772400" cy="5040313"/>
          </a:xfrm>
        </p:spPr>
        <p:txBody>
          <a:bodyPr/>
          <a:lstStyle/>
          <a:p>
            <a:pPr eaLnBrk="1" hangingPunct="1"/>
            <a:r>
              <a:rPr lang="zh-CN" altLang="en-US" smtClean="0">
                <a:latin typeface="华文新魏" pitchFamily="2" charset="-122"/>
                <a:ea typeface="华文新魏" pitchFamily="2" charset="-122"/>
              </a:rPr>
              <a:t>含有一组空闲区队列，</a:t>
            </a:r>
          </a:p>
          <a:p>
            <a:pPr eaLnBrk="1" hangingPunct="1">
              <a:buFontTx/>
              <a:buNone/>
            </a:pPr>
            <a:r>
              <a:rPr lang="en-US" altLang="zh-CN" sz="2400" smtClean="0">
                <a:latin typeface="华文新魏" pitchFamily="2" charset="-122"/>
                <a:ea typeface="华文新魏" pitchFamily="2" charset="-122"/>
              </a:rPr>
              <a:t>typedef struct free_area_struct</a:t>
            </a:r>
            <a:r>
              <a:rPr lang="zh-CN" altLang="en-US" sz="2400" smtClean="0">
                <a:latin typeface="华文新魏" pitchFamily="2" charset="-122"/>
                <a:ea typeface="华文新魏" pitchFamily="2" charset="-122"/>
              </a:rPr>
              <a:t>｛ </a:t>
            </a:r>
            <a:r>
              <a:rPr lang="en-US" altLang="zh-CN" sz="2400" smtClean="0">
                <a:latin typeface="华文新魏" pitchFamily="2" charset="-122"/>
                <a:ea typeface="华文新魏" pitchFamily="2" charset="-122"/>
              </a:rPr>
              <a:t>/*</a:t>
            </a:r>
            <a:r>
              <a:rPr lang="zh-CN" altLang="en-US" sz="2400" smtClean="0">
                <a:latin typeface="华文新魏" pitchFamily="2" charset="-122"/>
                <a:ea typeface="华文新魏" pitchFamily="2" charset="-122"/>
              </a:rPr>
              <a:t>空闲区队列头部结构*</a:t>
            </a:r>
            <a:r>
              <a:rPr lang="en-US" altLang="zh-CN" sz="2400" smtClean="0">
                <a:latin typeface="华文新魏" pitchFamily="2" charset="-122"/>
                <a:ea typeface="华文新魏" pitchFamily="2" charset="-122"/>
              </a:rPr>
              <a:t>/</a:t>
            </a:r>
          </a:p>
          <a:p>
            <a:pPr eaLnBrk="1" hangingPunct="1">
              <a:buFontTx/>
              <a:buNone/>
            </a:pPr>
            <a:r>
              <a:rPr lang="en-US" altLang="zh-CN" sz="2400" smtClean="0">
                <a:latin typeface="华文新魏" pitchFamily="2" charset="-122"/>
                <a:ea typeface="华文新魏" pitchFamily="2" charset="-122"/>
              </a:rPr>
              <a:t>      struct list_head free_list</a:t>
            </a:r>
            <a:r>
              <a:rPr lang="zh-CN" altLang="en-US" sz="2400" smtClean="0">
                <a:latin typeface="华文新魏" pitchFamily="2" charset="-122"/>
                <a:ea typeface="华文新魏" pitchFamily="2" charset="-122"/>
              </a:rPr>
              <a:t>； </a:t>
            </a:r>
          </a:p>
          <a:p>
            <a:pPr eaLnBrk="1" hangingPunct="1">
              <a:buFontTx/>
              <a:buNone/>
            </a:pPr>
            <a:r>
              <a:rPr lang="zh-CN" altLang="en-US" sz="2400" smtClean="0">
                <a:latin typeface="华文新魏" pitchFamily="2" charset="-122"/>
                <a:ea typeface="华文新魏" pitchFamily="2" charset="-122"/>
              </a:rPr>
              <a:t>     </a:t>
            </a:r>
            <a:r>
              <a:rPr lang="en-US" altLang="zh-CN" sz="2400" smtClean="0">
                <a:latin typeface="华文新魏" pitchFamily="2" charset="-122"/>
                <a:ea typeface="华文新魏" pitchFamily="2" charset="-122"/>
              </a:rPr>
              <a:t>/*</a:t>
            </a:r>
            <a:r>
              <a:rPr lang="zh-CN" altLang="en-US" sz="2400" smtClean="0">
                <a:latin typeface="华文新魏" pitchFamily="2" charset="-122"/>
                <a:ea typeface="华文新魏" pitchFamily="2" charset="-122"/>
              </a:rPr>
              <a:t>指向空闲区队列*</a:t>
            </a:r>
            <a:r>
              <a:rPr lang="en-US" altLang="zh-CN" sz="2400" smtClean="0">
                <a:latin typeface="华文新魏" pitchFamily="2" charset="-122"/>
                <a:ea typeface="华文新魏" pitchFamily="2" charset="-122"/>
              </a:rPr>
              <a:t>/</a:t>
            </a:r>
          </a:p>
          <a:p>
            <a:pPr eaLnBrk="1" hangingPunct="1">
              <a:buFontTx/>
              <a:buNone/>
            </a:pPr>
            <a:r>
              <a:rPr lang="en-US" altLang="zh-CN" sz="2400" smtClean="0">
                <a:latin typeface="华文新魏" pitchFamily="2" charset="-122"/>
                <a:ea typeface="华文新魏" pitchFamily="2" charset="-122"/>
              </a:rPr>
              <a:t>      unsigned int *map</a:t>
            </a:r>
            <a:r>
              <a:rPr lang="zh-CN" altLang="en-US" sz="2400" smtClean="0">
                <a:latin typeface="华文新魏" pitchFamily="2" charset="-122"/>
                <a:ea typeface="华文新魏" pitchFamily="2" charset="-122"/>
              </a:rPr>
              <a:t>；</a:t>
            </a:r>
            <a:r>
              <a:rPr lang="en-US" altLang="zh-CN" sz="2400" smtClean="0">
                <a:latin typeface="华文新魏" pitchFamily="2" charset="-122"/>
                <a:ea typeface="华文新魏" pitchFamily="2" charset="-122"/>
              </a:rPr>
              <a:t>/*</a:t>
            </a:r>
            <a:r>
              <a:rPr lang="zh-CN" altLang="en-US" sz="2400" smtClean="0">
                <a:latin typeface="华文新魏" pitchFamily="2" charset="-122"/>
                <a:ea typeface="华文新魏" pitchFamily="2" charset="-122"/>
              </a:rPr>
              <a:t>指向</a:t>
            </a:r>
            <a:r>
              <a:rPr lang="en-US" altLang="zh-CN" sz="2400" smtClean="0">
                <a:latin typeface="华文新魏" pitchFamily="2" charset="-122"/>
                <a:ea typeface="华文新魏" pitchFamily="2" charset="-122"/>
              </a:rPr>
              <a:t>bitmap</a:t>
            </a:r>
            <a:r>
              <a:rPr lang="zh-CN" altLang="en-US" sz="2400" smtClean="0">
                <a:latin typeface="华文新魏" pitchFamily="2" charset="-122"/>
                <a:ea typeface="华文新魏" pitchFamily="2" charset="-122"/>
              </a:rPr>
              <a:t>表*</a:t>
            </a:r>
            <a:r>
              <a:rPr lang="en-US" altLang="zh-CN" sz="2400" smtClean="0">
                <a:latin typeface="华文新魏" pitchFamily="2" charset="-122"/>
                <a:ea typeface="华文新魏" pitchFamily="2" charset="-122"/>
              </a:rPr>
              <a:t>/</a:t>
            </a:r>
          </a:p>
          <a:p>
            <a:pPr eaLnBrk="1" hangingPunct="1">
              <a:buFontTx/>
              <a:buNone/>
            </a:pPr>
            <a:r>
              <a:rPr lang="en-US" altLang="zh-CN" sz="2400" smtClean="0">
                <a:latin typeface="华文新魏" pitchFamily="2" charset="-122"/>
                <a:ea typeface="华文新魏" pitchFamily="2" charset="-122"/>
              </a:rPr>
              <a:t>   } free_area_t</a:t>
            </a:r>
            <a:r>
              <a:rPr lang="zh-CN" altLang="en-US" sz="2400" smtClean="0">
                <a:latin typeface="华文新魏" pitchFamily="2" charset="-122"/>
                <a:ea typeface="华文新魏" pitchFamily="2" charset="-122"/>
              </a:rPr>
              <a:t>；</a:t>
            </a:r>
          </a:p>
          <a:p>
            <a:pPr eaLnBrk="1" hangingPunct="1">
              <a:buFontTx/>
              <a:buNone/>
            </a:pPr>
            <a:endParaRPr lang="en-US" altLang="zh-CN" sz="2400" smtClean="0">
              <a:latin typeface="华文新魏" pitchFamily="2" charset="-122"/>
              <a:ea typeface="华文新魏" pitchFamily="2" charset="-122"/>
            </a:endParaRPr>
          </a:p>
        </p:txBody>
      </p:sp>
    </p:spTree>
    <p:extLst>
      <p:ext uri="{BB962C8B-B14F-4D97-AF65-F5344CB8AC3E}">
        <p14:creationId xmlns:p14="http://schemas.microsoft.com/office/powerpoint/2010/main" val="239990569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32656"/>
            <a:ext cx="7772400" cy="782638"/>
          </a:xfrm>
        </p:spPr>
        <p:txBody>
          <a:bodyPr>
            <a:normAutofit fontScale="90000"/>
          </a:bodyPr>
          <a:lstStyle/>
          <a:p>
            <a:pPr eaLnBrk="1" hangingPunct="1"/>
            <a:r>
              <a:rPr lang="en-US" altLang="zh-CN" dirty="0" err="1" smtClean="0">
                <a:latin typeface="华文新魏" pitchFamily="2" charset="-122"/>
                <a:ea typeface="华文新魏" pitchFamily="2" charset="-122"/>
              </a:rPr>
              <a:t>zone_struct</a:t>
            </a:r>
            <a:r>
              <a:rPr lang="zh-CN" altLang="en-US" dirty="0" smtClean="0">
                <a:latin typeface="华文新魏" pitchFamily="2" charset="-122"/>
                <a:ea typeface="华文新魏" pitchFamily="2" charset="-122"/>
              </a:rPr>
              <a:t>描述：</a:t>
            </a:r>
            <a:br>
              <a:rPr lang="zh-CN" altLang="en-US" dirty="0" smtClean="0">
                <a:latin typeface="华文新魏" pitchFamily="2" charset="-122"/>
                <a:ea typeface="华文新魏" pitchFamily="2" charset="-122"/>
              </a:rPr>
            </a:br>
            <a:endParaRPr lang="zh-CN" altLang="en-US" dirty="0" smtClean="0">
              <a:latin typeface="华文新魏" pitchFamily="2" charset="-122"/>
              <a:ea typeface="华文新魏" pitchFamily="2" charset="-122"/>
            </a:endParaRPr>
          </a:p>
        </p:txBody>
      </p:sp>
      <p:sp>
        <p:nvSpPr>
          <p:cNvPr id="12291" name="Rectangle 3"/>
          <p:cNvSpPr>
            <a:spLocks noGrp="1" noChangeArrowheads="1"/>
          </p:cNvSpPr>
          <p:nvPr>
            <p:ph type="body" idx="1"/>
          </p:nvPr>
        </p:nvSpPr>
        <p:spPr>
          <a:xfrm>
            <a:off x="685800" y="1052513"/>
            <a:ext cx="7772400" cy="5545137"/>
          </a:xfrm>
        </p:spPr>
        <p:txBody>
          <a:bodyPr/>
          <a:lstStyle/>
          <a:p>
            <a:pPr eaLnBrk="1" hangingPunct="1">
              <a:lnSpc>
                <a:spcPct val="80000"/>
              </a:lnSpc>
              <a:buFontTx/>
              <a:buNone/>
            </a:pPr>
            <a:r>
              <a:rPr lang="en-US" altLang="zh-CN" sz="2000" smtClean="0">
                <a:latin typeface="华文新魏" pitchFamily="2" charset="-122"/>
                <a:ea typeface="华文新魏" pitchFamily="2" charset="-122"/>
              </a:rPr>
              <a:t>typedef struct zone_struct {     </a:t>
            </a:r>
          </a:p>
          <a:p>
            <a:pPr eaLnBrk="1" hangingPunct="1">
              <a:lnSpc>
                <a:spcPct val="80000"/>
              </a:lnSpc>
              <a:buFontTx/>
              <a:buNone/>
            </a:pPr>
            <a:r>
              <a:rPr lang="en-US" altLang="zh-CN" sz="2000" smtClean="0">
                <a:latin typeface="华文新魏" pitchFamily="2" charset="-122"/>
                <a:ea typeface="华文新魏" pitchFamily="2" charset="-122"/>
              </a:rPr>
              <a:t>   spinlock_t lock;         </a:t>
            </a:r>
            <a:r>
              <a:rPr lang="en-US" altLang="zh-CN" sz="1800" smtClean="0">
                <a:latin typeface="华文新魏" pitchFamily="2" charset="-122"/>
                <a:ea typeface="华文新魏" pitchFamily="2" charset="-122"/>
              </a:rPr>
              <a:t>/*</a:t>
            </a:r>
            <a:r>
              <a:rPr lang="zh-CN" altLang="en-US" sz="1800" smtClean="0">
                <a:latin typeface="华文新魏" pitchFamily="2" charset="-122"/>
                <a:ea typeface="华文新魏" pitchFamily="2" charset="-122"/>
              </a:rPr>
              <a:t>自旋锁，保证对</a:t>
            </a:r>
            <a:r>
              <a:rPr lang="en-US" altLang="zh-CN" sz="1800" smtClean="0">
                <a:latin typeface="华文新魏" pitchFamily="2" charset="-122"/>
                <a:ea typeface="华文新魏" pitchFamily="2" charset="-122"/>
              </a:rPr>
              <a:t>zone</a:t>
            </a:r>
            <a:r>
              <a:rPr lang="zh-CN" altLang="en-US" sz="1800" smtClean="0">
                <a:latin typeface="华文新魏" pitchFamily="2" charset="-122"/>
                <a:ea typeface="华文新魏" pitchFamily="2" charset="-122"/>
              </a:rPr>
              <a:t>的互斥访问*</a:t>
            </a:r>
            <a:r>
              <a:rPr lang="en-US" altLang="zh-CN" sz="18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unsigned long offset;    </a:t>
            </a:r>
            <a:r>
              <a:rPr lang="en-US" altLang="zh-CN" sz="1800" smtClean="0">
                <a:latin typeface="华文新魏" pitchFamily="2" charset="-122"/>
                <a:ea typeface="华文新魏" pitchFamily="2" charset="-122"/>
              </a:rPr>
              <a:t>/*offset</a:t>
            </a:r>
            <a:r>
              <a:rPr lang="zh-CN" altLang="en-US" sz="1800" smtClean="0">
                <a:latin typeface="华文新魏" pitchFamily="2" charset="-122"/>
                <a:ea typeface="华文新魏" pitchFamily="2" charset="-122"/>
              </a:rPr>
              <a:t>表示该分区在</a:t>
            </a:r>
            <a:r>
              <a:rPr lang="en-US" altLang="zh-CN" sz="1800" smtClean="0">
                <a:latin typeface="华文新魏" pitchFamily="2" charset="-122"/>
                <a:ea typeface="华文新魏" pitchFamily="2" charset="-122"/>
              </a:rPr>
              <a:t>mem_map</a:t>
            </a:r>
            <a:r>
              <a:rPr lang="zh-CN" altLang="en-US" sz="1800" smtClean="0">
                <a:latin typeface="华文新魏" pitchFamily="2" charset="-122"/>
                <a:ea typeface="华文新魏" pitchFamily="2" charset="-122"/>
              </a:rPr>
              <a:t>中的起始页框号*</a:t>
            </a:r>
            <a:r>
              <a:rPr lang="en-US" altLang="zh-CN" sz="18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unsigned long free_pages</a:t>
            </a:r>
            <a:r>
              <a:rPr lang="zh-CN" altLang="en-US" sz="2000" smtClean="0">
                <a:latin typeface="华文新魏" pitchFamily="2" charset="-122"/>
                <a:ea typeface="华文新魏" pitchFamily="2" charset="-122"/>
              </a:rPr>
              <a:t>；</a:t>
            </a:r>
            <a:r>
              <a:rPr lang="en-US" altLang="zh-CN" sz="2000" smtClean="0">
                <a:latin typeface="华文新魏" pitchFamily="2" charset="-122"/>
                <a:ea typeface="华文新魏" pitchFamily="2" charset="-122"/>
              </a:rPr>
              <a:t>/*</a:t>
            </a:r>
            <a:r>
              <a:rPr lang="zh-CN" altLang="en-US" sz="2000" smtClean="0">
                <a:latin typeface="华文新魏" pitchFamily="2" charset="-122"/>
                <a:ea typeface="华文新魏" pitchFamily="2" charset="-122"/>
              </a:rPr>
              <a:t>该区空闲页框数*</a:t>
            </a:r>
            <a:r>
              <a:rPr lang="en-US" altLang="zh-CN" sz="20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unsigned long pages_min</a:t>
            </a:r>
            <a:r>
              <a:rPr lang="zh-CN" altLang="en-US" sz="2000" smtClean="0">
                <a:latin typeface="华文新魏" pitchFamily="2" charset="-122"/>
                <a:ea typeface="华文新魏" pitchFamily="2" charset="-122"/>
              </a:rPr>
              <a:t>，</a:t>
            </a:r>
            <a:r>
              <a:rPr lang="en-US" altLang="zh-CN" sz="2000" smtClean="0">
                <a:latin typeface="华文新魏" pitchFamily="2" charset="-122"/>
                <a:ea typeface="华文新魏" pitchFamily="2" charset="-122"/>
              </a:rPr>
              <a:t>pages_low</a:t>
            </a:r>
            <a:r>
              <a:rPr lang="zh-CN" altLang="en-US" sz="2000" smtClean="0">
                <a:latin typeface="华文新魏" pitchFamily="2" charset="-122"/>
                <a:ea typeface="华文新魏" pitchFamily="2" charset="-122"/>
              </a:rPr>
              <a:t>，</a:t>
            </a:r>
            <a:r>
              <a:rPr lang="en-US" altLang="zh-CN" sz="2000" smtClean="0">
                <a:latin typeface="华文新魏" pitchFamily="2" charset="-122"/>
                <a:ea typeface="华文新魏" pitchFamily="2" charset="-122"/>
              </a:rPr>
              <a:t>pages_high;</a:t>
            </a:r>
            <a:r>
              <a:rPr lang="en-US" altLang="zh-CN" sz="1800" smtClean="0">
                <a:latin typeface="华文新魏" pitchFamily="2" charset="-122"/>
                <a:ea typeface="华文新魏" pitchFamily="2" charset="-122"/>
              </a:rPr>
              <a:t>/*</a:t>
            </a:r>
            <a:r>
              <a:rPr lang="zh-CN" altLang="en-US" sz="1800" smtClean="0">
                <a:latin typeface="华文新魏" pitchFamily="2" charset="-122"/>
                <a:ea typeface="华文新魏" pitchFamily="2" charset="-122"/>
              </a:rPr>
              <a:t>该区最少、次少和最多页框数描述*</a:t>
            </a:r>
            <a:r>
              <a:rPr lang="en-US" altLang="zh-CN" sz="18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free_area_t free_area</a:t>
            </a:r>
            <a:r>
              <a:rPr lang="zh-CN" altLang="en-US" sz="2000" smtClean="0">
                <a:latin typeface="华文新魏" pitchFamily="2" charset="-122"/>
                <a:ea typeface="华文新魏" pitchFamily="2" charset="-122"/>
              </a:rPr>
              <a:t>［</a:t>
            </a:r>
            <a:r>
              <a:rPr lang="en-US" altLang="zh-CN" sz="2000" smtClean="0">
                <a:latin typeface="华文新魏" pitchFamily="2" charset="-122"/>
                <a:ea typeface="华文新魏" pitchFamily="2" charset="-122"/>
              </a:rPr>
              <a:t>MAX_ORDER</a:t>
            </a:r>
            <a:r>
              <a:rPr lang="zh-CN" altLang="en-US" sz="2000" smtClean="0">
                <a:latin typeface="华文新魏" pitchFamily="2" charset="-122"/>
                <a:ea typeface="华文新魏" pitchFamily="2" charset="-122"/>
              </a:rPr>
              <a:t>］；</a:t>
            </a:r>
            <a:r>
              <a:rPr lang="en-US" altLang="zh-CN" sz="1800" smtClean="0">
                <a:latin typeface="华文新魏" pitchFamily="2" charset="-122"/>
                <a:ea typeface="华文新魏" pitchFamily="2" charset="-122"/>
              </a:rPr>
              <a:t>/*</a:t>
            </a:r>
            <a:r>
              <a:rPr lang="zh-CN" altLang="en-US" sz="1800" smtClean="0">
                <a:latin typeface="华文新魏" pitchFamily="2" charset="-122"/>
                <a:ea typeface="华文新魏" pitchFamily="2" charset="-122"/>
              </a:rPr>
              <a:t>伙伴系统中的空闲页框链表数组*</a:t>
            </a:r>
            <a:r>
              <a:rPr lang="en-US" altLang="zh-CN" sz="18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struct pglist_data  *zone_pgdat</a:t>
            </a:r>
            <a:r>
              <a:rPr lang="zh-CN" altLang="en-US" sz="2000" smtClean="0">
                <a:latin typeface="华文新魏" pitchFamily="2" charset="-122"/>
                <a:ea typeface="华文新魏" pitchFamily="2" charset="-122"/>
              </a:rPr>
              <a:t>；</a:t>
            </a:r>
            <a:r>
              <a:rPr lang="en-US" altLang="zh-CN" sz="2000" b="1" smtClean="0">
                <a:latin typeface="华文新魏" pitchFamily="2" charset="-122"/>
                <a:ea typeface="华文新魏" pitchFamily="2" charset="-122"/>
              </a:rPr>
              <a:t>/</a:t>
            </a:r>
            <a:r>
              <a:rPr lang="en-US" altLang="zh-CN" sz="2000" smtClean="0">
                <a:latin typeface="华文新魏" pitchFamily="2" charset="-122"/>
                <a:ea typeface="华文新魏" pitchFamily="2" charset="-122"/>
              </a:rPr>
              <a:t>*</a:t>
            </a:r>
            <a:r>
              <a:rPr lang="zh-CN" altLang="en-US" sz="2000" smtClean="0">
                <a:latin typeface="华文新魏" pitchFamily="2" charset="-122"/>
                <a:ea typeface="华文新魏" pitchFamily="2" charset="-122"/>
              </a:rPr>
              <a:t>该区所在存储节点</a:t>
            </a:r>
            <a:r>
              <a:rPr lang="en-US" altLang="zh-CN" sz="2000" smtClean="0">
                <a:latin typeface="华文新魏" pitchFamily="2" charset="-122"/>
                <a:ea typeface="华文新魏" pitchFamily="2" charset="-122"/>
              </a:rPr>
              <a:t>pglist_data*/</a:t>
            </a:r>
          </a:p>
          <a:p>
            <a:pPr eaLnBrk="1" hangingPunct="1">
              <a:lnSpc>
                <a:spcPct val="80000"/>
              </a:lnSpc>
              <a:buFontTx/>
              <a:buNone/>
            </a:pPr>
            <a:r>
              <a:rPr lang="en-US" altLang="zh-CN" sz="2000" smtClean="0">
                <a:latin typeface="华文新魏" pitchFamily="2" charset="-122"/>
                <a:ea typeface="华文新魏" pitchFamily="2" charset="-122"/>
              </a:rPr>
              <a:t>   struct page  *zone_mem_map</a:t>
            </a:r>
            <a:r>
              <a:rPr lang="zh-CN" altLang="en-US" sz="2000" smtClean="0">
                <a:latin typeface="华文新魏" pitchFamily="2" charset="-122"/>
                <a:ea typeface="华文新魏" pitchFamily="2" charset="-122"/>
              </a:rPr>
              <a:t>；  </a:t>
            </a:r>
            <a:r>
              <a:rPr lang="zh-CN" altLang="en-US" sz="2000" b="1" smtClean="0">
                <a:latin typeface="华文新魏" pitchFamily="2" charset="-122"/>
                <a:ea typeface="华文新魏" pitchFamily="2" charset="-122"/>
              </a:rPr>
              <a:t>  </a:t>
            </a:r>
            <a:r>
              <a:rPr lang="en-US" altLang="zh-CN" sz="2000" b="1" smtClean="0">
                <a:latin typeface="华文新魏" pitchFamily="2" charset="-122"/>
                <a:ea typeface="华文新魏" pitchFamily="2" charset="-122"/>
              </a:rPr>
              <a:t>/</a:t>
            </a:r>
            <a:r>
              <a:rPr lang="en-US" altLang="zh-CN" sz="2000" smtClean="0">
                <a:latin typeface="华文新魏" pitchFamily="2" charset="-122"/>
                <a:ea typeface="华文新魏" pitchFamily="2" charset="-122"/>
              </a:rPr>
              <a:t>*</a:t>
            </a:r>
            <a:r>
              <a:rPr lang="zh-CN" altLang="en-US" sz="2000" smtClean="0">
                <a:latin typeface="华文新魏" pitchFamily="2" charset="-122"/>
                <a:ea typeface="华文新魏" pitchFamily="2" charset="-122"/>
              </a:rPr>
              <a:t>该区主存映射表*</a:t>
            </a:r>
            <a:r>
              <a:rPr lang="en-US" altLang="zh-CN" sz="20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unsigned long zone_start_paddr; /*</a:t>
            </a:r>
            <a:r>
              <a:rPr lang="zh-CN" altLang="en-US" sz="2000" smtClean="0">
                <a:latin typeface="华文新魏" pitchFamily="2" charset="-122"/>
                <a:ea typeface="华文新魏" pitchFamily="2" charset="-122"/>
              </a:rPr>
              <a:t>该区起始物理地址*</a:t>
            </a:r>
            <a:r>
              <a:rPr lang="en-US" altLang="zh-CN" sz="20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unsigned long zone_start_mapnr; /*</a:t>
            </a:r>
            <a:r>
              <a:rPr lang="zh-CN" altLang="en-US" sz="2000" smtClean="0">
                <a:latin typeface="华文新魏" pitchFamily="2" charset="-122"/>
                <a:ea typeface="华文新魏" pitchFamily="2" charset="-122"/>
              </a:rPr>
              <a:t>在</a:t>
            </a:r>
            <a:r>
              <a:rPr lang="en-US" altLang="zh-CN" sz="2000" smtClean="0">
                <a:latin typeface="华文新魏" pitchFamily="2" charset="-122"/>
                <a:ea typeface="华文新魏" pitchFamily="2" charset="-122"/>
              </a:rPr>
              <a:t>mem_map</a:t>
            </a:r>
            <a:r>
              <a:rPr lang="zh-CN" altLang="en-US" sz="2000" smtClean="0">
                <a:latin typeface="华文新魏" pitchFamily="2" charset="-122"/>
                <a:ea typeface="华文新魏" pitchFamily="2" charset="-122"/>
              </a:rPr>
              <a:t>中的下标*</a:t>
            </a:r>
            <a:r>
              <a:rPr lang="en-US" altLang="zh-CN" sz="20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unsigned long size;             /*</a:t>
            </a:r>
            <a:r>
              <a:rPr lang="zh-CN" altLang="en-US" sz="2000" smtClean="0">
                <a:latin typeface="华文新魏" pitchFamily="2" charset="-122"/>
                <a:ea typeface="华文新魏" pitchFamily="2" charset="-122"/>
              </a:rPr>
              <a:t>管理区物理主存大小*</a:t>
            </a:r>
            <a:r>
              <a:rPr lang="en-US" altLang="zh-CN" sz="20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char *name;                     /*</a:t>
            </a:r>
            <a:r>
              <a:rPr lang="zh-CN" altLang="en-US" sz="2000" smtClean="0">
                <a:latin typeface="华文新魏" pitchFamily="2" charset="-122"/>
                <a:ea typeface="华文新魏" pitchFamily="2" charset="-122"/>
              </a:rPr>
              <a:t>管理区的名字*</a:t>
            </a:r>
            <a:r>
              <a:rPr lang="en-US" altLang="zh-CN" sz="2000" smtClean="0">
                <a:latin typeface="华文新魏" pitchFamily="2" charset="-122"/>
                <a:ea typeface="华文新魏" pitchFamily="2" charset="-122"/>
              </a:rPr>
              <a:t>/</a:t>
            </a:r>
          </a:p>
          <a:p>
            <a:pPr eaLnBrk="1" hangingPunct="1">
              <a:lnSpc>
                <a:spcPct val="80000"/>
              </a:lnSpc>
              <a:buFontTx/>
              <a:buNone/>
            </a:pPr>
            <a:r>
              <a:rPr lang="en-US" altLang="zh-CN" sz="2000" smtClean="0">
                <a:latin typeface="华文新魏" pitchFamily="2" charset="-122"/>
                <a:ea typeface="华文新魏" pitchFamily="2" charset="-122"/>
              </a:rPr>
              <a:t>   }zone_t</a:t>
            </a:r>
            <a:r>
              <a:rPr lang="zh-CN" altLang="en-US" sz="2000" smtClean="0">
                <a:latin typeface="华文新魏" pitchFamily="2" charset="-122"/>
                <a:ea typeface="华文新魏" pitchFamily="2" charset="-122"/>
              </a:rPr>
              <a:t>；</a:t>
            </a:r>
          </a:p>
          <a:p>
            <a:pPr eaLnBrk="1" hangingPunct="1">
              <a:lnSpc>
                <a:spcPct val="80000"/>
              </a:lnSpc>
              <a:buFontTx/>
              <a:buNone/>
            </a:pPr>
            <a:endParaRPr lang="en-US" altLang="zh-CN" sz="2000" smtClean="0">
              <a:latin typeface="华文新魏" pitchFamily="2" charset="-122"/>
              <a:ea typeface="华文新魏" pitchFamily="2" charset="-122"/>
            </a:endParaRPr>
          </a:p>
        </p:txBody>
      </p:sp>
    </p:spTree>
    <p:extLst>
      <p:ext uri="{BB962C8B-B14F-4D97-AF65-F5344CB8AC3E}">
        <p14:creationId xmlns:p14="http://schemas.microsoft.com/office/powerpoint/2010/main" val="13992662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存储点管理结构</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112</a:t>
            </a:fld>
            <a:endParaRPr lang="zh-CN" altLang="en-US"/>
          </a:p>
        </p:txBody>
      </p:sp>
      <p:sp>
        <p:nvSpPr>
          <p:cNvPr id="6" name="Rectangle 3"/>
          <p:cNvSpPr txBox="1">
            <a:spLocks noChangeArrowheads="1"/>
          </p:cNvSpPr>
          <p:nvPr/>
        </p:nvSpPr>
        <p:spPr>
          <a:xfrm>
            <a:off x="685800" y="1196975"/>
            <a:ext cx="7772400" cy="52562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FontTx/>
              <a:buNone/>
            </a:pPr>
            <a:r>
              <a:rPr lang="en-US" altLang="zh-CN" sz="2000" smtClean="0"/>
              <a:t>typedef struct pglist_data{ /*</a:t>
            </a:r>
            <a:r>
              <a:rPr lang="zh-CN" altLang="en-US" sz="2000" smtClean="0"/>
              <a:t>存储节点的结构*</a:t>
            </a:r>
            <a:r>
              <a:rPr lang="en-US" altLang="zh-CN" sz="2000" smtClean="0"/>
              <a:t>/</a:t>
            </a:r>
          </a:p>
          <a:p>
            <a:pPr>
              <a:lnSpc>
                <a:spcPct val="80000"/>
              </a:lnSpc>
              <a:buFontTx/>
              <a:buNone/>
            </a:pPr>
            <a:r>
              <a:rPr lang="en-US" altLang="zh-CN" sz="2000" smtClean="0"/>
              <a:t>    zone_t node_zones</a:t>
            </a:r>
            <a:r>
              <a:rPr lang="zh-CN" altLang="en-US" sz="2000" smtClean="0"/>
              <a:t>［</a:t>
            </a:r>
            <a:r>
              <a:rPr lang="en-US" altLang="zh-CN" sz="2000" smtClean="0"/>
              <a:t>MAX_NR_ZONES</a:t>
            </a:r>
            <a:r>
              <a:rPr lang="zh-CN" altLang="en-US" sz="2000" smtClean="0"/>
              <a:t>］</a:t>
            </a:r>
            <a:r>
              <a:rPr lang="en-US" altLang="zh-CN" sz="2000" smtClean="0"/>
              <a:t>;                                                                         </a:t>
            </a:r>
          </a:p>
          <a:p>
            <a:pPr>
              <a:lnSpc>
                <a:spcPct val="80000"/>
              </a:lnSpc>
              <a:buFontTx/>
              <a:buNone/>
            </a:pPr>
            <a:r>
              <a:rPr lang="en-US" altLang="zh-CN" sz="2000" smtClean="0"/>
              <a:t>    /*</a:t>
            </a:r>
            <a:r>
              <a:rPr lang="zh-CN" altLang="en-US" sz="2000" smtClean="0"/>
              <a:t>该节点的管理区数组*</a:t>
            </a:r>
            <a:r>
              <a:rPr lang="en-US" altLang="zh-CN" sz="2000" smtClean="0"/>
              <a:t>/</a:t>
            </a:r>
          </a:p>
          <a:p>
            <a:pPr>
              <a:lnSpc>
                <a:spcPct val="80000"/>
              </a:lnSpc>
              <a:buFontTx/>
              <a:buNone/>
            </a:pPr>
            <a:r>
              <a:rPr lang="en-US" altLang="zh-CN" sz="2000" smtClean="0"/>
              <a:t>    zonelist_t node_zonelists</a:t>
            </a:r>
            <a:r>
              <a:rPr lang="zh-CN" altLang="en-US" sz="2000" smtClean="0"/>
              <a:t>［</a:t>
            </a:r>
            <a:r>
              <a:rPr lang="en-US" altLang="zh-CN" sz="2000" smtClean="0"/>
              <a:t>NR_GFPINDEX</a:t>
            </a:r>
            <a:r>
              <a:rPr lang="zh-CN" altLang="en-US" sz="2000" smtClean="0"/>
              <a:t>］；</a:t>
            </a:r>
          </a:p>
          <a:p>
            <a:pPr>
              <a:lnSpc>
                <a:spcPct val="80000"/>
              </a:lnSpc>
              <a:buFontTx/>
              <a:buNone/>
            </a:pPr>
            <a:r>
              <a:rPr lang="zh-CN" altLang="en-US" sz="2000" smtClean="0"/>
              <a:t>    </a:t>
            </a:r>
            <a:r>
              <a:rPr lang="en-US" altLang="zh-CN" sz="2000" smtClean="0"/>
              <a:t>struct page *node_mem__map; /*</a:t>
            </a:r>
            <a:r>
              <a:rPr lang="zh-CN" altLang="en-US" sz="2000" smtClean="0"/>
              <a:t>存储节点的主存映射表*</a:t>
            </a:r>
            <a:r>
              <a:rPr lang="en-US" altLang="zh-CN" sz="2000" smtClean="0"/>
              <a:t>/</a:t>
            </a:r>
          </a:p>
          <a:p>
            <a:pPr>
              <a:lnSpc>
                <a:spcPct val="80000"/>
              </a:lnSpc>
              <a:buFontTx/>
              <a:buNone/>
            </a:pPr>
            <a:r>
              <a:rPr lang="en-US" altLang="zh-CN" sz="2000" smtClean="0"/>
              <a:t>    int nr_zones;                                           </a:t>
            </a:r>
          </a:p>
          <a:p>
            <a:pPr>
              <a:lnSpc>
                <a:spcPct val="80000"/>
              </a:lnSpc>
              <a:buFontTx/>
              <a:buNone/>
            </a:pPr>
            <a:r>
              <a:rPr lang="en-US" altLang="zh-CN" sz="2000" smtClean="0"/>
              <a:t>    /*</a:t>
            </a:r>
            <a:r>
              <a:rPr lang="zh-CN" altLang="en-US" sz="2000" smtClean="0"/>
              <a:t>存储节点的管理区数目*</a:t>
            </a:r>
            <a:r>
              <a:rPr lang="en-US" altLang="zh-CN" sz="2000" smtClean="0"/>
              <a:t>/  </a:t>
            </a:r>
          </a:p>
          <a:p>
            <a:pPr>
              <a:lnSpc>
                <a:spcPct val="80000"/>
              </a:lnSpc>
              <a:buFontTx/>
              <a:buNone/>
            </a:pPr>
            <a:r>
              <a:rPr lang="en-US" altLang="zh-CN" sz="2000" smtClean="0"/>
              <a:t>    unsigned long * valid_addr_bitmap;</a:t>
            </a:r>
          </a:p>
          <a:p>
            <a:pPr>
              <a:lnSpc>
                <a:spcPct val="80000"/>
              </a:lnSpc>
              <a:buFontTx/>
              <a:buNone/>
            </a:pPr>
            <a:r>
              <a:rPr lang="en-US" altLang="zh-CN" sz="2000" smtClean="0"/>
              <a:t>    /*</a:t>
            </a:r>
            <a:r>
              <a:rPr lang="zh-CN" altLang="en-US" sz="2000" smtClean="0"/>
              <a:t>位图表示的有效地址*</a:t>
            </a:r>
            <a:r>
              <a:rPr lang="en-US" altLang="zh-CN" sz="2000" smtClean="0"/>
              <a:t>/</a:t>
            </a:r>
          </a:p>
          <a:p>
            <a:pPr>
              <a:lnSpc>
                <a:spcPct val="80000"/>
              </a:lnSpc>
              <a:buFontTx/>
              <a:buNone/>
            </a:pPr>
            <a:r>
              <a:rPr lang="en-US" altLang="zh-CN" sz="2000" smtClean="0"/>
              <a:t>    struct bootmem_data * bdata;   /*</a:t>
            </a:r>
            <a:r>
              <a:rPr lang="zh-CN" altLang="en-US" sz="2000" smtClean="0"/>
              <a:t>存放位图的数据结构*</a:t>
            </a:r>
            <a:r>
              <a:rPr lang="en-US" altLang="zh-CN" sz="2000" smtClean="0"/>
              <a:t>/</a:t>
            </a:r>
          </a:p>
          <a:p>
            <a:pPr>
              <a:lnSpc>
                <a:spcPct val="80000"/>
              </a:lnSpc>
              <a:buFontTx/>
              <a:buNone/>
            </a:pPr>
            <a:r>
              <a:rPr lang="en-US" altLang="zh-CN" sz="2000" smtClean="0"/>
              <a:t>    unsigned long node_start_paddr;/*</a:t>
            </a:r>
            <a:r>
              <a:rPr lang="zh-CN" altLang="en-US" sz="2000" smtClean="0"/>
              <a:t>存储节点起始物理地址*</a:t>
            </a:r>
            <a:r>
              <a:rPr lang="en-US" altLang="zh-CN" sz="2000" smtClean="0"/>
              <a:t>/</a:t>
            </a:r>
          </a:p>
          <a:p>
            <a:pPr>
              <a:lnSpc>
                <a:spcPct val="80000"/>
              </a:lnSpc>
              <a:buFontTx/>
              <a:buNone/>
            </a:pPr>
            <a:r>
              <a:rPr lang="en-US" altLang="zh-CN" sz="2000" smtClean="0"/>
              <a:t>    unsigned long node_start_mapnr;/*</a:t>
            </a:r>
            <a:r>
              <a:rPr lang="zh-CN" altLang="en-US" sz="2000" smtClean="0"/>
              <a:t>在</a:t>
            </a:r>
            <a:r>
              <a:rPr lang="en-US" altLang="zh-CN" sz="2000" smtClean="0"/>
              <a:t>mem_map</a:t>
            </a:r>
            <a:r>
              <a:rPr lang="zh-CN" altLang="en-US" sz="2000" smtClean="0"/>
              <a:t>中的下标*</a:t>
            </a:r>
            <a:r>
              <a:rPr lang="en-US" altLang="zh-CN" sz="2000" smtClean="0"/>
              <a:t>/</a:t>
            </a:r>
          </a:p>
          <a:p>
            <a:pPr>
              <a:lnSpc>
                <a:spcPct val="80000"/>
              </a:lnSpc>
              <a:buFontTx/>
              <a:buNone/>
            </a:pPr>
            <a:r>
              <a:rPr lang="en-US" altLang="zh-CN" sz="2000" smtClean="0"/>
              <a:t>    unsigned long node_size;       /*</a:t>
            </a:r>
            <a:r>
              <a:rPr lang="zh-CN" altLang="en-US" sz="2000" smtClean="0"/>
              <a:t>存储节点物理主存大小*</a:t>
            </a:r>
            <a:r>
              <a:rPr lang="en-US" altLang="zh-CN" sz="2000" smtClean="0"/>
              <a:t>/</a:t>
            </a:r>
          </a:p>
          <a:p>
            <a:pPr>
              <a:lnSpc>
                <a:spcPct val="80000"/>
              </a:lnSpc>
              <a:buFontTx/>
              <a:buNone/>
            </a:pPr>
            <a:r>
              <a:rPr lang="en-US" altLang="zh-CN" sz="2000" smtClean="0"/>
              <a:t>    int node_id;                                            </a:t>
            </a:r>
          </a:p>
          <a:p>
            <a:pPr>
              <a:lnSpc>
                <a:spcPct val="80000"/>
              </a:lnSpc>
              <a:buFontTx/>
              <a:buNone/>
            </a:pPr>
            <a:r>
              <a:rPr lang="en-US" altLang="zh-CN" sz="2000" smtClean="0"/>
              <a:t>    /*</a:t>
            </a:r>
            <a:r>
              <a:rPr lang="zh-CN" altLang="en-US" sz="2000" smtClean="0"/>
              <a:t>存储节点标识符*</a:t>
            </a:r>
            <a:r>
              <a:rPr lang="en-US" altLang="zh-CN" sz="2000" smtClean="0"/>
              <a:t>/</a:t>
            </a:r>
          </a:p>
          <a:p>
            <a:pPr>
              <a:lnSpc>
                <a:spcPct val="80000"/>
              </a:lnSpc>
              <a:buFontTx/>
              <a:buNone/>
            </a:pPr>
            <a:r>
              <a:rPr lang="en-US" altLang="zh-CN" sz="2000" smtClean="0"/>
              <a:t>    struct pglist_data * node_next; /*</a:t>
            </a:r>
            <a:r>
              <a:rPr lang="zh-CN" altLang="en-US" sz="2000" smtClean="0"/>
              <a:t>下一存储节点指针*</a:t>
            </a:r>
            <a:r>
              <a:rPr lang="en-US" altLang="zh-CN" sz="2000" smtClean="0"/>
              <a:t>/</a:t>
            </a:r>
          </a:p>
          <a:p>
            <a:pPr>
              <a:lnSpc>
                <a:spcPct val="80000"/>
              </a:lnSpc>
              <a:buFontTx/>
              <a:buNone/>
            </a:pPr>
            <a:r>
              <a:rPr lang="en-US" altLang="zh-CN" sz="2000" smtClean="0"/>
              <a:t>} pg_data_t;</a:t>
            </a:r>
          </a:p>
          <a:p>
            <a:pPr>
              <a:lnSpc>
                <a:spcPct val="80000"/>
              </a:lnSpc>
              <a:buFontTx/>
              <a:buNone/>
            </a:pPr>
            <a:endParaRPr lang="en-US" altLang="zh-CN" sz="2000" dirty="0" smtClean="0"/>
          </a:p>
        </p:txBody>
      </p:sp>
    </p:spTree>
    <p:extLst>
      <p:ext uri="{BB962C8B-B14F-4D97-AF65-F5344CB8AC3E}">
        <p14:creationId xmlns:p14="http://schemas.microsoft.com/office/powerpoint/2010/main" val="9718496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各管理层次的关系</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113</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209675"/>
            <a:ext cx="830580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81907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a:t>
            </a:r>
            <a:r>
              <a:rPr lang="zh-CN" altLang="en-US" dirty="0" smtClean="0"/>
              <a:t>虚拟主存管理 </a:t>
            </a:r>
            <a:endParaRPr lang="zh-CN" altLang="en-US" dirty="0"/>
          </a:p>
        </p:txBody>
      </p:sp>
      <p:sp>
        <p:nvSpPr>
          <p:cNvPr id="3" name="内容占位符 2"/>
          <p:cNvSpPr>
            <a:spLocks noGrp="1"/>
          </p:cNvSpPr>
          <p:nvPr>
            <p:ph idx="1"/>
          </p:nvPr>
        </p:nvSpPr>
        <p:spPr/>
        <p:txBody>
          <a:bodyPr/>
          <a:lstStyle/>
          <a:p>
            <a:r>
              <a:rPr lang="zh-CN" altLang="en-US" dirty="0"/>
              <a:t>虚存区</a:t>
            </a:r>
            <a:r>
              <a:rPr lang="en-US" altLang="zh-CN" dirty="0" err="1" smtClean="0"/>
              <a:t>vm_area_struct</a:t>
            </a:r>
            <a:endParaRPr lang="en-US" altLang="zh-CN" dirty="0" smtClean="0"/>
          </a:p>
          <a:p>
            <a:pPr lvl="1"/>
            <a:r>
              <a:rPr lang="zh-CN" altLang="en-US" dirty="0"/>
              <a:t>虚</a:t>
            </a:r>
            <a:r>
              <a:rPr lang="zh-CN" altLang="en-US" dirty="0" smtClean="0"/>
              <a:t>存很大，实际只用很小一部分</a:t>
            </a:r>
            <a:endParaRPr lang="en-US" altLang="zh-CN" dirty="0" smtClean="0"/>
          </a:p>
          <a:p>
            <a:pPr lvl="1"/>
            <a:r>
              <a:rPr lang="zh-CN" altLang="en-US" dirty="0"/>
              <a:t>采用虚存区</a:t>
            </a:r>
            <a:r>
              <a:rPr lang="en-US" altLang="zh-CN" dirty="0" err="1"/>
              <a:t>vma</a:t>
            </a:r>
            <a:r>
              <a:rPr lang="en-US" altLang="zh-CN" dirty="0"/>
              <a:t>(virtual memory area)</a:t>
            </a:r>
            <a:r>
              <a:rPr lang="zh-CN" altLang="en-US" dirty="0"/>
              <a:t>来描述进程的虚拟主存的一个区域，而</a:t>
            </a:r>
            <a:r>
              <a:rPr lang="en-US" altLang="zh-CN" dirty="0" err="1"/>
              <a:t>vma</a:t>
            </a:r>
            <a:r>
              <a:rPr lang="zh-CN" altLang="en-US" dirty="0"/>
              <a:t>链表用来表示该进程实际用到的虚拟地址</a:t>
            </a:r>
            <a:r>
              <a:rPr lang="zh-CN" altLang="en-US" dirty="0" smtClean="0"/>
              <a:t>空间</a:t>
            </a:r>
            <a:endParaRPr lang="en-US" altLang="zh-CN" dirty="0" smtClean="0"/>
          </a:p>
          <a:p>
            <a:pPr lvl="1"/>
            <a:r>
              <a:rPr lang="zh-CN" altLang="en-US" dirty="0" smtClean="0"/>
              <a:t>每个</a:t>
            </a:r>
            <a:r>
              <a:rPr lang="zh-CN" altLang="en-US" dirty="0"/>
              <a:t>虚存区都拥有一致的属性，比如访问权限</a:t>
            </a:r>
            <a:r>
              <a:rPr lang="zh-CN" altLang="en-US" dirty="0" smtClean="0"/>
              <a:t>等</a:t>
            </a:r>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114</a:t>
            </a:fld>
            <a:endParaRPr lang="zh-CN" altLang="en-US"/>
          </a:p>
        </p:txBody>
      </p:sp>
    </p:spTree>
    <p:extLst>
      <p:ext uri="{BB962C8B-B14F-4D97-AF65-F5344CB8AC3E}">
        <p14:creationId xmlns:p14="http://schemas.microsoft.com/office/powerpoint/2010/main" val="20019915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115</a:t>
            </a:fld>
            <a:endParaRPr lang="zh-CN" altLang="en-US"/>
          </a:p>
        </p:txBody>
      </p:sp>
      <p:grpSp>
        <p:nvGrpSpPr>
          <p:cNvPr id="92" name="Group 98"/>
          <p:cNvGrpSpPr>
            <a:grpSpLocks/>
          </p:cNvGrpSpPr>
          <p:nvPr/>
        </p:nvGrpSpPr>
        <p:grpSpPr bwMode="auto">
          <a:xfrm>
            <a:off x="323850" y="392113"/>
            <a:ext cx="8569325" cy="6340475"/>
            <a:chOff x="204" y="247"/>
            <a:chExt cx="5398" cy="3994"/>
          </a:xfrm>
        </p:grpSpPr>
        <p:sp>
          <p:nvSpPr>
            <p:cNvPr id="93" name="Text Box 6"/>
            <p:cNvSpPr txBox="1">
              <a:spLocks noChangeArrowheads="1"/>
            </p:cNvSpPr>
            <p:nvPr/>
          </p:nvSpPr>
          <p:spPr bwMode="auto">
            <a:xfrm>
              <a:off x="437" y="247"/>
              <a:ext cx="946" cy="280"/>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进程任务结构</a:t>
              </a:r>
            </a:p>
            <a:p>
              <a:pPr algn="ctr" eaLnBrk="1" hangingPunct="1">
                <a:spcBef>
                  <a:spcPct val="0"/>
                </a:spcBef>
                <a:buFontTx/>
                <a:buNone/>
              </a:pPr>
              <a:r>
                <a:rPr lang="en-US" altLang="zh-CN" sz="1400">
                  <a:solidFill>
                    <a:srgbClr val="CC0000"/>
                  </a:solidFill>
                  <a:latin typeface="华文新魏" pitchFamily="2" charset="-122"/>
                  <a:ea typeface="华文新魏" pitchFamily="2" charset="-122"/>
                </a:rPr>
                <a:t>task_struct</a:t>
              </a:r>
            </a:p>
            <a:p>
              <a:pPr eaLnBrk="1" hangingPunct="1">
                <a:spcBef>
                  <a:spcPct val="0"/>
                </a:spcBef>
                <a:buFontTx/>
                <a:buNone/>
              </a:pPr>
              <a:endParaRPr lang="en-US" altLang="zh-CN" sz="1400">
                <a:solidFill>
                  <a:srgbClr val="CC0000"/>
                </a:solidFill>
                <a:latin typeface="华文新魏" pitchFamily="2" charset="-122"/>
                <a:ea typeface="华文新魏" pitchFamily="2" charset="-122"/>
              </a:endParaRPr>
            </a:p>
          </p:txBody>
        </p:sp>
        <p:sp>
          <p:nvSpPr>
            <p:cNvPr id="94" name="Text Box 7"/>
            <p:cNvSpPr txBox="1">
              <a:spLocks noChangeArrowheads="1"/>
            </p:cNvSpPr>
            <p:nvPr/>
          </p:nvSpPr>
          <p:spPr bwMode="auto">
            <a:xfrm>
              <a:off x="467" y="559"/>
              <a:ext cx="922" cy="250"/>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ctr" eaLnBrk="1" hangingPunct="1">
                <a:spcBef>
                  <a:spcPct val="0"/>
                </a:spcBef>
                <a:buFontTx/>
                <a:buNone/>
              </a:pPr>
              <a:r>
                <a:rPr lang="en-US" altLang="zh-CN" sz="1400">
                  <a:solidFill>
                    <a:srgbClr val="CC0000"/>
                  </a:solidFill>
                  <a:latin typeface="华文新魏" pitchFamily="2" charset="-122"/>
                  <a:ea typeface="华文新魏" pitchFamily="2" charset="-122"/>
                </a:rPr>
                <a:t>*mm</a:t>
              </a:r>
            </a:p>
          </p:txBody>
        </p:sp>
        <p:sp>
          <p:nvSpPr>
            <p:cNvPr id="95" name="Text Box 9"/>
            <p:cNvSpPr txBox="1">
              <a:spLocks noChangeArrowheads="1"/>
            </p:cNvSpPr>
            <p:nvPr/>
          </p:nvSpPr>
          <p:spPr bwMode="auto">
            <a:xfrm>
              <a:off x="2183" y="300"/>
              <a:ext cx="878" cy="312"/>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虚存区结构</a:t>
              </a:r>
            </a:p>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vm_area_struct</a:t>
              </a:r>
            </a:p>
          </p:txBody>
        </p:sp>
        <p:sp>
          <p:nvSpPr>
            <p:cNvPr id="96" name="Text Box 10"/>
            <p:cNvSpPr txBox="1">
              <a:spLocks noChangeArrowheads="1"/>
            </p:cNvSpPr>
            <p:nvPr/>
          </p:nvSpPr>
          <p:spPr bwMode="auto">
            <a:xfrm>
              <a:off x="2179" y="621"/>
              <a:ext cx="921" cy="17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*vm_mm</a:t>
              </a:r>
            </a:p>
          </p:txBody>
        </p:sp>
        <p:sp>
          <p:nvSpPr>
            <p:cNvPr id="97" name="Text Box 11"/>
            <p:cNvSpPr txBox="1">
              <a:spLocks noChangeArrowheads="1"/>
            </p:cNvSpPr>
            <p:nvPr/>
          </p:nvSpPr>
          <p:spPr bwMode="auto">
            <a:xfrm>
              <a:off x="2179" y="799"/>
              <a:ext cx="921" cy="18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vm__start</a:t>
              </a:r>
            </a:p>
          </p:txBody>
        </p:sp>
        <p:sp>
          <p:nvSpPr>
            <p:cNvPr id="98" name="Text Box 12"/>
            <p:cNvSpPr txBox="1">
              <a:spLocks noChangeArrowheads="1"/>
            </p:cNvSpPr>
            <p:nvPr/>
          </p:nvSpPr>
          <p:spPr bwMode="auto">
            <a:xfrm>
              <a:off x="2179" y="995"/>
              <a:ext cx="921" cy="18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vm_end</a:t>
              </a:r>
            </a:p>
          </p:txBody>
        </p:sp>
        <p:sp>
          <p:nvSpPr>
            <p:cNvPr id="99" name="Text Box 13"/>
            <p:cNvSpPr txBox="1">
              <a:spLocks noChangeArrowheads="1"/>
            </p:cNvSpPr>
            <p:nvPr/>
          </p:nvSpPr>
          <p:spPr bwMode="auto">
            <a:xfrm>
              <a:off x="2179" y="1183"/>
              <a:ext cx="921"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ctr" eaLnBrk="1" hangingPunct="1">
                <a:spcBef>
                  <a:spcPct val="0"/>
                </a:spcBef>
                <a:buFontTx/>
                <a:buNone/>
              </a:pPr>
              <a:r>
                <a:rPr lang="en-US" altLang="zh-CN" sz="1400">
                  <a:solidFill>
                    <a:srgbClr val="CC0000"/>
                  </a:solidFill>
                  <a:latin typeface="华文新魏" pitchFamily="2" charset="-122"/>
                  <a:ea typeface="华文新魏" pitchFamily="2" charset="-122"/>
                </a:rPr>
                <a:t>*vm_ops</a:t>
              </a:r>
            </a:p>
          </p:txBody>
        </p:sp>
        <p:sp>
          <p:nvSpPr>
            <p:cNvPr id="100" name="Text Box 14"/>
            <p:cNvSpPr txBox="1">
              <a:spLocks noChangeArrowheads="1"/>
            </p:cNvSpPr>
            <p:nvPr/>
          </p:nvSpPr>
          <p:spPr bwMode="auto">
            <a:xfrm>
              <a:off x="2179" y="1370"/>
              <a:ext cx="921"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*vm_next</a:t>
              </a:r>
            </a:p>
          </p:txBody>
        </p:sp>
        <p:sp>
          <p:nvSpPr>
            <p:cNvPr id="101" name="Text Box 16"/>
            <p:cNvSpPr txBox="1">
              <a:spLocks noChangeArrowheads="1"/>
            </p:cNvSpPr>
            <p:nvPr/>
          </p:nvSpPr>
          <p:spPr bwMode="auto">
            <a:xfrm>
              <a:off x="513" y="1789"/>
              <a:ext cx="825" cy="235"/>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页目录表</a:t>
              </a:r>
              <a:r>
                <a:rPr lang="en-US" altLang="zh-CN" sz="1400">
                  <a:solidFill>
                    <a:srgbClr val="CC0000"/>
                  </a:solidFill>
                  <a:latin typeface="华文新魏" pitchFamily="2" charset="-122"/>
                  <a:ea typeface="华文新魏" pitchFamily="2" charset="-122"/>
                </a:rPr>
                <a:t>pgd</a:t>
              </a:r>
            </a:p>
          </p:txBody>
        </p:sp>
        <p:sp>
          <p:nvSpPr>
            <p:cNvPr id="102" name="Text Box 18"/>
            <p:cNvSpPr txBox="1">
              <a:spLocks noChangeArrowheads="1"/>
            </p:cNvSpPr>
            <p:nvPr/>
          </p:nvSpPr>
          <p:spPr bwMode="auto">
            <a:xfrm>
              <a:off x="473" y="871"/>
              <a:ext cx="956" cy="291"/>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主存管理结构</a:t>
              </a:r>
            </a:p>
            <a:p>
              <a:pPr algn="ctr" eaLnBrk="1" hangingPunct="1">
                <a:spcBef>
                  <a:spcPct val="0"/>
                </a:spcBef>
                <a:buFontTx/>
                <a:buNone/>
              </a:pPr>
              <a:r>
                <a:rPr lang="en-US" altLang="zh-CN" sz="1400">
                  <a:solidFill>
                    <a:srgbClr val="CC0000"/>
                  </a:solidFill>
                  <a:latin typeface="华文新魏" pitchFamily="2" charset="-122"/>
                  <a:ea typeface="华文新魏" pitchFamily="2" charset="-122"/>
                </a:rPr>
                <a:t>mm_struct</a:t>
              </a:r>
            </a:p>
            <a:p>
              <a:pPr algn="just" eaLnBrk="1" hangingPunct="1">
                <a:spcBef>
                  <a:spcPct val="0"/>
                </a:spcBef>
                <a:buFontTx/>
                <a:buNone/>
              </a:pPr>
              <a:endParaRPr lang="en-US" altLang="zh-CN" sz="1400">
                <a:solidFill>
                  <a:srgbClr val="CC0000"/>
                </a:solidFill>
                <a:latin typeface="华文新魏" pitchFamily="2" charset="-122"/>
                <a:ea typeface="华文新魏" pitchFamily="2" charset="-122"/>
              </a:endParaRPr>
            </a:p>
            <a:p>
              <a:pPr eaLnBrk="1" hangingPunct="1">
                <a:spcBef>
                  <a:spcPct val="0"/>
                </a:spcBef>
                <a:buFontTx/>
                <a:buNone/>
              </a:pPr>
              <a:endParaRPr lang="en-US" altLang="zh-CN" sz="1400">
                <a:solidFill>
                  <a:srgbClr val="CC0000"/>
                </a:solidFill>
                <a:latin typeface="华文新魏" pitchFamily="2" charset="-122"/>
                <a:ea typeface="华文新魏" pitchFamily="2" charset="-122"/>
              </a:endParaRPr>
            </a:p>
          </p:txBody>
        </p:sp>
        <p:sp>
          <p:nvSpPr>
            <p:cNvPr id="103" name="Text Box 19"/>
            <p:cNvSpPr txBox="1">
              <a:spLocks noChangeArrowheads="1"/>
            </p:cNvSpPr>
            <p:nvPr/>
          </p:nvSpPr>
          <p:spPr bwMode="auto">
            <a:xfrm>
              <a:off x="467" y="1191"/>
              <a:ext cx="922" cy="163"/>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*mmap</a:t>
              </a:r>
            </a:p>
          </p:txBody>
        </p:sp>
        <p:sp>
          <p:nvSpPr>
            <p:cNvPr id="104" name="Text Box 20"/>
            <p:cNvSpPr txBox="1">
              <a:spLocks noChangeArrowheads="1"/>
            </p:cNvSpPr>
            <p:nvPr/>
          </p:nvSpPr>
          <p:spPr bwMode="auto">
            <a:xfrm>
              <a:off x="467" y="1354"/>
              <a:ext cx="922" cy="160"/>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ea typeface="华文新魏" pitchFamily="2" charset="-122"/>
                </a:rPr>
                <a:t>……</a:t>
              </a:r>
              <a:endParaRPr lang="en-US" altLang="zh-CN" sz="1400">
                <a:solidFill>
                  <a:srgbClr val="CC0000"/>
                </a:solidFill>
                <a:latin typeface="华文新魏" pitchFamily="2" charset="-122"/>
                <a:ea typeface="华文新魏" pitchFamily="2" charset="-122"/>
              </a:endParaRPr>
            </a:p>
          </p:txBody>
        </p:sp>
        <p:sp>
          <p:nvSpPr>
            <p:cNvPr id="105" name="Text Box 21"/>
            <p:cNvSpPr txBox="1">
              <a:spLocks noChangeArrowheads="1"/>
            </p:cNvSpPr>
            <p:nvPr/>
          </p:nvSpPr>
          <p:spPr bwMode="auto">
            <a:xfrm>
              <a:off x="467" y="1495"/>
              <a:ext cx="922" cy="223"/>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*pgd</a:t>
              </a:r>
            </a:p>
          </p:txBody>
        </p:sp>
        <p:sp>
          <p:nvSpPr>
            <p:cNvPr id="106" name="Text Box 22"/>
            <p:cNvSpPr txBox="1">
              <a:spLocks noChangeArrowheads="1"/>
            </p:cNvSpPr>
            <p:nvPr/>
          </p:nvSpPr>
          <p:spPr bwMode="auto">
            <a:xfrm>
              <a:off x="4022" y="2930"/>
              <a:ext cx="1580" cy="312"/>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封装的操作集</a:t>
              </a:r>
              <a:r>
                <a:rPr lang="en-US" altLang="zh-CN" sz="1400">
                  <a:solidFill>
                    <a:srgbClr val="CC0000"/>
                  </a:solidFill>
                  <a:latin typeface="华文新魏" pitchFamily="2" charset="-122"/>
                  <a:ea typeface="华文新魏" pitchFamily="2" charset="-122"/>
                </a:rPr>
                <a:t>vm_operations_struct</a:t>
              </a:r>
            </a:p>
          </p:txBody>
        </p:sp>
        <p:sp>
          <p:nvSpPr>
            <p:cNvPr id="107" name="Text Box 23"/>
            <p:cNvSpPr txBox="1">
              <a:spLocks noChangeArrowheads="1"/>
            </p:cNvSpPr>
            <p:nvPr/>
          </p:nvSpPr>
          <p:spPr bwMode="auto">
            <a:xfrm>
              <a:off x="4154" y="3305"/>
              <a:ext cx="1053"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open( )</a:t>
              </a:r>
            </a:p>
          </p:txBody>
        </p:sp>
        <p:sp>
          <p:nvSpPr>
            <p:cNvPr id="108" name="Text Box 24"/>
            <p:cNvSpPr txBox="1">
              <a:spLocks noChangeArrowheads="1"/>
            </p:cNvSpPr>
            <p:nvPr/>
          </p:nvSpPr>
          <p:spPr bwMode="auto">
            <a:xfrm>
              <a:off x="4154" y="3492"/>
              <a:ext cx="1053"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close( )</a:t>
              </a:r>
            </a:p>
          </p:txBody>
        </p:sp>
        <p:sp>
          <p:nvSpPr>
            <p:cNvPr id="109" name="Text Box 25"/>
            <p:cNvSpPr txBox="1">
              <a:spLocks noChangeArrowheads="1"/>
            </p:cNvSpPr>
            <p:nvPr/>
          </p:nvSpPr>
          <p:spPr bwMode="auto">
            <a:xfrm>
              <a:off x="4154" y="3679"/>
              <a:ext cx="1053"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unmap( )</a:t>
              </a:r>
            </a:p>
          </p:txBody>
        </p:sp>
        <p:sp>
          <p:nvSpPr>
            <p:cNvPr id="110" name="Text Box 26"/>
            <p:cNvSpPr txBox="1">
              <a:spLocks noChangeArrowheads="1"/>
            </p:cNvSpPr>
            <p:nvPr/>
          </p:nvSpPr>
          <p:spPr bwMode="auto">
            <a:xfrm>
              <a:off x="4154" y="3866"/>
              <a:ext cx="1053" cy="18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swapin( )</a:t>
              </a:r>
            </a:p>
          </p:txBody>
        </p:sp>
        <p:grpSp>
          <p:nvGrpSpPr>
            <p:cNvPr id="111" name="Group 27"/>
            <p:cNvGrpSpPr>
              <a:grpSpLocks/>
            </p:cNvGrpSpPr>
            <p:nvPr/>
          </p:nvGrpSpPr>
          <p:grpSpPr bwMode="auto">
            <a:xfrm>
              <a:off x="599" y="2056"/>
              <a:ext cx="658" cy="437"/>
              <a:chOff x="2160" y="7078"/>
              <a:chExt cx="900" cy="1092"/>
            </a:xfrm>
          </p:grpSpPr>
          <p:sp>
            <p:nvSpPr>
              <p:cNvPr id="175" name="Text Box 28"/>
              <p:cNvSpPr txBox="1">
                <a:spLocks noChangeArrowheads="1"/>
              </p:cNvSpPr>
              <p:nvPr/>
            </p:nvSpPr>
            <p:spPr bwMode="auto">
              <a:xfrm>
                <a:off x="2160" y="7078"/>
                <a:ext cx="900" cy="312"/>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zh-CN" sz="1400">
                  <a:solidFill>
                    <a:srgbClr val="CC0000"/>
                  </a:solidFill>
                  <a:latin typeface="华文新魏" pitchFamily="2" charset="-122"/>
                  <a:ea typeface="华文新魏" pitchFamily="2" charset="-122"/>
                </a:endParaRPr>
              </a:p>
            </p:txBody>
          </p:sp>
          <p:sp>
            <p:nvSpPr>
              <p:cNvPr id="176" name="Text Box 29"/>
              <p:cNvSpPr txBox="1">
                <a:spLocks noChangeArrowheads="1"/>
              </p:cNvSpPr>
              <p:nvPr/>
            </p:nvSpPr>
            <p:spPr bwMode="auto">
              <a:xfrm>
                <a:off x="2160" y="7390"/>
                <a:ext cx="900" cy="46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zh-CN" sz="1400">
                  <a:solidFill>
                    <a:srgbClr val="CC0000"/>
                  </a:solidFill>
                  <a:latin typeface="华文新魏" pitchFamily="2" charset="-122"/>
                  <a:ea typeface="华文新魏" pitchFamily="2" charset="-122"/>
                </a:endParaRPr>
              </a:p>
            </p:txBody>
          </p:sp>
          <p:sp>
            <p:nvSpPr>
              <p:cNvPr id="177" name="Text Box 30"/>
              <p:cNvSpPr txBox="1">
                <a:spLocks noChangeArrowheads="1"/>
              </p:cNvSpPr>
              <p:nvPr/>
            </p:nvSpPr>
            <p:spPr bwMode="auto">
              <a:xfrm>
                <a:off x="2160" y="7858"/>
                <a:ext cx="900" cy="312"/>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zh-CN" sz="1400">
                  <a:solidFill>
                    <a:srgbClr val="CC0000"/>
                  </a:solidFill>
                  <a:latin typeface="华文新魏" pitchFamily="2" charset="-122"/>
                  <a:ea typeface="华文新魏" pitchFamily="2" charset="-122"/>
                </a:endParaRPr>
              </a:p>
            </p:txBody>
          </p:sp>
        </p:grpSp>
        <p:sp>
          <p:nvSpPr>
            <p:cNvPr id="112" name="Text Box 31"/>
            <p:cNvSpPr txBox="1">
              <a:spLocks noChangeArrowheads="1"/>
            </p:cNvSpPr>
            <p:nvPr/>
          </p:nvSpPr>
          <p:spPr bwMode="auto">
            <a:xfrm>
              <a:off x="645" y="2601"/>
              <a:ext cx="557" cy="194"/>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页表</a:t>
              </a:r>
              <a:r>
                <a:rPr lang="en-US" altLang="zh-CN" sz="1400">
                  <a:solidFill>
                    <a:srgbClr val="CC0000"/>
                  </a:solidFill>
                  <a:latin typeface="华文新魏" pitchFamily="2" charset="-122"/>
                  <a:ea typeface="华文新魏" pitchFamily="2" charset="-122"/>
                </a:rPr>
                <a:t>PTE</a:t>
              </a:r>
            </a:p>
          </p:txBody>
        </p:sp>
        <p:sp>
          <p:nvSpPr>
            <p:cNvPr id="113" name="Text Box 32"/>
            <p:cNvSpPr txBox="1">
              <a:spLocks noChangeArrowheads="1"/>
            </p:cNvSpPr>
            <p:nvPr/>
          </p:nvSpPr>
          <p:spPr bwMode="auto">
            <a:xfrm>
              <a:off x="649" y="3387"/>
              <a:ext cx="553" cy="179"/>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页框</a:t>
              </a:r>
              <a:r>
                <a:rPr lang="en-US" altLang="zh-CN" sz="1400">
                  <a:solidFill>
                    <a:srgbClr val="CC0000"/>
                  </a:solidFill>
                  <a:latin typeface="华文新魏" pitchFamily="2" charset="-122"/>
                  <a:ea typeface="华文新魏" pitchFamily="2" charset="-122"/>
                </a:rPr>
                <a:t>PF</a:t>
              </a:r>
            </a:p>
          </p:txBody>
        </p:sp>
        <p:sp>
          <p:nvSpPr>
            <p:cNvPr id="114" name="Text Box 33"/>
            <p:cNvSpPr txBox="1">
              <a:spLocks noChangeArrowheads="1"/>
            </p:cNvSpPr>
            <p:nvPr/>
          </p:nvSpPr>
          <p:spPr bwMode="auto">
            <a:xfrm>
              <a:off x="599" y="3554"/>
              <a:ext cx="658" cy="312"/>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zh-CN" sz="1400">
                <a:solidFill>
                  <a:srgbClr val="CC0000"/>
                </a:solidFill>
                <a:latin typeface="华文新魏" pitchFamily="2" charset="-122"/>
                <a:ea typeface="华文新魏" pitchFamily="2" charset="-122"/>
              </a:endParaRPr>
            </a:p>
          </p:txBody>
        </p:sp>
        <p:sp>
          <p:nvSpPr>
            <p:cNvPr id="115" name="Text Box 34"/>
            <p:cNvSpPr txBox="1">
              <a:spLocks noChangeArrowheads="1"/>
            </p:cNvSpPr>
            <p:nvPr/>
          </p:nvSpPr>
          <p:spPr bwMode="auto">
            <a:xfrm>
              <a:off x="599" y="2805"/>
              <a:ext cx="658" cy="125"/>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zh-CN" sz="1400">
                <a:solidFill>
                  <a:srgbClr val="CC0000"/>
                </a:solidFill>
                <a:latin typeface="华文新魏" pitchFamily="2" charset="-122"/>
                <a:ea typeface="华文新魏" pitchFamily="2" charset="-122"/>
              </a:endParaRPr>
            </a:p>
          </p:txBody>
        </p:sp>
        <p:sp>
          <p:nvSpPr>
            <p:cNvPr id="116" name="Text Box 35"/>
            <p:cNvSpPr txBox="1">
              <a:spLocks noChangeArrowheads="1"/>
            </p:cNvSpPr>
            <p:nvPr/>
          </p:nvSpPr>
          <p:spPr bwMode="auto">
            <a:xfrm>
              <a:off x="599" y="2930"/>
              <a:ext cx="658"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zh-CN" sz="1400">
                <a:solidFill>
                  <a:srgbClr val="CC0000"/>
                </a:solidFill>
                <a:latin typeface="华文新魏" pitchFamily="2" charset="-122"/>
                <a:ea typeface="华文新魏" pitchFamily="2" charset="-122"/>
              </a:endParaRPr>
            </a:p>
          </p:txBody>
        </p:sp>
        <p:sp>
          <p:nvSpPr>
            <p:cNvPr id="117" name="Rectangle 36"/>
            <p:cNvSpPr>
              <a:spLocks noChangeArrowheads="1"/>
            </p:cNvSpPr>
            <p:nvPr/>
          </p:nvSpPr>
          <p:spPr bwMode="auto">
            <a:xfrm>
              <a:off x="599" y="3117"/>
              <a:ext cx="658" cy="125"/>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p>
          </p:txBody>
        </p:sp>
        <p:sp>
          <p:nvSpPr>
            <p:cNvPr id="118" name="Line 37"/>
            <p:cNvSpPr>
              <a:spLocks noChangeShapeType="1"/>
            </p:cNvSpPr>
            <p:nvPr/>
          </p:nvSpPr>
          <p:spPr bwMode="auto">
            <a:xfrm flipV="1">
              <a:off x="336" y="2993"/>
              <a:ext cx="2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38"/>
            <p:cNvSpPr>
              <a:spLocks noChangeShapeType="1"/>
            </p:cNvSpPr>
            <p:nvPr/>
          </p:nvSpPr>
          <p:spPr bwMode="auto">
            <a:xfrm>
              <a:off x="336" y="3554"/>
              <a:ext cx="2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 name="Text Box 39"/>
            <p:cNvSpPr txBox="1">
              <a:spLocks noChangeArrowheads="1"/>
            </p:cNvSpPr>
            <p:nvPr/>
          </p:nvSpPr>
          <p:spPr bwMode="auto">
            <a:xfrm>
              <a:off x="4022" y="1031"/>
              <a:ext cx="1185" cy="1809"/>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endParaRPr lang="en-US" altLang="zh-CN" sz="1400">
                <a:solidFill>
                  <a:srgbClr val="CC0000"/>
                </a:solidFill>
                <a:latin typeface="华文新魏" pitchFamily="2" charset="-122"/>
                <a:ea typeface="华文新魏" pitchFamily="2" charset="-122"/>
              </a:endParaRPr>
            </a:p>
            <a:p>
              <a:pPr algn="just" eaLnBrk="1" hangingPunct="1">
                <a:spcBef>
                  <a:spcPct val="0"/>
                </a:spcBef>
                <a:buFontTx/>
                <a:buNone/>
              </a:pPr>
              <a:r>
                <a:rPr lang="en-US" altLang="zh-CN" sz="1400">
                  <a:solidFill>
                    <a:srgbClr val="CC0000"/>
                  </a:solidFill>
                  <a:latin typeface="华文新魏" pitchFamily="2" charset="-122"/>
                  <a:ea typeface="华文新魏" pitchFamily="2" charset="-122"/>
                </a:rPr>
                <a:t>      (</a:t>
              </a:r>
              <a:r>
                <a:rPr lang="zh-CN" altLang="en-US" sz="1400">
                  <a:solidFill>
                    <a:srgbClr val="CC0000"/>
                  </a:solidFill>
                  <a:latin typeface="华文新魏" pitchFamily="2" charset="-122"/>
                  <a:ea typeface="华文新魏" pitchFamily="2" charset="-122"/>
                </a:rPr>
                <a:t>共享库</a:t>
              </a:r>
              <a:r>
                <a:rPr lang="en-US" altLang="zh-CN" sz="1400">
                  <a:solidFill>
                    <a:srgbClr val="CC0000"/>
                  </a:solidFill>
                  <a:latin typeface="华文新魏" pitchFamily="2" charset="-122"/>
                  <a:ea typeface="华文新魏" pitchFamily="2" charset="-122"/>
                </a:rPr>
                <a:t>)</a:t>
              </a:r>
            </a:p>
          </p:txBody>
        </p:sp>
        <p:sp>
          <p:nvSpPr>
            <p:cNvPr id="121" name="Line 40"/>
            <p:cNvSpPr>
              <a:spLocks noChangeShapeType="1"/>
            </p:cNvSpPr>
            <p:nvPr/>
          </p:nvSpPr>
          <p:spPr bwMode="auto">
            <a:xfrm>
              <a:off x="4022" y="1174"/>
              <a:ext cx="11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Text Box 41"/>
            <p:cNvSpPr txBox="1">
              <a:spLocks noChangeArrowheads="1"/>
            </p:cNvSpPr>
            <p:nvPr/>
          </p:nvSpPr>
          <p:spPr bwMode="auto">
            <a:xfrm>
              <a:off x="4204" y="767"/>
              <a:ext cx="808" cy="214"/>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zh-CN" altLang="en-US" sz="1400">
                  <a:solidFill>
                    <a:srgbClr val="CC0000"/>
                  </a:solidFill>
                  <a:latin typeface="华文新魏" pitchFamily="2" charset="-122"/>
                  <a:ea typeface="华文新魏" pitchFamily="2" charset="-122"/>
                </a:rPr>
                <a:t>进程虚拟主存</a:t>
              </a:r>
            </a:p>
          </p:txBody>
        </p:sp>
        <p:sp>
          <p:nvSpPr>
            <p:cNvPr id="123" name="Text Box 42"/>
            <p:cNvSpPr txBox="1">
              <a:spLocks noChangeArrowheads="1"/>
            </p:cNvSpPr>
            <p:nvPr/>
          </p:nvSpPr>
          <p:spPr bwMode="auto">
            <a:xfrm>
              <a:off x="4171" y="1316"/>
              <a:ext cx="1036" cy="241"/>
            </a:xfrm>
            <a:prstGeom prst="rect">
              <a:avLst/>
            </a:prstGeom>
            <a:solidFill>
              <a:schemeClr val="accent1"/>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zh-CN" altLang="en-US" sz="1400">
                  <a:solidFill>
                    <a:srgbClr val="CC0000"/>
                  </a:solidFill>
                  <a:latin typeface="华文新魏" pitchFamily="2" charset="-122"/>
                  <a:ea typeface="华文新魏" pitchFamily="2" charset="-122"/>
                </a:rPr>
                <a:t>虚拟主存段</a:t>
              </a:r>
            </a:p>
            <a:p>
              <a:pPr eaLnBrk="1" hangingPunct="1">
                <a:spcBef>
                  <a:spcPct val="0"/>
                </a:spcBef>
                <a:buFontTx/>
                <a:buNone/>
              </a:pPr>
              <a:r>
                <a:rPr lang="en-US" altLang="zh-CN" sz="1400">
                  <a:solidFill>
                    <a:srgbClr val="CC0000"/>
                  </a:solidFill>
                  <a:latin typeface="华文新魏" pitchFamily="2" charset="-122"/>
                  <a:ea typeface="华文新魏" pitchFamily="2" charset="-122"/>
                </a:rPr>
                <a:t>(0x40000000)</a:t>
              </a:r>
            </a:p>
          </p:txBody>
        </p:sp>
        <p:sp>
          <p:nvSpPr>
            <p:cNvPr id="124" name="Line 43"/>
            <p:cNvSpPr>
              <a:spLocks noChangeShapeType="1"/>
            </p:cNvSpPr>
            <p:nvPr/>
          </p:nvSpPr>
          <p:spPr bwMode="auto">
            <a:xfrm>
              <a:off x="5207" y="1316"/>
              <a:ext cx="0" cy="2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44"/>
            <p:cNvSpPr>
              <a:spLocks noChangeShapeType="1"/>
            </p:cNvSpPr>
            <p:nvPr/>
          </p:nvSpPr>
          <p:spPr bwMode="auto">
            <a:xfrm>
              <a:off x="4022" y="2160"/>
              <a:ext cx="11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Text Box 46"/>
            <p:cNvSpPr txBox="1">
              <a:spLocks noChangeArrowheads="1"/>
            </p:cNvSpPr>
            <p:nvPr/>
          </p:nvSpPr>
          <p:spPr bwMode="auto">
            <a:xfrm>
              <a:off x="4171" y="1744"/>
              <a:ext cx="1036" cy="312"/>
            </a:xfrm>
            <a:prstGeom prst="rect">
              <a:avLst/>
            </a:prstGeom>
            <a:solidFill>
              <a:schemeClr val="accent1"/>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en-US" altLang="zh-CN" sz="1400">
                  <a:solidFill>
                    <a:srgbClr val="CC0000"/>
                  </a:solidFill>
                  <a:latin typeface="华文新魏" pitchFamily="2" charset="-122"/>
                  <a:ea typeface="华文新魏" pitchFamily="2" charset="-122"/>
                </a:rPr>
                <a:t> (data)</a:t>
              </a:r>
            </a:p>
            <a:p>
              <a:pPr eaLnBrk="1" hangingPunct="1">
                <a:spcBef>
                  <a:spcPct val="0"/>
                </a:spcBef>
                <a:buFontTx/>
                <a:buNone/>
              </a:pPr>
              <a:r>
                <a:rPr lang="zh-CN" altLang="en-US" sz="1400">
                  <a:solidFill>
                    <a:srgbClr val="CC0000"/>
                  </a:solidFill>
                  <a:latin typeface="华文新魏" pitchFamily="2" charset="-122"/>
                  <a:ea typeface="华文新魏" pitchFamily="2" charset="-122"/>
                </a:rPr>
                <a:t>虚拟主存段</a:t>
              </a:r>
            </a:p>
            <a:p>
              <a:pPr eaLnBrk="1" hangingPunct="1">
                <a:spcBef>
                  <a:spcPct val="0"/>
                </a:spcBef>
                <a:buFontTx/>
                <a:buNone/>
              </a:pPr>
              <a:r>
                <a:rPr lang="en-US" altLang="zh-CN" sz="1400">
                  <a:solidFill>
                    <a:srgbClr val="CC0000"/>
                  </a:solidFill>
                  <a:latin typeface="华文新魏" pitchFamily="2" charset="-122"/>
                  <a:ea typeface="华文新魏" pitchFamily="2" charset="-122"/>
                </a:rPr>
                <a:t>(0x0804a020)</a:t>
              </a:r>
            </a:p>
          </p:txBody>
        </p:sp>
        <p:sp>
          <p:nvSpPr>
            <p:cNvPr id="127" name="Text Box 47"/>
            <p:cNvSpPr txBox="1">
              <a:spLocks noChangeArrowheads="1"/>
            </p:cNvSpPr>
            <p:nvPr/>
          </p:nvSpPr>
          <p:spPr bwMode="auto">
            <a:xfrm>
              <a:off x="4171" y="2244"/>
              <a:ext cx="1036" cy="312"/>
            </a:xfrm>
            <a:prstGeom prst="rect">
              <a:avLst/>
            </a:prstGeom>
            <a:solidFill>
              <a:schemeClr val="accent1"/>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r>
                <a:rPr lang="en-US" altLang="zh-CN" sz="1400">
                  <a:solidFill>
                    <a:srgbClr val="CC0000"/>
                  </a:solidFill>
                  <a:latin typeface="华文新魏" pitchFamily="2" charset="-122"/>
                  <a:ea typeface="华文新魏" pitchFamily="2" charset="-122"/>
                </a:rPr>
                <a:t> (text)</a:t>
              </a:r>
            </a:p>
            <a:p>
              <a:pPr eaLnBrk="1" hangingPunct="1">
                <a:spcBef>
                  <a:spcPct val="0"/>
                </a:spcBef>
                <a:buFontTx/>
                <a:buNone/>
              </a:pPr>
              <a:r>
                <a:rPr lang="zh-CN" altLang="en-US" sz="1400">
                  <a:solidFill>
                    <a:srgbClr val="CC0000"/>
                  </a:solidFill>
                  <a:latin typeface="华文新魏" pitchFamily="2" charset="-122"/>
                  <a:ea typeface="华文新魏" pitchFamily="2" charset="-122"/>
                </a:rPr>
                <a:t>虚拟主存段</a:t>
              </a:r>
            </a:p>
            <a:p>
              <a:pPr eaLnBrk="1" hangingPunct="1">
                <a:spcBef>
                  <a:spcPct val="0"/>
                </a:spcBef>
                <a:buFontTx/>
                <a:buNone/>
              </a:pPr>
              <a:r>
                <a:rPr lang="en-US" altLang="zh-CN" sz="1400">
                  <a:solidFill>
                    <a:srgbClr val="CC0000"/>
                  </a:solidFill>
                  <a:latin typeface="华文新魏" pitchFamily="2" charset="-122"/>
                  <a:ea typeface="华文新魏" pitchFamily="2" charset="-122"/>
                </a:rPr>
                <a:t>(0x08048000)</a:t>
              </a:r>
            </a:p>
          </p:txBody>
        </p:sp>
        <p:sp>
          <p:nvSpPr>
            <p:cNvPr id="128" name="Line 48"/>
            <p:cNvSpPr>
              <a:spLocks noChangeShapeType="1"/>
            </p:cNvSpPr>
            <p:nvPr/>
          </p:nvSpPr>
          <p:spPr bwMode="auto">
            <a:xfrm>
              <a:off x="4022" y="1616"/>
              <a:ext cx="11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49"/>
            <p:cNvSpPr>
              <a:spLocks noChangeShapeType="1"/>
            </p:cNvSpPr>
            <p:nvPr/>
          </p:nvSpPr>
          <p:spPr bwMode="auto">
            <a:xfrm>
              <a:off x="336" y="1620"/>
              <a:ext cx="1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50"/>
            <p:cNvSpPr>
              <a:spLocks noChangeShapeType="1"/>
            </p:cNvSpPr>
            <p:nvPr/>
          </p:nvSpPr>
          <p:spPr bwMode="auto">
            <a:xfrm>
              <a:off x="336" y="1620"/>
              <a:ext cx="0" cy="4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51"/>
            <p:cNvSpPr>
              <a:spLocks noChangeShapeType="1"/>
            </p:cNvSpPr>
            <p:nvPr/>
          </p:nvSpPr>
          <p:spPr bwMode="auto">
            <a:xfrm>
              <a:off x="336" y="2056"/>
              <a:ext cx="2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 name="Line 52"/>
            <p:cNvSpPr>
              <a:spLocks noChangeShapeType="1"/>
            </p:cNvSpPr>
            <p:nvPr/>
          </p:nvSpPr>
          <p:spPr bwMode="auto">
            <a:xfrm>
              <a:off x="336" y="2431"/>
              <a:ext cx="2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53"/>
            <p:cNvSpPr>
              <a:spLocks noChangeShapeType="1"/>
            </p:cNvSpPr>
            <p:nvPr/>
          </p:nvSpPr>
          <p:spPr bwMode="auto">
            <a:xfrm>
              <a:off x="336" y="2431"/>
              <a:ext cx="0" cy="3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54"/>
            <p:cNvSpPr>
              <a:spLocks noChangeShapeType="1"/>
            </p:cNvSpPr>
            <p:nvPr/>
          </p:nvSpPr>
          <p:spPr bwMode="auto">
            <a:xfrm>
              <a:off x="336" y="2805"/>
              <a:ext cx="2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 name="Text Box 56"/>
            <p:cNvSpPr txBox="1">
              <a:spLocks noChangeArrowheads="1"/>
            </p:cNvSpPr>
            <p:nvPr/>
          </p:nvSpPr>
          <p:spPr bwMode="auto">
            <a:xfrm>
              <a:off x="2229" y="1616"/>
              <a:ext cx="878" cy="312"/>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虚存区结构</a:t>
              </a:r>
            </a:p>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vm_area_struct</a:t>
              </a:r>
            </a:p>
          </p:txBody>
        </p:sp>
        <p:sp>
          <p:nvSpPr>
            <p:cNvPr id="136" name="Text Box 57"/>
            <p:cNvSpPr txBox="1">
              <a:spLocks noChangeArrowheads="1"/>
            </p:cNvSpPr>
            <p:nvPr/>
          </p:nvSpPr>
          <p:spPr bwMode="auto">
            <a:xfrm>
              <a:off x="2179" y="1932"/>
              <a:ext cx="921" cy="17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*vm_mm</a:t>
              </a:r>
            </a:p>
          </p:txBody>
        </p:sp>
        <p:sp>
          <p:nvSpPr>
            <p:cNvPr id="137" name="Text Box 58"/>
            <p:cNvSpPr txBox="1">
              <a:spLocks noChangeArrowheads="1"/>
            </p:cNvSpPr>
            <p:nvPr/>
          </p:nvSpPr>
          <p:spPr bwMode="auto">
            <a:xfrm>
              <a:off x="2179" y="2110"/>
              <a:ext cx="921" cy="18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vm__start</a:t>
              </a:r>
            </a:p>
          </p:txBody>
        </p:sp>
        <p:sp>
          <p:nvSpPr>
            <p:cNvPr id="138" name="Text Box 59"/>
            <p:cNvSpPr txBox="1">
              <a:spLocks noChangeArrowheads="1"/>
            </p:cNvSpPr>
            <p:nvPr/>
          </p:nvSpPr>
          <p:spPr bwMode="auto">
            <a:xfrm>
              <a:off x="2179" y="2306"/>
              <a:ext cx="921" cy="18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vm_end</a:t>
              </a:r>
            </a:p>
          </p:txBody>
        </p:sp>
        <p:sp>
          <p:nvSpPr>
            <p:cNvPr id="139" name="Text Box 60"/>
            <p:cNvSpPr txBox="1">
              <a:spLocks noChangeArrowheads="1"/>
            </p:cNvSpPr>
            <p:nvPr/>
          </p:nvSpPr>
          <p:spPr bwMode="auto">
            <a:xfrm>
              <a:off x="2179" y="2494"/>
              <a:ext cx="921"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ctr" eaLnBrk="1" hangingPunct="1">
                <a:spcBef>
                  <a:spcPct val="0"/>
                </a:spcBef>
                <a:buFontTx/>
                <a:buNone/>
              </a:pPr>
              <a:r>
                <a:rPr lang="en-US" altLang="zh-CN" sz="1400">
                  <a:solidFill>
                    <a:srgbClr val="CC0000"/>
                  </a:solidFill>
                  <a:latin typeface="华文新魏" pitchFamily="2" charset="-122"/>
                  <a:ea typeface="华文新魏" pitchFamily="2" charset="-122"/>
                </a:rPr>
                <a:t>*vm_ops</a:t>
              </a:r>
            </a:p>
          </p:txBody>
        </p:sp>
        <p:sp>
          <p:nvSpPr>
            <p:cNvPr id="140" name="Text Box 61"/>
            <p:cNvSpPr txBox="1">
              <a:spLocks noChangeArrowheads="1"/>
            </p:cNvSpPr>
            <p:nvPr/>
          </p:nvSpPr>
          <p:spPr bwMode="auto">
            <a:xfrm>
              <a:off x="2179" y="2681"/>
              <a:ext cx="921"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*vm_next</a:t>
              </a:r>
            </a:p>
          </p:txBody>
        </p:sp>
        <p:sp>
          <p:nvSpPr>
            <p:cNvPr id="141" name="Line 62"/>
            <p:cNvSpPr>
              <a:spLocks noChangeShapeType="1"/>
            </p:cNvSpPr>
            <p:nvPr/>
          </p:nvSpPr>
          <p:spPr bwMode="auto">
            <a:xfrm>
              <a:off x="336" y="2993"/>
              <a:ext cx="0" cy="5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63"/>
            <p:cNvSpPr>
              <a:spLocks noChangeShapeType="1"/>
            </p:cNvSpPr>
            <p:nvPr/>
          </p:nvSpPr>
          <p:spPr bwMode="auto">
            <a:xfrm>
              <a:off x="204" y="683"/>
              <a:ext cx="2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64"/>
            <p:cNvSpPr>
              <a:spLocks noChangeShapeType="1"/>
            </p:cNvSpPr>
            <p:nvPr/>
          </p:nvSpPr>
          <p:spPr bwMode="auto">
            <a:xfrm>
              <a:off x="204" y="683"/>
              <a:ext cx="0" cy="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65"/>
            <p:cNvSpPr>
              <a:spLocks noChangeShapeType="1"/>
            </p:cNvSpPr>
            <p:nvPr/>
          </p:nvSpPr>
          <p:spPr bwMode="auto">
            <a:xfrm>
              <a:off x="204" y="1183"/>
              <a:ext cx="2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 name="Text Box 67"/>
            <p:cNvSpPr txBox="1">
              <a:spLocks noChangeArrowheads="1"/>
            </p:cNvSpPr>
            <p:nvPr/>
          </p:nvSpPr>
          <p:spPr bwMode="auto">
            <a:xfrm>
              <a:off x="2183" y="2930"/>
              <a:ext cx="924" cy="312"/>
            </a:xfrm>
            <a:prstGeom prst="rect">
              <a:avLst/>
            </a:prstGeom>
            <a:solidFill>
              <a:srgbClr val="FFCC00"/>
            </a:solidFill>
            <a:ln w="9525">
              <a:solidFill>
                <a:srgbClr val="FFFFFF"/>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1400">
                  <a:solidFill>
                    <a:srgbClr val="CC0000"/>
                  </a:solidFill>
                  <a:latin typeface="华文新魏" pitchFamily="2" charset="-122"/>
                  <a:ea typeface="华文新魏" pitchFamily="2" charset="-122"/>
                </a:rPr>
                <a:t>虚存区结构</a:t>
              </a:r>
            </a:p>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vm_area_struct</a:t>
              </a:r>
            </a:p>
          </p:txBody>
        </p:sp>
        <p:sp>
          <p:nvSpPr>
            <p:cNvPr id="146" name="Text Box 68"/>
            <p:cNvSpPr txBox="1">
              <a:spLocks noChangeArrowheads="1"/>
            </p:cNvSpPr>
            <p:nvPr/>
          </p:nvSpPr>
          <p:spPr bwMode="auto">
            <a:xfrm>
              <a:off x="2179" y="3242"/>
              <a:ext cx="921" cy="17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*vm_mm</a:t>
              </a:r>
            </a:p>
          </p:txBody>
        </p:sp>
        <p:sp>
          <p:nvSpPr>
            <p:cNvPr id="147" name="Text Box 69"/>
            <p:cNvSpPr txBox="1">
              <a:spLocks noChangeArrowheads="1"/>
            </p:cNvSpPr>
            <p:nvPr/>
          </p:nvSpPr>
          <p:spPr bwMode="auto">
            <a:xfrm>
              <a:off x="2179" y="3420"/>
              <a:ext cx="921" cy="18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vm__start</a:t>
              </a:r>
            </a:p>
          </p:txBody>
        </p:sp>
        <p:sp>
          <p:nvSpPr>
            <p:cNvPr id="148" name="Text Box 70"/>
            <p:cNvSpPr txBox="1">
              <a:spLocks noChangeArrowheads="1"/>
            </p:cNvSpPr>
            <p:nvPr/>
          </p:nvSpPr>
          <p:spPr bwMode="auto">
            <a:xfrm>
              <a:off x="2179" y="3616"/>
              <a:ext cx="921" cy="188"/>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vm_end</a:t>
              </a:r>
            </a:p>
          </p:txBody>
        </p:sp>
        <p:sp>
          <p:nvSpPr>
            <p:cNvPr id="149" name="Text Box 71"/>
            <p:cNvSpPr txBox="1">
              <a:spLocks noChangeArrowheads="1"/>
            </p:cNvSpPr>
            <p:nvPr/>
          </p:nvSpPr>
          <p:spPr bwMode="auto">
            <a:xfrm>
              <a:off x="2179" y="3804"/>
              <a:ext cx="921"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ctr" eaLnBrk="1" hangingPunct="1">
                <a:spcBef>
                  <a:spcPct val="0"/>
                </a:spcBef>
                <a:buFontTx/>
                <a:buNone/>
              </a:pPr>
              <a:r>
                <a:rPr lang="en-US" altLang="zh-CN" sz="1400">
                  <a:solidFill>
                    <a:srgbClr val="CC0000"/>
                  </a:solidFill>
                  <a:latin typeface="华文新魏" pitchFamily="2" charset="-122"/>
                  <a:ea typeface="华文新魏" pitchFamily="2" charset="-122"/>
                </a:rPr>
                <a:t>*vm_ops</a:t>
              </a:r>
            </a:p>
          </p:txBody>
        </p:sp>
        <p:sp>
          <p:nvSpPr>
            <p:cNvPr id="150" name="Text Box 72"/>
            <p:cNvSpPr txBox="1">
              <a:spLocks noChangeArrowheads="1"/>
            </p:cNvSpPr>
            <p:nvPr/>
          </p:nvSpPr>
          <p:spPr bwMode="auto">
            <a:xfrm>
              <a:off x="2179" y="3991"/>
              <a:ext cx="921"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*vm_next</a:t>
              </a:r>
            </a:p>
          </p:txBody>
        </p:sp>
        <p:sp>
          <p:nvSpPr>
            <p:cNvPr id="151" name="Line 73"/>
            <p:cNvSpPr>
              <a:spLocks noChangeShapeType="1"/>
            </p:cNvSpPr>
            <p:nvPr/>
          </p:nvSpPr>
          <p:spPr bwMode="auto">
            <a:xfrm>
              <a:off x="1916" y="1495"/>
              <a:ext cx="2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74"/>
            <p:cNvSpPr>
              <a:spLocks noChangeShapeType="1"/>
            </p:cNvSpPr>
            <p:nvPr/>
          </p:nvSpPr>
          <p:spPr bwMode="auto">
            <a:xfrm>
              <a:off x="1916" y="1495"/>
              <a:ext cx="0" cy="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75"/>
            <p:cNvSpPr>
              <a:spLocks noChangeShapeType="1"/>
            </p:cNvSpPr>
            <p:nvPr/>
          </p:nvSpPr>
          <p:spPr bwMode="auto">
            <a:xfrm>
              <a:off x="1916" y="1932"/>
              <a:ext cx="2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 name="Line 76"/>
            <p:cNvSpPr>
              <a:spLocks noChangeShapeType="1"/>
            </p:cNvSpPr>
            <p:nvPr/>
          </p:nvSpPr>
          <p:spPr bwMode="auto">
            <a:xfrm>
              <a:off x="1916" y="2805"/>
              <a:ext cx="2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77"/>
            <p:cNvSpPr>
              <a:spLocks noChangeShapeType="1"/>
            </p:cNvSpPr>
            <p:nvPr/>
          </p:nvSpPr>
          <p:spPr bwMode="auto">
            <a:xfrm flipH="1">
              <a:off x="1916" y="2805"/>
              <a:ext cx="0" cy="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78"/>
            <p:cNvSpPr>
              <a:spLocks noChangeShapeType="1"/>
            </p:cNvSpPr>
            <p:nvPr/>
          </p:nvSpPr>
          <p:spPr bwMode="auto">
            <a:xfrm>
              <a:off x="1916" y="3242"/>
              <a:ext cx="2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7" name="Line 79"/>
            <p:cNvSpPr>
              <a:spLocks noChangeShapeType="1"/>
            </p:cNvSpPr>
            <p:nvPr/>
          </p:nvSpPr>
          <p:spPr bwMode="auto">
            <a:xfrm flipV="1">
              <a:off x="1389" y="621"/>
              <a:ext cx="790" cy="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8" name="Line 80"/>
            <p:cNvSpPr>
              <a:spLocks noChangeShapeType="1"/>
            </p:cNvSpPr>
            <p:nvPr/>
          </p:nvSpPr>
          <p:spPr bwMode="auto">
            <a:xfrm flipH="1" flipV="1">
              <a:off x="1389" y="1370"/>
              <a:ext cx="790" cy="18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 name="Line 81"/>
            <p:cNvSpPr>
              <a:spLocks noChangeShapeType="1"/>
            </p:cNvSpPr>
            <p:nvPr/>
          </p:nvSpPr>
          <p:spPr bwMode="auto">
            <a:xfrm flipH="1" flipV="1">
              <a:off x="1389" y="1308"/>
              <a:ext cx="79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Line 82"/>
            <p:cNvSpPr>
              <a:spLocks noChangeShapeType="1"/>
            </p:cNvSpPr>
            <p:nvPr/>
          </p:nvSpPr>
          <p:spPr bwMode="auto">
            <a:xfrm flipH="1">
              <a:off x="1389" y="746"/>
              <a:ext cx="790" cy="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 name="Line 83"/>
            <p:cNvSpPr>
              <a:spLocks noChangeShapeType="1"/>
            </p:cNvSpPr>
            <p:nvPr/>
          </p:nvSpPr>
          <p:spPr bwMode="auto">
            <a:xfrm>
              <a:off x="5207" y="1120"/>
              <a:ext cx="0" cy="1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84"/>
            <p:cNvSpPr>
              <a:spLocks noChangeShapeType="1"/>
            </p:cNvSpPr>
            <p:nvPr/>
          </p:nvSpPr>
          <p:spPr bwMode="auto">
            <a:xfrm>
              <a:off x="3100" y="871"/>
              <a:ext cx="922"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 name="Line 85"/>
            <p:cNvSpPr>
              <a:spLocks noChangeShapeType="1"/>
            </p:cNvSpPr>
            <p:nvPr/>
          </p:nvSpPr>
          <p:spPr bwMode="auto">
            <a:xfrm>
              <a:off x="3100" y="1058"/>
              <a:ext cx="922" cy="49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 name="Line 86"/>
            <p:cNvSpPr>
              <a:spLocks noChangeShapeType="1"/>
            </p:cNvSpPr>
            <p:nvPr/>
          </p:nvSpPr>
          <p:spPr bwMode="auto">
            <a:xfrm flipV="1">
              <a:off x="3100" y="1752"/>
              <a:ext cx="922" cy="42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 name="Line 87"/>
            <p:cNvSpPr>
              <a:spLocks noChangeShapeType="1"/>
            </p:cNvSpPr>
            <p:nvPr/>
          </p:nvSpPr>
          <p:spPr bwMode="auto">
            <a:xfrm flipV="1">
              <a:off x="3100" y="2118"/>
              <a:ext cx="922" cy="3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6" name="Line 88"/>
            <p:cNvSpPr>
              <a:spLocks noChangeShapeType="1"/>
            </p:cNvSpPr>
            <p:nvPr/>
          </p:nvSpPr>
          <p:spPr bwMode="auto">
            <a:xfrm>
              <a:off x="4022" y="2251"/>
              <a:ext cx="11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89"/>
            <p:cNvSpPr>
              <a:spLocks noChangeShapeType="1"/>
            </p:cNvSpPr>
            <p:nvPr/>
          </p:nvSpPr>
          <p:spPr bwMode="auto">
            <a:xfrm>
              <a:off x="4022" y="2659"/>
              <a:ext cx="11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90"/>
            <p:cNvSpPr>
              <a:spLocks noChangeShapeType="1"/>
            </p:cNvSpPr>
            <p:nvPr/>
          </p:nvSpPr>
          <p:spPr bwMode="auto">
            <a:xfrm flipV="1">
              <a:off x="3100" y="2275"/>
              <a:ext cx="922" cy="12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 name="Line 91"/>
            <p:cNvSpPr>
              <a:spLocks noChangeShapeType="1"/>
            </p:cNvSpPr>
            <p:nvPr/>
          </p:nvSpPr>
          <p:spPr bwMode="auto">
            <a:xfrm flipV="1">
              <a:off x="3100" y="2659"/>
              <a:ext cx="922" cy="108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 name="Line 92"/>
            <p:cNvSpPr>
              <a:spLocks noChangeShapeType="1"/>
            </p:cNvSpPr>
            <p:nvPr/>
          </p:nvSpPr>
          <p:spPr bwMode="auto">
            <a:xfrm flipV="1">
              <a:off x="3100" y="3429"/>
              <a:ext cx="1054" cy="5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 name="Line 93"/>
            <p:cNvSpPr>
              <a:spLocks noChangeShapeType="1"/>
            </p:cNvSpPr>
            <p:nvPr/>
          </p:nvSpPr>
          <p:spPr bwMode="auto">
            <a:xfrm>
              <a:off x="3100" y="2618"/>
              <a:ext cx="1054" cy="81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 name="Line 94"/>
            <p:cNvSpPr>
              <a:spLocks noChangeShapeType="1"/>
            </p:cNvSpPr>
            <p:nvPr/>
          </p:nvSpPr>
          <p:spPr bwMode="auto">
            <a:xfrm>
              <a:off x="3100" y="1308"/>
              <a:ext cx="1054" cy="19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 name="Text Box 95"/>
            <p:cNvSpPr txBox="1">
              <a:spLocks noChangeArrowheads="1"/>
            </p:cNvSpPr>
            <p:nvPr/>
          </p:nvSpPr>
          <p:spPr bwMode="auto">
            <a:xfrm>
              <a:off x="4154" y="4054"/>
              <a:ext cx="1053" cy="187"/>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1400">
                  <a:solidFill>
                    <a:srgbClr val="CC0000"/>
                  </a:solidFill>
                  <a:latin typeface="华文新魏" pitchFamily="2" charset="-122"/>
                  <a:ea typeface="华文新魏" pitchFamily="2" charset="-122"/>
                </a:rPr>
                <a:t>  </a:t>
              </a:r>
              <a:r>
                <a:rPr lang="en-US" altLang="zh-CN" sz="1400">
                  <a:solidFill>
                    <a:srgbClr val="CC0000"/>
                  </a:solidFill>
                  <a:ea typeface="华文新魏" pitchFamily="2" charset="-122"/>
                </a:rPr>
                <a:t>…</a:t>
              </a:r>
              <a:endParaRPr lang="en-US" altLang="zh-CN" sz="1400">
                <a:solidFill>
                  <a:srgbClr val="CC0000"/>
                </a:solidFill>
                <a:latin typeface="华文新魏" pitchFamily="2" charset="-122"/>
                <a:ea typeface="华文新魏" pitchFamily="2" charset="-122"/>
              </a:endParaRPr>
            </a:p>
          </p:txBody>
        </p:sp>
        <p:sp>
          <p:nvSpPr>
            <p:cNvPr id="174" name="Line 45"/>
            <p:cNvSpPr>
              <a:spLocks noChangeShapeType="1"/>
            </p:cNvSpPr>
            <p:nvPr/>
          </p:nvSpPr>
          <p:spPr bwMode="auto">
            <a:xfrm>
              <a:off x="4022" y="1752"/>
              <a:ext cx="11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6436141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进程虚存空间映射</a:t>
            </a:r>
            <a:endParaRPr lang="zh-CN" altLang="en-US" dirty="0"/>
          </a:p>
        </p:txBody>
      </p:sp>
      <p:sp>
        <p:nvSpPr>
          <p:cNvPr id="3" name="内容占位符 2"/>
          <p:cNvSpPr>
            <a:spLocks noGrp="1"/>
          </p:cNvSpPr>
          <p:nvPr>
            <p:ph idx="1"/>
          </p:nvPr>
        </p:nvSpPr>
        <p:spPr/>
        <p:txBody>
          <a:bodyPr/>
          <a:lstStyle/>
          <a:p>
            <a:r>
              <a:rPr lang="en-US" altLang="zh-CN" dirty="0" err="1" smtClean="0"/>
              <a:t>mmap</a:t>
            </a:r>
            <a:r>
              <a:rPr lang="en-US" altLang="zh-CN" dirty="0" smtClean="0"/>
              <a:t>()</a:t>
            </a:r>
          </a:p>
          <a:p>
            <a:pPr lvl="1"/>
            <a:r>
              <a:rPr lang="zh-CN" altLang="en-US" dirty="0" smtClean="0"/>
              <a:t>将文件或者其它对象（共享内存、交换设备等）映射到进程虚拟地址空间</a:t>
            </a:r>
            <a:endParaRPr lang="en-US" altLang="zh-CN" dirty="0" smtClean="0"/>
          </a:p>
          <a:p>
            <a:pPr lvl="1"/>
            <a:r>
              <a:rPr lang="en-US" altLang="zh-CN" sz="2400" dirty="0"/>
              <a:t>void *</a:t>
            </a:r>
            <a:r>
              <a:rPr lang="en-US" altLang="zh-CN" sz="2400" dirty="0" err="1"/>
              <a:t>mmap</a:t>
            </a:r>
            <a:r>
              <a:rPr lang="en-US" altLang="zh-CN" sz="2400" dirty="0"/>
              <a:t>(void *start, </a:t>
            </a:r>
            <a:r>
              <a:rPr lang="en-US" altLang="zh-CN" sz="2400" dirty="0" err="1"/>
              <a:t>size_t</a:t>
            </a:r>
            <a:r>
              <a:rPr lang="en-US" altLang="zh-CN" sz="2400" dirty="0"/>
              <a:t> length, </a:t>
            </a:r>
            <a:r>
              <a:rPr lang="en-US" altLang="zh-CN" sz="2400" dirty="0" err="1"/>
              <a:t>int</a:t>
            </a:r>
            <a:r>
              <a:rPr lang="en-US" altLang="zh-CN" sz="2400" dirty="0"/>
              <a:t> </a:t>
            </a:r>
            <a:r>
              <a:rPr lang="en-US" altLang="zh-CN" sz="2400" dirty="0" err="1"/>
              <a:t>prot</a:t>
            </a:r>
            <a:r>
              <a:rPr lang="en-US" altLang="zh-CN" sz="2400" dirty="0"/>
              <a:t>, </a:t>
            </a:r>
            <a:r>
              <a:rPr lang="en-US" altLang="zh-CN" sz="2400" dirty="0" err="1"/>
              <a:t>int</a:t>
            </a:r>
            <a:r>
              <a:rPr lang="en-US" altLang="zh-CN" sz="2400" dirty="0"/>
              <a:t> flags</a:t>
            </a:r>
            <a:r>
              <a:rPr lang="en-US" altLang="zh-CN" sz="2400" dirty="0" smtClean="0"/>
              <a:t>, </a:t>
            </a:r>
            <a:r>
              <a:rPr lang="en-US" altLang="zh-CN" sz="2400" dirty="0" err="1" smtClean="0"/>
              <a:t>int</a:t>
            </a:r>
            <a:r>
              <a:rPr lang="en-US" altLang="zh-CN" sz="2400" dirty="0" smtClean="0"/>
              <a:t> </a:t>
            </a:r>
            <a:r>
              <a:rPr lang="en-US" altLang="zh-CN" sz="2400" dirty="0" err="1"/>
              <a:t>fd</a:t>
            </a:r>
            <a:r>
              <a:rPr lang="en-US" altLang="zh-CN" sz="2400" dirty="0"/>
              <a:t>, </a:t>
            </a:r>
            <a:r>
              <a:rPr lang="en-US" altLang="zh-CN" sz="2400" dirty="0" err="1"/>
              <a:t>off_t</a:t>
            </a:r>
            <a:r>
              <a:rPr lang="en-US" altLang="zh-CN" sz="2400" dirty="0"/>
              <a:t> offset</a:t>
            </a:r>
            <a:r>
              <a:rPr lang="en-US" altLang="zh-CN" sz="2400" dirty="0" smtClean="0"/>
              <a:t>);</a:t>
            </a:r>
          </a:p>
          <a:p>
            <a:pPr lvl="1"/>
            <a:r>
              <a:rPr lang="zh-CN" altLang="en-US" sz="2400" dirty="0" smtClean="0"/>
              <a:t>操作映射到的虚拟地址</a:t>
            </a:r>
            <a:r>
              <a:rPr lang="en-US" altLang="zh-CN" sz="2400" dirty="0" smtClean="0"/>
              <a:t>=</a:t>
            </a:r>
            <a:r>
              <a:rPr lang="zh-CN" altLang="en-US" sz="2400" dirty="0" smtClean="0"/>
              <a:t>读写对应的文件</a:t>
            </a:r>
            <a:endParaRPr lang="en-US" altLang="zh-CN" sz="2400" dirty="0"/>
          </a:p>
          <a:p>
            <a:r>
              <a:rPr lang="en-US" altLang="zh-CN" dirty="0" err="1"/>
              <a:t>m</a:t>
            </a:r>
            <a:r>
              <a:rPr lang="en-US" altLang="zh-CN" dirty="0" err="1" smtClean="0"/>
              <a:t>ummap</a:t>
            </a:r>
            <a:r>
              <a:rPr lang="en-US" altLang="zh-CN" dirty="0" smtClean="0"/>
              <a:t>()</a:t>
            </a:r>
          </a:p>
          <a:p>
            <a:pPr lvl="1"/>
            <a:r>
              <a:rPr lang="zh-CN" altLang="en-US" dirty="0"/>
              <a:t>在进程地址空间中解除一个映射</a:t>
            </a:r>
            <a:r>
              <a:rPr lang="zh-CN" altLang="en-US" dirty="0" smtClean="0"/>
              <a:t>关系</a:t>
            </a:r>
            <a:endParaRPr lang="en-US" altLang="zh-CN" dirty="0" smtClean="0"/>
          </a:p>
          <a:p>
            <a:pPr lvl="1"/>
            <a:r>
              <a:rPr lang="en-US" altLang="zh-CN" dirty="0" err="1"/>
              <a:t>int</a:t>
            </a:r>
            <a:r>
              <a:rPr lang="en-US" altLang="zh-CN" dirty="0"/>
              <a:t> </a:t>
            </a:r>
            <a:r>
              <a:rPr lang="en-US" altLang="zh-CN" dirty="0" err="1"/>
              <a:t>munmap</a:t>
            </a:r>
            <a:r>
              <a:rPr lang="en-US" altLang="zh-CN" dirty="0"/>
              <a:t>( void * </a:t>
            </a:r>
            <a:r>
              <a:rPr lang="en-US" altLang="zh-CN" dirty="0" err="1"/>
              <a:t>addr</a:t>
            </a:r>
            <a:r>
              <a:rPr lang="en-US" altLang="zh-CN" dirty="0"/>
              <a:t>, </a:t>
            </a:r>
            <a:r>
              <a:rPr lang="en-US" altLang="zh-CN" dirty="0" err="1"/>
              <a:t>size_t</a:t>
            </a:r>
            <a:r>
              <a:rPr lang="en-US" altLang="zh-CN" dirty="0"/>
              <a:t> </a:t>
            </a:r>
            <a:r>
              <a:rPr lang="en-US" altLang="zh-CN" dirty="0" err="1"/>
              <a:t>len</a:t>
            </a:r>
            <a:r>
              <a:rPr lang="en-US" altLang="zh-CN" dirty="0"/>
              <a:t> ) </a:t>
            </a:r>
          </a:p>
          <a:p>
            <a:pPr lvl="1"/>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116</a:t>
            </a:fld>
            <a:endParaRPr lang="zh-CN" altLang="en-US"/>
          </a:p>
        </p:txBody>
      </p:sp>
    </p:spTree>
    <p:extLst>
      <p:ext uri="{BB962C8B-B14F-4D97-AF65-F5344CB8AC3E}">
        <p14:creationId xmlns:p14="http://schemas.microsoft.com/office/powerpoint/2010/main" val="267808743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 </a:t>
            </a:r>
            <a:r>
              <a:rPr lang="zh-CN" altLang="en-US" dirty="0" smtClean="0"/>
              <a:t>主存页框调度</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117</a:t>
            </a:fld>
            <a:endParaRPr lang="zh-CN" altLang="en-US"/>
          </a:p>
        </p:txBody>
      </p:sp>
      <p:sp>
        <p:nvSpPr>
          <p:cNvPr id="6" name="Rectangle 3"/>
          <p:cNvSpPr>
            <a:spLocks noGrp="1" noChangeArrowheads="1"/>
          </p:cNvSpPr>
          <p:nvPr>
            <p:ph idx="1"/>
          </p:nvPr>
        </p:nvSpPr>
        <p:spPr/>
        <p:txBody>
          <a:bodyPr>
            <a:normAutofit lnSpcReduction="10000"/>
          </a:bodyPr>
          <a:lstStyle/>
          <a:p>
            <a:pPr eaLnBrk="1" hangingPunct="1">
              <a:lnSpc>
                <a:spcPct val="90000"/>
              </a:lnSpc>
            </a:pPr>
            <a:r>
              <a:rPr lang="zh-CN" altLang="en-US" sz="2800" dirty="0" smtClean="0">
                <a:latin typeface="华文新魏" pitchFamily="2" charset="-122"/>
                <a:ea typeface="华文新魏" pitchFamily="2" charset="-122"/>
              </a:rPr>
              <a:t>主存页框调度有两项工作</a:t>
            </a:r>
            <a:endParaRPr lang="en-US" altLang="zh-CN" sz="2800" dirty="0"/>
          </a:p>
          <a:p>
            <a:pPr lvl="1">
              <a:lnSpc>
                <a:spcPct val="90000"/>
              </a:lnSpc>
            </a:pPr>
            <a:r>
              <a:rPr lang="zh-CN" altLang="en-US" sz="2400" dirty="0" smtClean="0">
                <a:latin typeface="华文新魏" pitchFamily="2" charset="-122"/>
                <a:ea typeface="华文新魏" pitchFamily="2" charset="-122"/>
              </a:rPr>
              <a:t>页框分配、使用和回收</a:t>
            </a:r>
            <a:endParaRPr lang="en-US" altLang="zh-CN" sz="2400" dirty="0"/>
          </a:p>
          <a:p>
            <a:pPr lvl="1">
              <a:lnSpc>
                <a:spcPct val="90000"/>
              </a:lnSpc>
            </a:pPr>
            <a:r>
              <a:rPr lang="zh-CN" altLang="en-US" sz="2400" dirty="0" smtClean="0">
                <a:latin typeface="华文新魏" pitchFamily="2" charset="-122"/>
                <a:ea typeface="华文新魏" pitchFamily="2" charset="-122"/>
              </a:rPr>
              <a:t>盘交换区管理</a:t>
            </a:r>
            <a:endParaRPr lang="en-US" altLang="zh-CN" sz="2400" dirty="0"/>
          </a:p>
          <a:p>
            <a:pPr lvl="1">
              <a:lnSpc>
                <a:spcPct val="90000"/>
              </a:lnSpc>
            </a:pPr>
            <a:r>
              <a:rPr lang="zh-CN" altLang="en-US" sz="2400" dirty="0" smtClean="0">
                <a:latin typeface="华文新魏" pitchFamily="2" charset="-122"/>
                <a:ea typeface="华文新魏" pitchFamily="2" charset="-122"/>
              </a:rPr>
              <a:t>并非所有的主存页都可交换出去，只有映射到用户空间的页才会被换出</a:t>
            </a:r>
          </a:p>
          <a:p>
            <a:pPr eaLnBrk="1" hangingPunct="1">
              <a:lnSpc>
                <a:spcPct val="90000"/>
              </a:lnSpc>
            </a:pPr>
            <a:r>
              <a:rPr lang="zh-CN" altLang="en-US" sz="2800" dirty="0" smtClean="0">
                <a:latin typeface="华文新魏" pitchFamily="2" charset="-122"/>
                <a:ea typeface="华文新魏" pitchFamily="2" charset="-122"/>
              </a:rPr>
              <a:t>页框分配时，为了提高效率，采用伙伴系统，把连续的页映射到连续的页框中</a:t>
            </a:r>
          </a:p>
          <a:p>
            <a:pPr eaLnBrk="1" hangingPunct="1">
              <a:lnSpc>
                <a:spcPct val="90000"/>
              </a:lnSpc>
            </a:pPr>
            <a:r>
              <a:rPr lang="zh-CN" altLang="en-US" sz="2800" dirty="0" smtClean="0">
                <a:latin typeface="华文新魏" pitchFamily="2" charset="-122"/>
                <a:ea typeface="华文新魏" pitchFamily="2" charset="-122"/>
              </a:rPr>
              <a:t>主存页框由的</a:t>
            </a:r>
            <a:r>
              <a:rPr lang="en-US" altLang="zh-CN" sz="2800" dirty="0" smtClean="0">
                <a:latin typeface="华文新魏" pitchFamily="2" charset="-122"/>
                <a:ea typeface="华文新魏" pitchFamily="2" charset="-122"/>
              </a:rPr>
              <a:t>page</a:t>
            </a:r>
            <a:r>
              <a:rPr lang="zh-CN" altLang="en-US" sz="2800" dirty="0" smtClean="0">
                <a:latin typeface="华文新魏" pitchFamily="2" charset="-122"/>
                <a:ea typeface="华文新魏" pitchFamily="2" charset="-122"/>
              </a:rPr>
              <a:t>数据结构描述和管理；与此类似，交换设备（磁盘）的每个物理页面也要在主存中有相应数据结构，用以表示该页面是否已被分配，以及有几个用户在共享该页面，内核定义</a:t>
            </a:r>
            <a:r>
              <a:rPr lang="en-US" altLang="zh-CN" sz="2800" dirty="0" err="1" smtClean="0">
                <a:latin typeface="华文新魏" pitchFamily="2" charset="-122"/>
                <a:ea typeface="华文新魏" pitchFamily="2" charset="-122"/>
              </a:rPr>
              <a:t>swap_info_struct</a:t>
            </a:r>
            <a:r>
              <a:rPr lang="zh-CN" altLang="en-US" sz="2800" dirty="0" smtClean="0">
                <a:latin typeface="华文新魏" pitchFamily="2" charset="-122"/>
                <a:ea typeface="华文新魏" pitchFamily="2" charset="-122"/>
              </a:rPr>
              <a:t>数据结构，用来描述和管理用于页面交换的设备。</a:t>
            </a:r>
          </a:p>
          <a:p>
            <a:pPr eaLnBrk="1" hangingPunct="1">
              <a:lnSpc>
                <a:spcPct val="90000"/>
              </a:lnSpc>
            </a:pPr>
            <a:endParaRPr lang="en-US" altLang="zh-CN" sz="2800" dirty="0" smtClean="0">
              <a:latin typeface="华文新魏" pitchFamily="2" charset="-122"/>
              <a:ea typeface="华文新魏" pitchFamily="2" charset="-122"/>
            </a:endParaRPr>
          </a:p>
        </p:txBody>
      </p:sp>
    </p:spTree>
    <p:extLst>
      <p:ext uri="{BB962C8B-B14F-4D97-AF65-F5344CB8AC3E}">
        <p14:creationId xmlns:p14="http://schemas.microsoft.com/office/powerpoint/2010/main" val="16149608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115888"/>
            <a:ext cx="7772400" cy="1143000"/>
          </a:xfrm>
        </p:spPr>
        <p:txBody>
          <a:bodyPr/>
          <a:lstStyle/>
          <a:p>
            <a:pPr eaLnBrk="1" hangingPunct="1"/>
            <a:r>
              <a:rPr lang="en-US" altLang="zh-CN" sz="4800" smtClean="0">
                <a:latin typeface="华文新魏" pitchFamily="2" charset="-122"/>
                <a:ea typeface="华文新魏" pitchFamily="2" charset="-122"/>
              </a:rPr>
              <a:t>4.7.5 </a:t>
            </a:r>
            <a:r>
              <a:rPr lang="zh-CN" altLang="en-US" sz="4800" smtClean="0">
                <a:latin typeface="华文新魏" pitchFamily="2" charset="-122"/>
                <a:ea typeface="华文新魏" pitchFamily="2" charset="-122"/>
              </a:rPr>
              <a:t>缺页异常处理</a:t>
            </a:r>
            <a:r>
              <a:rPr lang="en-US" altLang="zh-CN" sz="4800" smtClean="0">
                <a:latin typeface="华文新魏" pitchFamily="2" charset="-122"/>
                <a:ea typeface="华文新魏" pitchFamily="2" charset="-122"/>
              </a:rPr>
              <a:t>(1)</a:t>
            </a:r>
          </a:p>
        </p:txBody>
      </p:sp>
      <p:sp>
        <p:nvSpPr>
          <p:cNvPr id="19459" name="Rectangle 3"/>
          <p:cNvSpPr>
            <a:spLocks noGrp="1" noChangeArrowheads="1"/>
          </p:cNvSpPr>
          <p:nvPr>
            <p:ph type="body" idx="1"/>
          </p:nvPr>
        </p:nvSpPr>
        <p:spPr>
          <a:xfrm>
            <a:off x="685800" y="1052513"/>
            <a:ext cx="7772400" cy="5805487"/>
          </a:xfrm>
        </p:spPr>
        <p:txBody>
          <a:bodyPr/>
          <a:lstStyle/>
          <a:p>
            <a:pPr eaLnBrk="1" hangingPunct="1">
              <a:buFontTx/>
              <a:buNone/>
            </a:pPr>
            <a:r>
              <a:rPr lang="en-US" altLang="zh-CN" smtClean="0">
                <a:latin typeface="华文新魏" pitchFamily="2" charset="-122"/>
                <a:ea typeface="华文新魏" pitchFamily="2" charset="-122"/>
              </a:rPr>
              <a:t>     </a:t>
            </a:r>
            <a:r>
              <a:rPr lang="zh-CN" altLang="en-US" smtClean="0">
                <a:latin typeface="华文新魏" pitchFamily="2" charset="-122"/>
                <a:ea typeface="华文新魏" pitchFamily="2" charset="-122"/>
              </a:rPr>
              <a:t>页面替换基于最少使用频率策略</a:t>
            </a:r>
            <a:r>
              <a:rPr lang="en-US" altLang="zh-CN" smtClean="0">
                <a:latin typeface="华文新魏" pitchFamily="2" charset="-122"/>
                <a:ea typeface="华文新魏" pitchFamily="2" charset="-122"/>
              </a:rPr>
              <a:t>:</a:t>
            </a:r>
          </a:p>
          <a:p>
            <a:pPr eaLnBrk="1" hangingPunct="1">
              <a:buFontTx/>
              <a:buNone/>
            </a:pPr>
            <a:r>
              <a:rPr lang="en-US" altLang="zh-CN" smtClean="0">
                <a:latin typeface="华文新魏" pitchFamily="2" charset="-122"/>
                <a:ea typeface="华文新魏" pitchFamily="2" charset="-122"/>
              </a:rPr>
              <a:t>  </a:t>
            </a:r>
            <a:r>
              <a:rPr lang="zh-CN" altLang="en-US" smtClean="0">
                <a:latin typeface="华文新魏" pitchFamily="2" charset="-122"/>
                <a:ea typeface="华文新魏" pitchFamily="2" charset="-122"/>
              </a:rPr>
              <a:t>使用一个</a:t>
            </a:r>
            <a:r>
              <a:rPr lang="en-US" altLang="zh-CN" smtClean="0">
                <a:latin typeface="华文新魏" pitchFamily="2" charset="-122"/>
                <a:ea typeface="华文新魏" pitchFamily="2" charset="-122"/>
              </a:rPr>
              <a:t>8</a:t>
            </a:r>
            <a:r>
              <a:rPr lang="zh-CN" altLang="en-US" smtClean="0">
                <a:latin typeface="华文新魏" pitchFamily="2" charset="-122"/>
                <a:ea typeface="华文新魏" pitchFamily="2" charset="-122"/>
              </a:rPr>
              <a:t>位的</a:t>
            </a:r>
            <a:r>
              <a:rPr lang="en-US" altLang="zh-CN" smtClean="0">
                <a:latin typeface="华文新魏" pitchFamily="2" charset="-122"/>
                <a:ea typeface="华文新魏" pitchFamily="2" charset="-122"/>
              </a:rPr>
              <a:t>age</a:t>
            </a:r>
            <a:r>
              <a:rPr lang="zh-CN" altLang="en-US" smtClean="0">
                <a:latin typeface="华文新魏" pitchFamily="2" charset="-122"/>
                <a:ea typeface="华文新魏" pitchFamily="2" charset="-122"/>
              </a:rPr>
              <a:t>变量，每当一页被访问时，</a:t>
            </a:r>
            <a:r>
              <a:rPr lang="en-US" altLang="zh-CN" smtClean="0">
                <a:latin typeface="华文新魏" pitchFamily="2" charset="-122"/>
                <a:ea typeface="华文新魏" pitchFamily="2" charset="-122"/>
              </a:rPr>
              <a:t>age</a:t>
            </a:r>
            <a:r>
              <a:rPr lang="zh-CN" altLang="en-US" smtClean="0">
                <a:latin typeface="华文新魏" pitchFamily="2" charset="-122"/>
                <a:ea typeface="华文新魏" pitchFamily="2" charset="-122"/>
              </a:rPr>
              <a:t>变量增</a:t>
            </a:r>
            <a:r>
              <a:rPr lang="en-US" altLang="zh-CN" smtClean="0">
                <a:latin typeface="华文新魏" pitchFamily="2" charset="-122"/>
                <a:ea typeface="华文新魏" pitchFamily="2" charset="-122"/>
              </a:rPr>
              <a:t>1</a:t>
            </a:r>
            <a:r>
              <a:rPr lang="zh-CN" altLang="en-US" smtClean="0">
                <a:latin typeface="华文新魏" pitchFamily="2" charset="-122"/>
                <a:ea typeface="华文新魏" pitchFamily="2" charset="-122"/>
              </a:rPr>
              <a:t>；在后台，内核周期性地扫描全局页池，且当它在主存中所有页间循环时，对每页的</a:t>
            </a:r>
            <a:r>
              <a:rPr lang="en-US" altLang="zh-CN" smtClean="0">
                <a:latin typeface="华文新魏" pitchFamily="2" charset="-122"/>
                <a:ea typeface="华文新魏" pitchFamily="2" charset="-122"/>
              </a:rPr>
              <a:t>age</a:t>
            </a:r>
            <a:r>
              <a:rPr lang="zh-CN" altLang="en-US" smtClean="0">
                <a:latin typeface="华文新魏" pitchFamily="2" charset="-122"/>
                <a:ea typeface="华文新魏" pitchFamily="2" charset="-122"/>
              </a:rPr>
              <a:t>变量减</a:t>
            </a:r>
            <a:r>
              <a:rPr lang="en-US" altLang="zh-CN" smtClean="0">
                <a:latin typeface="华文新魏" pitchFamily="2" charset="-122"/>
                <a:ea typeface="华文新魏" pitchFamily="2" charset="-122"/>
              </a:rPr>
              <a:t>1</a:t>
            </a:r>
            <a:r>
              <a:rPr lang="zh-CN" altLang="en-US" smtClean="0">
                <a:latin typeface="华文新魏" pitchFamily="2" charset="-122"/>
                <a:ea typeface="华文新魏" pitchFamily="2" charset="-122"/>
              </a:rPr>
              <a:t>；</a:t>
            </a:r>
            <a:r>
              <a:rPr lang="en-US" altLang="zh-CN" smtClean="0">
                <a:latin typeface="华文新魏" pitchFamily="2" charset="-122"/>
                <a:ea typeface="华文新魏" pitchFamily="2" charset="-122"/>
              </a:rPr>
              <a:t>age</a:t>
            </a:r>
            <a:r>
              <a:rPr lang="zh-CN" altLang="en-US" smtClean="0">
                <a:latin typeface="华文新魏" pitchFamily="2" charset="-122"/>
                <a:ea typeface="华文新魏" pitchFamily="2" charset="-122"/>
              </a:rPr>
              <a:t>为</a:t>
            </a:r>
            <a:r>
              <a:rPr lang="en-US" altLang="zh-CN" smtClean="0">
                <a:latin typeface="华文新魏" pitchFamily="2" charset="-122"/>
                <a:ea typeface="华文新魏" pitchFamily="2" charset="-122"/>
              </a:rPr>
              <a:t>0</a:t>
            </a:r>
            <a:r>
              <a:rPr lang="zh-CN" altLang="en-US" smtClean="0">
                <a:latin typeface="华文新魏" pitchFamily="2" charset="-122"/>
                <a:ea typeface="华文新魏" pitchFamily="2" charset="-122"/>
              </a:rPr>
              <a:t>的页是一个</a:t>
            </a:r>
            <a:r>
              <a:rPr lang="zh-CN" altLang="en-US" smtClean="0">
                <a:ea typeface="华文新魏" pitchFamily="2" charset="-122"/>
              </a:rPr>
              <a:t>“</a:t>
            </a:r>
            <a:r>
              <a:rPr lang="zh-CN" altLang="en-US" smtClean="0">
                <a:latin typeface="华文新魏" pitchFamily="2" charset="-122"/>
                <a:ea typeface="华文新魏" pitchFamily="2" charset="-122"/>
              </a:rPr>
              <a:t>老</a:t>
            </a:r>
            <a:r>
              <a:rPr lang="zh-CN" altLang="en-US" smtClean="0">
                <a:ea typeface="华文新魏" pitchFamily="2" charset="-122"/>
              </a:rPr>
              <a:t>”</a:t>
            </a:r>
            <a:r>
              <a:rPr lang="zh-CN" altLang="en-US" smtClean="0">
                <a:latin typeface="华文新魏" pitchFamily="2" charset="-122"/>
                <a:ea typeface="华文新魏" pitchFamily="2" charset="-122"/>
              </a:rPr>
              <a:t>页，有一段时间没有被访问过，因而是可用于替换的最佳候选页；</a:t>
            </a:r>
            <a:r>
              <a:rPr lang="en-US" altLang="zh-CN" smtClean="0">
                <a:latin typeface="华文新魏" pitchFamily="2" charset="-122"/>
                <a:ea typeface="华文新魏" pitchFamily="2" charset="-122"/>
              </a:rPr>
              <a:t>age</a:t>
            </a:r>
            <a:r>
              <a:rPr lang="zh-CN" altLang="en-US" smtClean="0">
                <a:latin typeface="华文新魏" pitchFamily="2" charset="-122"/>
                <a:ea typeface="华文新魏" pitchFamily="2" charset="-122"/>
              </a:rPr>
              <a:t>值越大，该页最近被使用过的频率越高，也就越不适合于替换。</a:t>
            </a:r>
          </a:p>
          <a:p>
            <a:pPr eaLnBrk="1" hangingPunct="1">
              <a:buFontTx/>
              <a:buNone/>
            </a:pPr>
            <a:r>
              <a:rPr lang="zh-CN" altLang="en-US" smtClean="0">
                <a:latin typeface="华文新魏" pitchFamily="2" charset="-122"/>
                <a:ea typeface="华文新魏" pitchFamily="2" charset="-122"/>
              </a:rPr>
              <a:t>          </a:t>
            </a:r>
          </a:p>
        </p:txBody>
      </p:sp>
    </p:spTree>
    <p:extLst>
      <p:ext uri="{BB962C8B-B14F-4D97-AF65-F5344CB8AC3E}">
        <p14:creationId xmlns:p14="http://schemas.microsoft.com/office/powerpoint/2010/main" val="19184276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115888"/>
            <a:ext cx="7772400" cy="1143000"/>
          </a:xfrm>
        </p:spPr>
        <p:txBody>
          <a:bodyPr/>
          <a:lstStyle/>
          <a:p>
            <a:pPr eaLnBrk="1" hangingPunct="1"/>
            <a:r>
              <a:rPr lang="en-US" altLang="zh-CN" smtClean="0">
                <a:latin typeface="华文新魏" pitchFamily="2" charset="-122"/>
                <a:ea typeface="华文新魏" pitchFamily="2" charset="-122"/>
              </a:rPr>
              <a:t> </a:t>
            </a:r>
            <a:r>
              <a:rPr lang="zh-CN" altLang="en-US" sz="4800" smtClean="0">
                <a:latin typeface="华文新魏" pitchFamily="2" charset="-122"/>
                <a:ea typeface="华文新魏" pitchFamily="2" charset="-122"/>
              </a:rPr>
              <a:t>缺页异常处理</a:t>
            </a:r>
            <a:r>
              <a:rPr lang="en-US" altLang="zh-CN" sz="4800" smtClean="0">
                <a:latin typeface="华文新魏" pitchFamily="2" charset="-122"/>
                <a:ea typeface="华文新魏" pitchFamily="2" charset="-122"/>
              </a:rPr>
              <a:t>(2)</a:t>
            </a:r>
          </a:p>
        </p:txBody>
      </p:sp>
      <p:sp>
        <p:nvSpPr>
          <p:cNvPr id="20483" name="Rectangle 3"/>
          <p:cNvSpPr>
            <a:spLocks noGrp="1" noChangeArrowheads="1"/>
          </p:cNvSpPr>
          <p:nvPr>
            <p:ph type="body" idx="1"/>
          </p:nvPr>
        </p:nvSpPr>
        <p:spPr>
          <a:xfrm>
            <a:off x="539750" y="1125538"/>
            <a:ext cx="8208963" cy="5616575"/>
          </a:xfrm>
        </p:spPr>
        <p:txBody>
          <a:bodyPr/>
          <a:lstStyle/>
          <a:p>
            <a:pPr eaLnBrk="1" hangingPunct="1">
              <a:lnSpc>
                <a:spcPct val="90000"/>
              </a:lnSpc>
              <a:buFontTx/>
              <a:buNone/>
            </a:pPr>
            <a:r>
              <a:rPr lang="en-US" altLang="zh-CN" sz="1400" smtClean="0">
                <a:latin typeface="华文新魏" pitchFamily="2" charset="-122"/>
                <a:ea typeface="华文新魏" pitchFamily="2" charset="-122"/>
              </a:rPr>
              <a:t>    </a:t>
            </a:r>
            <a:r>
              <a:rPr lang="zh-CN" altLang="en-US" sz="2400" smtClean="0">
                <a:latin typeface="华文新魏" pitchFamily="2" charset="-122"/>
                <a:ea typeface="华文新魏" pitchFamily="2" charset="-122"/>
              </a:rPr>
              <a:t>缺页中断处理步骤：</a:t>
            </a:r>
          </a:p>
          <a:p>
            <a:pPr eaLnBrk="1" hangingPunct="1">
              <a:lnSpc>
                <a:spcPct val="90000"/>
              </a:lnSpc>
              <a:buFontTx/>
              <a:buNone/>
            </a:pPr>
            <a:r>
              <a:rPr lang="en-US" altLang="zh-CN" sz="2400" smtClean="0">
                <a:latin typeface="华文新魏" pitchFamily="2" charset="-122"/>
                <a:ea typeface="华文新魏" pitchFamily="2" charset="-122"/>
              </a:rPr>
              <a:t>1 </a:t>
            </a:r>
            <a:r>
              <a:rPr lang="zh-CN" altLang="en-US" sz="2400" smtClean="0">
                <a:latin typeface="华文新魏" pitchFamily="2" charset="-122"/>
                <a:ea typeface="华文新魏" pitchFamily="2" charset="-122"/>
              </a:rPr>
              <a:t>读取引起缺页的线性地址。</a:t>
            </a:r>
          </a:p>
          <a:p>
            <a:pPr eaLnBrk="1" hangingPunct="1">
              <a:lnSpc>
                <a:spcPct val="90000"/>
              </a:lnSpc>
              <a:buFontTx/>
              <a:buNone/>
            </a:pPr>
            <a:r>
              <a:rPr lang="en-US" altLang="zh-CN" sz="2400" smtClean="0">
                <a:latin typeface="华文新魏" pitchFamily="2" charset="-122"/>
                <a:ea typeface="华文新魏" pitchFamily="2" charset="-122"/>
              </a:rPr>
              <a:t>2 </a:t>
            </a:r>
            <a:r>
              <a:rPr lang="zh-CN" altLang="en-US" sz="2400" smtClean="0">
                <a:latin typeface="华文新魏" pitchFamily="2" charset="-122"/>
                <a:ea typeface="华文新魏" pitchFamily="2" charset="-122"/>
              </a:rPr>
              <a:t>检查异常发生时</a:t>
            </a:r>
            <a:r>
              <a:rPr lang="en-US" altLang="zh-CN" sz="2400" smtClean="0">
                <a:latin typeface="华文新魏" pitchFamily="2" charset="-122"/>
                <a:ea typeface="华文新魏" pitchFamily="2" charset="-122"/>
              </a:rPr>
              <a:t>CPU</a:t>
            </a:r>
            <a:r>
              <a:rPr lang="zh-CN" altLang="en-US" sz="2400" smtClean="0">
                <a:latin typeface="华文新魏" pitchFamily="2" charset="-122"/>
                <a:ea typeface="华文新魏" pitchFamily="2" charset="-122"/>
              </a:rPr>
              <a:t>是否正在处理中断，或者执行内核线程，如是则进行出错处理。</a:t>
            </a:r>
          </a:p>
          <a:p>
            <a:pPr eaLnBrk="1" hangingPunct="1">
              <a:lnSpc>
                <a:spcPct val="90000"/>
              </a:lnSpc>
              <a:buFontTx/>
              <a:buNone/>
            </a:pPr>
            <a:r>
              <a:rPr lang="en-US" altLang="zh-CN" sz="2400" smtClean="0">
                <a:latin typeface="华文新魏" pitchFamily="2" charset="-122"/>
                <a:ea typeface="华文新魏" pitchFamily="2" charset="-122"/>
              </a:rPr>
              <a:t>3 </a:t>
            </a:r>
            <a:r>
              <a:rPr lang="zh-CN" altLang="en-US" sz="2400" smtClean="0">
                <a:latin typeface="华文新魏" pitchFamily="2" charset="-122"/>
                <a:ea typeface="华文新魏" pitchFamily="2" charset="-122"/>
              </a:rPr>
              <a:t>调用</a:t>
            </a:r>
            <a:r>
              <a:rPr lang="en-US" altLang="zh-CN" sz="2400" smtClean="0">
                <a:latin typeface="华文新魏" pitchFamily="2" charset="-122"/>
                <a:ea typeface="华文新魏" pitchFamily="2" charset="-122"/>
              </a:rPr>
              <a:t>find_vma</a:t>
            </a:r>
            <a:r>
              <a:rPr lang="zh-CN" altLang="en-US" sz="2400" smtClean="0">
                <a:latin typeface="华文新魏" pitchFamily="2" charset="-122"/>
                <a:ea typeface="华文新魏" pitchFamily="2" charset="-122"/>
              </a:rPr>
              <a:t>找到发生页面错误的虚拟地址所在的</a:t>
            </a:r>
            <a:r>
              <a:rPr lang="en-US" altLang="zh-CN" sz="2400" smtClean="0">
                <a:latin typeface="华文新魏" pitchFamily="2" charset="-122"/>
                <a:ea typeface="华文新魏" pitchFamily="2" charset="-122"/>
              </a:rPr>
              <a:t>vm_area_struct</a:t>
            </a:r>
            <a:r>
              <a:rPr lang="zh-CN" altLang="en-US" sz="2400" smtClean="0">
                <a:latin typeface="华文新魏" pitchFamily="2" charset="-122"/>
                <a:ea typeface="华文新魏" pitchFamily="2" charset="-122"/>
              </a:rPr>
              <a:t>结构，以确定该错误的线性地址是否包含在进程地址空间中，或堆栈的合理扩展区。</a:t>
            </a:r>
          </a:p>
          <a:p>
            <a:pPr eaLnBrk="1" hangingPunct="1">
              <a:lnSpc>
                <a:spcPct val="90000"/>
              </a:lnSpc>
              <a:buFontTx/>
              <a:buNone/>
            </a:pPr>
            <a:r>
              <a:rPr lang="en-US" altLang="zh-CN" sz="2400" smtClean="0">
                <a:latin typeface="华文新魏" pitchFamily="2" charset="-122"/>
                <a:ea typeface="华文新魏" pitchFamily="2" charset="-122"/>
              </a:rPr>
              <a:t>4 </a:t>
            </a:r>
            <a:r>
              <a:rPr lang="zh-CN" altLang="en-US" sz="2400" smtClean="0">
                <a:latin typeface="华文新魏" pitchFamily="2" charset="-122"/>
                <a:ea typeface="华文新魏" pitchFamily="2" charset="-122"/>
              </a:rPr>
              <a:t>若异常是由读或执行访问引起的，则函数检查该页是否已经在</a:t>
            </a:r>
            <a:r>
              <a:rPr lang="en-US" altLang="zh-CN" sz="2400" smtClean="0">
                <a:latin typeface="华文新魏" pitchFamily="2" charset="-122"/>
                <a:ea typeface="华文新魏" pitchFamily="2" charset="-122"/>
              </a:rPr>
              <a:t>RAM</a:t>
            </a:r>
            <a:r>
              <a:rPr lang="zh-CN" altLang="en-US" sz="2400" smtClean="0">
                <a:latin typeface="华文新魏" pitchFamily="2" charset="-122"/>
                <a:ea typeface="华文新魏" pitchFamily="2" charset="-122"/>
              </a:rPr>
              <a:t>中，若不在且该线性地址区的访问权限与引起异常的访问类型相匹配，则执行</a:t>
            </a:r>
            <a:r>
              <a:rPr lang="zh-CN" altLang="en-US" sz="2400" smtClean="0">
                <a:ea typeface="华文新魏" pitchFamily="2" charset="-122"/>
              </a:rPr>
              <a:t>“</a:t>
            </a:r>
            <a:r>
              <a:rPr lang="zh-CN" altLang="en-US" sz="2400" smtClean="0">
                <a:latin typeface="华文新魏" pitchFamily="2" charset="-122"/>
                <a:ea typeface="华文新魏" pitchFamily="2" charset="-122"/>
              </a:rPr>
              <a:t>请求调页</a:t>
            </a:r>
            <a:r>
              <a:rPr lang="zh-CN" altLang="en-US" sz="2400" smtClean="0">
                <a:ea typeface="华文新魏" pitchFamily="2" charset="-122"/>
              </a:rPr>
              <a:t>”</a:t>
            </a:r>
            <a:r>
              <a:rPr lang="zh-CN" altLang="en-US" sz="2400" smtClean="0">
                <a:latin typeface="华文新魏" pitchFamily="2" charset="-122"/>
                <a:ea typeface="华文新魏" pitchFamily="2" charset="-122"/>
              </a:rPr>
              <a:t>处理。</a:t>
            </a:r>
          </a:p>
          <a:p>
            <a:pPr eaLnBrk="1" hangingPunct="1">
              <a:lnSpc>
                <a:spcPct val="90000"/>
              </a:lnSpc>
              <a:buFontTx/>
              <a:buNone/>
            </a:pPr>
            <a:r>
              <a:rPr lang="en-US" altLang="zh-CN" sz="2400" smtClean="0">
                <a:latin typeface="华文新魏" pitchFamily="2" charset="-122"/>
                <a:ea typeface="华文新魏" pitchFamily="2" charset="-122"/>
              </a:rPr>
              <a:t>5 </a:t>
            </a:r>
            <a:r>
              <a:rPr lang="zh-CN" altLang="en-US" sz="2400" smtClean="0">
                <a:latin typeface="华文新魏" pitchFamily="2" charset="-122"/>
                <a:ea typeface="华文新魏" pitchFamily="2" charset="-122"/>
              </a:rPr>
              <a:t>检查进程页表项中的位</a:t>
            </a:r>
            <a:r>
              <a:rPr lang="en-US" altLang="zh-CN" sz="2400" smtClean="0">
                <a:latin typeface="华文新魏" pitchFamily="2" charset="-122"/>
                <a:ea typeface="华文新魏" pitchFamily="2" charset="-122"/>
              </a:rPr>
              <a:t>P</a:t>
            </a:r>
            <a:r>
              <a:rPr lang="zh-CN" altLang="en-US" sz="2400" smtClean="0">
                <a:latin typeface="华文新魏" pitchFamily="2" charset="-122"/>
                <a:ea typeface="华文新魏" pitchFamily="2" charset="-122"/>
              </a:rPr>
              <a:t>，区分缺页对应的页面是在交换空间（</a:t>
            </a:r>
            <a:r>
              <a:rPr lang="en-US" altLang="zh-CN" sz="2400" smtClean="0">
                <a:latin typeface="华文新魏" pitchFamily="2" charset="-122"/>
                <a:ea typeface="华文新魏" pitchFamily="2" charset="-122"/>
              </a:rPr>
              <a:t>P=0</a:t>
            </a:r>
            <a:r>
              <a:rPr lang="zh-CN" altLang="en-US" sz="2400" smtClean="0">
                <a:latin typeface="华文新魏" pitchFamily="2" charset="-122"/>
                <a:ea typeface="华文新魏" pitchFamily="2" charset="-122"/>
              </a:rPr>
              <a:t>且页表项非空）还是在磁盘中某执行文件映像中。最后，进行页面调入操作。</a:t>
            </a:r>
          </a:p>
          <a:p>
            <a:pPr eaLnBrk="1" hangingPunct="1">
              <a:lnSpc>
                <a:spcPct val="90000"/>
              </a:lnSpc>
              <a:buFontTx/>
              <a:buNone/>
            </a:pPr>
            <a:endParaRPr lang="zh-CN" altLang="en-US" sz="2400" smtClean="0">
              <a:latin typeface="华文新魏" pitchFamily="2" charset="-122"/>
              <a:ea typeface="华文新魏" pitchFamily="2" charset="-122"/>
            </a:endParaRPr>
          </a:p>
          <a:p>
            <a:pPr eaLnBrk="1" hangingPunct="1">
              <a:lnSpc>
                <a:spcPct val="90000"/>
              </a:lnSpc>
              <a:buFontTx/>
              <a:buNone/>
            </a:pPr>
            <a:r>
              <a:rPr lang="zh-CN" altLang="en-US" sz="2000" smtClean="0">
                <a:latin typeface="华文新魏" pitchFamily="2" charset="-122"/>
                <a:ea typeface="华文新魏" pitchFamily="2" charset="-122"/>
              </a:rPr>
              <a:t>      </a:t>
            </a:r>
          </a:p>
        </p:txBody>
      </p:sp>
    </p:spTree>
    <p:extLst>
      <p:ext uri="{BB962C8B-B14F-4D97-AF65-F5344CB8AC3E}">
        <p14:creationId xmlns:p14="http://schemas.microsoft.com/office/powerpoint/2010/main" val="2731387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可变分区存储管理</a:t>
            </a:r>
          </a:p>
        </p:txBody>
      </p:sp>
      <p:sp>
        <p:nvSpPr>
          <p:cNvPr id="3" name="内容占位符 2"/>
          <p:cNvSpPr>
            <a:spLocks noGrp="1"/>
          </p:cNvSpPr>
          <p:nvPr>
            <p:ph idx="1"/>
          </p:nvPr>
        </p:nvSpPr>
        <p:spPr/>
        <p:txBody>
          <a:bodyPr/>
          <a:lstStyle/>
          <a:p>
            <a:r>
              <a:rPr lang="zh-CN" altLang="en-US" dirty="0"/>
              <a:t>按作业的实际大小来划分</a:t>
            </a:r>
            <a:r>
              <a:rPr lang="zh-CN" altLang="en-US" dirty="0" smtClean="0"/>
              <a:t>分区</a:t>
            </a:r>
            <a:endParaRPr lang="en-US" altLang="zh-CN" dirty="0" smtClean="0"/>
          </a:p>
          <a:p>
            <a:r>
              <a:rPr lang="zh-CN" altLang="en-US" dirty="0" smtClean="0"/>
              <a:t>分区个数、位置都是动态确定的</a:t>
            </a:r>
            <a:endParaRPr lang="en-US" altLang="zh-CN" dirty="0" smtClean="0"/>
          </a:p>
          <a:p>
            <a:r>
              <a:rPr lang="zh-CN" altLang="en-US" dirty="0" smtClean="0"/>
              <a:t>系统不预建立分区</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12</a:t>
            </a:fld>
            <a:endParaRPr lang="zh-CN" altLang="en-US"/>
          </a:p>
        </p:txBody>
      </p:sp>
    </p:spTree>
    <p:extLst>
      <p:ext uri="{BB962C8B-B14F-4D97-AF65-F5344CB8AC3E}">
        <p14:creationId xmlns:p14="http://schemas.microsoft.com/office/powerpoint/2010/main" val="510071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136678"/>
            <a:ext cx="8208143" cy="838200"/>
          </a:xfrm>
        </p:spPr>
        <p:txBody>
          <a:bodyPr>
            <a:normAutofit/>
          </a:bodyPr>
          <a:lstStyle/>
          <a:p>
            <a:pPr eaLnBrk="1" hangingPunct="1"/>
            <a:r>
              <a:rPr lang="zh-CN" altLang="en-US" dirty="0"/>
              <a:t>可变分区方式主存分配示例</a:t>
            </a:r>
            <a:r>
              <a:rPr lang="zh-CN" altLang="en-US" dirty="0" smtClean="0">
                <a:ea typeface="华文新魏" panose="02010800040101010101" pitchFamily="2" charset="-122"/>
              </a:rPr>
              <a:t> </a:t>
            </a:r>
            <a:endParaRPr lang="zh-CN" altLang="en-US" dirty="0" smtClean="0">
              <a:latin typeface="华文新魏" panose="02010800040101010101" pitchFamily="2" charset="-122"/>
              <a:ea typeface="华文新魏" panose="02010800040101010101" pitchFamily="2" charset="-122"/>
            </a:endParaRPr>
          </a:p>
        </p:txBody>
      </p:sp>
      <p:sp>
        <p:nvSpPr>
          <p:cNvPr id="14339" name="Text Box 45"/>
          <p:cNvSpPr txBox="1">
            <a:spLocks noChangeArrowheads="1"/>
          </p:cNvSpPr>
          <p:nvPr/>
        </p:nvSpPr>
        <p:spPr bwMode="auto">
          <a:xfrm>
            <a:off x="1066800" y="1295400"/>
            <a:ext cx="1065213" cy="715963"/>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操作系统</a:t>
            </a:r>
          </a:p>
        </p:txBody>
      </p:sp>
      <p:sp>
        <p:nvSpPr>
          <p:cNvPr id="14340" name="Text Box 46"/>
          <p:cNvSpPr txBox="1">
            <a:spLocks noChangeArrowheads="1"/>
          </p:cNvSpPr>
          <p:nvPr/>
        </p:nvSpPr>
        <p:spPr bwMode="auto">
          <a:xfrm>
            <a:off x="1066800" y="2011363"/>
            <a:ext cx="1065213" cy="712787"/>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作业</a:t>
            </a:r>
            <a:r>
              <a:rPr kumimoji="0" lang="en-US" altLang="zh-CN" sz="1600">
                <a:solidFill>
                  <a:srgbClr val="0033CC"/>
                </a:solidFill>
                <a:latin typeface="华文新魏" panose="02010800040101010101" pitchFamily="2" charset="-122"/>
                <a:ea typeface="华文新魏" panose="02010800040101010101" pitchFamily="2" charset="-122"/>
              </a:rPr>
              <a:t>1</a:t>
            </a:r>
          </a:p>
        </p:txBody>
      </p:sp>
      <p:sp>
        <p:nvSpPr>
          <p:cNvPr id="14341" name="Text Box 47"/>
          <p:cNvSpPr txBox="1">
            <a:spLocks noChangeArrowheads="1"/>
          </p:cNvSpPr>
          <p:nvPr/>
        </p:nvSpPr>
        <p:spPr bwMode="auto">
          <a:xfrm>
            <a:off x="1066800" y="2743200"/>
            <a:ext cx="1065213" cy="1431925"/>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en-US" altLang="zh-CN" sz="1600">
              <a:solidFill>
                <a:srgbClr val="0033CC"/>
              </a:solidFill>
              <a:latin typeface="华文新魏" panose="02010800040101010101" pitchFamily="2" charset="-122"/>
              <a:ea typeface="华文新魏" panose="02010800040101010101" pitchFamily="2" charset="-122"/>
            </a:endParaRPr>
          </a:p>
          <a:p>
            <a:pPr algn="ctr"/>
            <a:r>
              <a:rPr kumimoji="0" lang="zh-CN" altLang="en-US" sz="2000">
                <a:solidFill>
                  <a:srgbClr val="0033CC"/>
                </a:solidFill>
                <a:latin typeface="华文新魏" panose="02010800040101010101" pitchFamily="2" charset="-122"/>
                <a:ea typeface="华文新魏" panose="02010800040101010101" pitchFamily="2" charset="-122"/>
              </a:rPr>
              <a:t>空闲区</a:t>
            </a:r>
          </a:p>
        </p:txBody>
      </p:sp>
      <p:sp>
        <p:nvSpPr>
          <p:cNvPr id="14342" name="Text Box 48"/>
          <p:cNvSpPr txBox="1">
            <a:spLocks noChangeArrowheads="1"/>
          </p:cNvSpPr>
          <p:nvPr/>
        </p:nvSpPr>
        <p:spPr bwMode="auto">
          <a:xfrm>
            <a:off x="1066800" y="4191000"/>
            <a:ext cx="1065213" cy="714375"/>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作业</a:t>
            </a:r>
            <a:r>
              <a:rPr kumimoji="0" lang="en-US" altLang="zh-CN" sz="1600">
                <a:solidFill>
                  <a:srgbClr val="0033CC"/>
                </a:solidFill>
                <a:latin typeface="华文新魏" panose="02010800040101010101" pitchFamily="2" charset="-122"/>
                <a:ea typeface="华文新魏" panose="02010800040101010101" pitchFamily="2" charset="-122"/>
              </a:rPr>
              <a:t>2</a:t>
            </a:r>
          </a:p>
        </p:txBody>
      </p:sp>
      <p:sp>
        <p:nvSpPr>
          <p:cNvPr id="14343" name="Text Box 49"/>
          <p:cNvSpPr txBox="1">
            <a:spLocks noChangeArrowheads="1"/>
          </p:cNvSpPr>
          <p:nvPr/>
        </p:nvSpPr>
        <p:spPr bwMode="auto">
          <a:xfrm>
            <a:off x="1066800" y="4870450"/>
            <a:ext cx="1065213" cy="715963"/>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空闲区</a:t>
            </a:r>
          </a:p>
        </p:txBody>
      </p:sp>
      <p:grpSp>
        <p:nvGrpSpPr>
          <p:cNvPr id="14344" name="Group 3"/>
          <p:cNvGrpSpPr>
            <a:grpSpLocks/>
          </p:cNvGrpSpPr>
          <p:nvPr/>
        </p:nvGrpSpPr>
        <p:grpSpPr bwMode="auto">
          <a:xfrm>
            <a:off x="250825" y="1855788"/>
            <a:ext cx="762000" cy="3733800"/>
            <a:chOff x="158" y="1169"/>
            <a:chExt cx="480" cy="2352"/>
          </a:xfrm>
        </p:grpSpPr>
        <p:sp>
          <p:nvSpPr>
            <p:cNvPr id="14368" name="Text Box 50"/>
            <p:cNvSpPr txBox="1">
              <a:spLocks noChangeArrowheads="1"/>
            </p:cNvSpPr>
            <p:nvPr/>
          </p:nvSpPr>
          <p:spPr bwMode="auto">
            <a:xfrm>
              <a:off x="295" y="1169"/>
              <a:ext cx="336" cy="17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4KB</a:t>
              </a:r>
            </a:p>
          </p:txBody>
        </p:sp>
        <p:sp>
          <p:nvSpPr>
            <p:cNvPr id="14369" name="Text Box 51"/>
            <p:cNvSpPr txBox="1">
              <a:spLocks noChangeArrowheads="1"/>
            </p:cNvSpPr>
            <p:nvPr/>
          </p:nvSpPr>
          <p:spPr bwMode="auto">
            <a:xfrm>
              <a:off x="295" y="1652"/>
              <a:ext cx="336" cy="19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10KB</a:t>
              </a:r>
            </a:p>
          </p:txBody>
        </p:sp>
        <p:sp>
          <p:nvSpPr>
            <p:cNvPr id="14370" name="Text Box 53"/>
            <p:cNvSpPr txBox="1">
              <a:spLocks noChangeArrowheads="1"/>
            </p:cNvSpPr>
            <p:nvPr/>
          </p:nvSpPr>
          <p:spPr bwMode="auto">
            <a:xfrm>
              <a:off x="249" y="2577"/>
              <a:ext cx="363" cy="17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46KB</a:t>
              </a:r>
            </a:p>
          </p:txBody>
        </p:sp>
        <p:sp>
          <p:nvSpPr>
            <p:cNvPr id="14371" name="Text Box 54"/>
            <p:cNvSpPr txBox="1">
              <a:spLocks noChangeArrowheads="1"/>
            </p:cNvSpPr>
            <p:nvPr/>
          </p:nvSpPr>
          <p:spPr bwMode="auto">
            <a:xfrm>
              <a:off x="295" y="2958"/>
              <a:ext cx="321" cy="20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52KB</a:t>
              </a:r>
            </a:p>
          </p:txBody>
        </p:sp>
        <p:sp>
          <p:nvSpPr>
            <p:cNvPr id="14372" name="Text Box 55"/>
            <p:cNvSpPr txBox="1">
              <a:spLocks noChangeArrowheads="1"/>
            </p:cNvSpPr>
            <p:nvPr/>
          </p:nvSpPr>
          <p:spPr bwMode="auto">
            <a:xfrm>
              <a:off x="158" y="3339"/>
              <a:ext cx="480" cy="182"/>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128KB</a:t>
              </a:r>
            </a:p>
          </p:txBody>
        </p:sp>
      </p:grpSp>
      <p:sp>
        <p:nvSpPr>
          <p:cNvPr id="14345" name="Text Box 57"/>
          <p:cNvSpPr txBox="1">
            <a:spLocks noChangeArrowheads="1"/>
          </p:cNvSpPr>
          <p:nvPr/>
        </p:nvSpPr>
        <p:spPr bwMode="auto">
          <a:xfrm>
            <a:off x="3998913" y="1295400"/>
            <a:ext cx="1068387" cy="715963"/>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操作系统</a:t>
            </a:r>
          </a:p>
        </p:txBody>
      </p:sp>
      <p:sp>
        <p:nvSpPr>
          <p:cNvPr id="14346" name="Text Box 58"/>
          <p:cNvSpPr txBox="1">
            <a:spLocks noChangeArrowheads="1"/>
          </p:cNvSpPr>
          <p:nvPr/>
        </p:nvSpPr>
        <p:spPr bwMode="auto">
          <a:xfrm>
            <a:off x="3998913" y="2011363"/>
            <a:ext cx="1068387" cy="712787"/>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作业</a:t>
            </a:r>
            <a:r>
              <a:rPr kumimoji="0" lang="en-US" altLang="zh-CN" sz="1600">
                <a:solidFill>
                  <a:srgbClr val="0033CC"/>
                </a:solidFill>
                <a:latin typeface="华文新魏" panose="02010800040101010101" pitchFamily="2" charset="-122"/>
                <a:ea typeface="华文新魏" panose="02010800040101010101" pitchFamily="2" charset="-122"/>
              </a:rPr>
              <a:t>1</a:t>
            </a:r>
          </a:p>
        </p:txBody>
      </p:sp>
      <p:sp>
        <p:nvSpPr>
          <p:cNvPr id="14347" name="Text Box 59"/>
          <p:cNvSpPr txBox="1">
            <a:spLocks noChangeArrowheads="1"/>
          </p:cNvSpPr>
          <p:nvPr/>
        </p:nvSpPr>
        <p:spPr bwMode="auto">
          <a:xfrm>
            <a:off x="3998913" y="3440113"/>
            <a:ext cx="1068387" cy="715962"/>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空闲区</a:t>
            </a:r>
          </a:p>
        </p:txBody>
      </p:sp>
      <p:sp>
        <p:nvSpPr>
          <p:cNvPr id="14348" name="Text Box 60"/>
          <p:cNvSpPr txBox="1">
            <a:spLocks noChangeArrowheads="1"/>
          </p:cNvSpPr>
          <p:nvPr/>
        </p:nvSpPr>
        <p:spPr bwMode="auto">
          <a:xfrm>
            <a:off x="3998913" y="4156075"/>
            <a:ext cx="1068387" cy="714375"/>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作业</a:t>
            </a:r>
            <a:r>
              <a:rPr kumimoji="0" lang="en-US" altLang="zh-CN" sz="1600">
                <a:solidFill>
                  <a:srgbClr val="0033CC"/>
                </a:solidFill>
                <a:latin typeface="华文新魏" panose="02010800040101010101" pitchFamily="2" charset="-122"/>
                <a:ea typeface="华文新魏" panose="02010800040101010101" pitchFamily="2" charset="-122"/>
              </a:rPr>
              <a:t>2</a:t>
            </a:r>
          </a:p>
        </p:txBody>
      </p:sp>
      <p:sp>
        <p:nvSpPr>
          <p:cNvPr id="14349" name="Text Box 61"/>
          <p:cNvSpPr txBox="1">
            <a:spLocks noChangeArrowheads="1"/>
          </p:cNvSpPr>
          <p:nvPr/>
        </p:nvSpPr>
        <p:spPr bwMode="auto">
          <a:xfrm>
            <a:off x="3998913" y="4870450"/>
            <a:ext cx="1068387" cy="715963"/>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空闲区</a:t>
            </a:r>
          </a:p>
        </p:txBody>
      </p:sp>
      <p:grpSp>
        <p:nvGrpSpPr>
          <p:cNvPr id="14350" name="Group 4"/>
          <p:cNvGrpSpPr>
            <a:grpSpLocks/>
          </p:cNvGrpSpPr>
          <p:nvPr/>
        </p:nvGrpSpPr>
        <p:grpSpPr bwMode="auto">
          <a:xfrm>
            <a:off x="3203575" y="1835150"/>
            <a:ext cx="781050" cy="3754438"/>
            <a:chOff x="2018" y="1156"/>
            <a:chExt cx="492" cy="2365"/>
          </a:xfrm>
        </p:grpSpPr>
        <p:sp>
          <p:nvSpPr>
            <p:cNvPr id="14362" name="Text Box 62"/>
            <p:cNvSpPr txBox="1">
              <a:spLocks noChangeArrowheads="1"/>
            </p:cNvSpPr>
            <p:nvPr/>
          </p:nvSpPr>
          <p:spPr bwMode="auto">
            <a:xfrm>
              <a:off x="2154" y="1156"/>
              <a:ext cx="332" cy="188"/>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4KB</a:t>
              </a:r>
            </a:p>
          </p:txBody>
        </p:sp>
        <p:sp>
          <p:nvSpPr>
            <p:cNvPr id="14363" name="Text Box 63"/>
            <p:cNvSpPr txBox="1">
              <a:spLocks noChangeArrowheads="1"/>
            </p:cNvSpPr>
            <p:nvPr/>
          </p:nvSpPr>
          <p:spPr bwMode="auto">
            <a:xfrm>
              <a:off x="2154" y="1661"/>
              <a:ext cx="332" cy="167"/>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10KB</a:t>
              </a:r>
            </a:p>
          </p:txBody>
        </p:sp>
        <p:sp>
          <p:nvSpPr>
            <p:cNvPr id="14364" name="Text Box 64"/>
            <p:cNvSpPr txBox="1">
              <a:spLocks noChangeArrowheads="1"/>
            </p:cNvSpPr>
            <p:nvPr/>
          </p:nvSpPr>
          <p:spPr bwMode="auto">
            <a:xfrm>
              <a:off x="2154" y="2125"/>
              <a:ext cx="356"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40KB</a:t>
              </a:r>
            </a:p>
          </p:txBody>
        </p:sp>
        <p:sp>
          <p:nvSpPr>
            <p:cNvPr id="14365" name="Text Box 65"/>
            <p:cNvSpPr txBox="1">
              <a:spLocks noChangeArrowheads="1"/>
            </p:cNvSpPr>
            <p:nvPr/>
          </p:nvSpPr>
          <p:spPr bwMode="auto">
            <a:xfrm>
              <a:off x="2154" y="2531"/>
              <a:ext cx="332" cy="17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46KB</a:t>
              </a:r>
            </a:p>
          </p:txBody>
        </p:sp>
        <p:sp>
          <p:nvSpPr>
            <p:cNvPr id="14366" name="Text Box 66"/>
            <p:cNvSpPr txBox="1">
              <a:spLocks noChangeArrowheads="1"/>
            </p:cNvSpPr>
            <p:nvPr/>
          </p:nvSpPr>
          <p:spPr bwMode="auto">
            <a:xfrm>
              <a:off x="2154" y="2958"/>
              <a:ext cx="332" cy="20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52KB</a:t>
              </a:r>
            </a:p>
          </p:txBody>
        </p:sp>
        <p:sp>
          <p:nvSpPr>
            <p:cNvPr id="14367" name="Text Box 67"/>
            <p:cNvSpPr txBox="1">
              <a:spLocks noChangeArrowheads="1"/>
            </p:cNvSpPr>
            <p:nvPr/>
          </p:nvSpPr>
          <p:spPr bwMode="auto">
            <a:xfrm>
              <a:off x="2018" y="3339"/>
              <a:ext cx="455" cy="182"/>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128KB</a:t>
              </a:r>
            </a:p>
          </p:txBody>
        </p:sp>
      </p:grpSp>
      <p:sp>
        <p:nvSpPr>
          <p:cNvPr id="14351" name="Text Box 68"/>
          <p:cNvSpPr txBox="1">
            <a:spLocks noChangeArrowheads="1"/>
          </p:cNvSpPr>
          <p:nvPr/>
        </p:nvSpPr>
        <p:spPr bwMode="auto">
          <a:xfrm>
            <a:off x="3998913" y="2724150"/>
            <a:ext cx="1068387" cy="715963"/>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作业</a:t>
            </a:r>
            <a:r>
              <a:rPr kumimoji="0" lang="en-US" altLang="zh-CN" sz="1600">
                <a:solidFill>
                  <a:srgbClr val="0033CC"/>
                </a:solidFill>
                <a:latin typeface="华文新魏" panose="02010800040101010101" pitchFamily="2" charset="-122"/>
                <a:ea typeface="华文新魏" panose="02010800040101010101" pitchFamily="2" charset="-122"/>
              </a:rPr>
              <a:t>3</a:t>
            </a:r>
          </a:p>
        </p:txBody>
      </p:sp>
      <p:sp>
        <p:nvSpPr>
          <p:cNvPr id="14352" name="Text Box 70"/>
          <p:cNvSpPr txBox="1">
            <a:spLocks noChangeArrowheads="1"/>
          </p:cNvSpPr>
          <p:nvPr/>
        </p:nvSpPr>
        <p:spPr bwMode="auto">
          <a:xfrm>
            <a:off x="6934200" y="1295400"/>
            <a:ext cx="1066800" cy="715963"/>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操作系统</a:t>
            </a:r>
          </a:p>
        </p:txBody>
      </p:sp>
      <p:sp>
        <p:nvSpPr>
          <p:cNvPr id="14353" name="Text Box 71"/>
          <p:cNvSpPr txBox="1">
            <a:spLocks noChangeArrowheads="1"/>
          </p:cNvSpPr>
          <p:nvPr/>
        </p:nvSpPr>
        <p:spPr bwMode="auto">
          <a:xfrm>
            <a:off x="6934200" y="2011363"/>
            <a:ext cx="1066800" cy="712787"/>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作业</a:t>
            </a:r>
            <a:r>
              <a:rPr kumimoji="0" lang="en-US" altLang="zh-CN" sz="1600">
                <a:solidFill>
                  <a:srgbClr val="0033CC"/>
                </a:solidFill>
                <a:latin typeface="华文新魏" panose="02010800040101010101" pitchFamily="2" charset="-122"/>
                <a:ea typeface="华文新魏" panose="02010800040101010101" pitchFamily="2" charset="-122"/>
              </a:rPr>
              <a:t>1</a:t>
            </a:r>
          </a:p>
        </p:txBody>
      </p:sp>
      <p:sp>
        <p:nvSpPr>
          <p:cNvPr id="14354" name="Text Box 72"/>
          <p:cNvSpPr txBox="1">
            <a:spLocks noChangeArrowheads="1"/>
          </p:cNvSpPr>
          <p:nvPr/>
        </p:nvSpPr>
        <p:spPr bwMode="auto">
          <a:xfrm>
            <a:off x="6934200" y="3440113"/>
            <a:ext cx="1066800" cy="2146300"/>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en-US" altLang="zh-CN" sz="1600">
              <a:solidFill>
                <a:srgbClr val="0033CC"/>
              </a:solidFill>
              <a:latin typeface="华文新魏" panose="02010800040101010101" pitchFamily="2" charset="-122"/>
              <a:ea typeface="华文新魏" panose="02010800040101010101" pitchFamily="2" charset="-122"/>
            </a:endParaRPr>
          </a:p>
          <a:p>
            <a:pPr algn="ctr"/>
            <a:r>
              <a:rPr kumimoji="0" lang="zh-CN" altLang="en-US" sz="2000">
                <a:solidFill>
                  <a:srgbClr val="0033CC"/>
                </a:solidFill>
                <a:latin typeface="华文新魏" panose="02010800040101010101" pitchFamily="2" charset="-122"/>
                <a:ea typeface="华文新魏" panose="02010800040101010101" pitchFamily="2" charset="-122"/>
              </a:rPr>
              <a:t>空闲区</a:t>
            </a:r>
          </a:p>
        </p:txBody>
      </p:sp>
      <p:grpSp>
        <p:nvGrpSpPr>
          <p:cNvPr id="14355" name="Group 5"/>
          <p:cNvGrpSpPr>
            <a:grpSpLocks/>
          </p:cNvGrpSpPr>
          <p:nvPr/>
        </p:nvGrpSpPr>
        <p:grpSpPr bwMode="auto">
          <a:xfrm>
            <a:off x="6115050" y="1905000"/>
            <a:ext cx="793750" cy="3756025"/>
            <a:chOff x="3852" y="1200"/>
            <a:chExt cx="500" cy="2366"/>
          </a:xfrm>
        </p:grpSpPr>
        <p:sp>
          <p:nvSpPr>
            <p:cNvPr id="14358" name="Text Box 73"/>
            <p:cNvSpPr txBox="1">
              <a:spLocks noChangeArrowheads="1"/>
            </p:cNvSpPr>
            <p:nvPr/>
          </p:nvSpPr>
          <p:spPr bwMode="auto">
            <a:xfrm>
              <a:off x="4033" y="1200"/>
              <a:ext cx="319" cy="23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4KB</a:t>
              </a:r>
            </a:p>
          </p:txBody>
        </p:sp>
        <p:sp>
          <p:nvSpPr>
            <p:cNvPr id="14359" name="Text Box 74"/>
            <p:cNvSpPr txBox="1">
              <a:spLocks noChangeArrowheads="1"/>
            </p:cNvSpPr>
            <p:nvPr/>
          </p:nvSpPr>
          <p:spPr bwMode="auto">
            <a:xfrm>
              <a:off x="4033" y="1616"/>
              <a:ext cx="319" cy="236"/>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10KB</a:t>
              </a:r>
            </a:p>
          </p:txBody>
        </p:sp>
        <p:sp>
          <p:nvSpPr>
            <p:cNvPr id="14360" name="Text Box 75"/>
            <p:cNvSpPr txBox="1">
              <a:spLocks noChangeArrowheads="1"/>
            </p:cNvSpPr>
            <p:nvPr/>
          </p:nvSpPr>
          <p:spPr bwMode="auto">
            <a:xfrm>
              <a:off x="4033" y="2057"/>
              <a:ext cx="319" cy="19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40KB</a:t>
              </a:r>
            </a:p>
          </p:txBody>
        </p:sp>
        <p:sp>
          <p:nvSpPr>
            <p:cNvPr id="14361" name="Text Box 78"/>
            <p:cNvSpPr txBox="1">
              <a:spLocks noChangeArrowheads="1"/>
            </p:cNvSpPr>
            <p:nvPr/>
          </p:nvSpPr>
          <p:spPr bwMode="auto">
            <a:xfrm>
              <a:off x="3852" y="3338"/>
              <a:ext cx="480" cy="228"/>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a:solidFill>
                    <a:srgbClr val="0033CC"/>
                  </a:solidFill>
                  <a:latin typeface="华文新魏" panose="02010800040101010101" pitchFamily="2" charset="-122"/>
                  <a:ea typeface="华文新魏" panose="02010800040101010101" pitchFamily="2" charset="-122"/>
                </a:rPr>
                <a:t>128KB</a:t>
              </a:r>
            </a:p>
          </p:txBody>
        </p:sp>
      </p:grpSp>
      <p:sp>
        <p:nvSpPr>
          <p:cNvPr id="14356" name="Text Box 79"/>
          <p:cNvSpPr txBox="1">
            <a:spLocks noChangeArrowheads="1"/>
          </p:cNvSpPr>
          <p:nvPr/>
        </p:nvSpPr>
        <p:spPr bwMode="auto">
          <a:xfrm>
            <a:off x="6934200" y="2717800"/>
            <a:ext cx="1066800" cy="715963"/>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33CC"/>
                </a:solidFill>
                <a:latin typeface="华文新魏" panose="02010800040101010101" pitchFamily="2" charset="-122"/>
                <a:ea typeface="华文新魏" panose="02010800040101010101" pitchFamily="2" charset="-122"/>
              </a:rPr>
              <a:t>作业</a:t>
            </a:r>
            <a:r>
              <a:rPr kumimoji="0" lang="en-US" altLang="zh-CN" sz="1600">
                <a:solidFill>
                  <a:srgbClr val="0033CC"/>
                </a:solidFill>
                <a:latin typeface="华文新魏" panose="02010800040101010101" pitchFamily="2" charset="-122"/>
                <a:ea typeface="华文新魏" panose="02010800040101010101" pitchFamily="2" charset="-122"/>
              </a:rPr>
              <a:t>3</a:t>
            </a:r>
          </a:p>
        </p:txBody>
      </p:sp>
      <p:sp>
        <p:nvSpPr>
          <p:cNvPr id="14357" name="Line 84"/>
          <p:cNvSpPr>
            <a:spLocks noChangeShapeType="1"/>
          </p:cNvSpPr>
          <p:nvPr/>
        </p:nvSpPr>
        <p:spPr bwMode="auto">
          <a:xfrm>
            <a:off x="6908800" y="1295400"/>
            <a:ext cx="109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368599243"/>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可变分区存储管理数据结构</a:t>
            </a:r>
          </a:p>
        </p:txBody>
      </p:sp>
      <p:sp>
        <p:nvSpPr>
          <p:cNvPr id="3" name="内容占位符 2"/>
          <p:cNvSpPr>
            <a:spLocks noGrp="1"/>
          </p:cNvSpPr>
          <p:nvPr>
            <p:ph idx="1"/>
          </p:nvPr>
        </p:nvSpPr>
        <p:spPr/>
        <p:txBody>
          <a:bodyPr/>
          <a:lstStyle/>
          <a:p>
            <a:r>
              <a:rPr lang="zh-CN" altLang="en-US" dirty="0" smtClean="0"/>
              <a:t>两张表： 已分配区表和未分配区表</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14</a:t>
            </a:fld>
            <a:endParaRPr lang="zh-CN" altLang="en-US"/>
          </a:p>
        </p:txBody>
      </p:sp>
      <p:graphicFrame>
        <p:nvGraphicFramePr>
          <p:cNvPr id="6" name="Group 4"/>
          <p:cNvGraphicFramePr>
            <a:graphicFrameLocks/>
          </p:cNvGraphicFramePr>
          <p:nvPr>
            <p:extLst>
              <p:ext uri="{D42A27DB-BD31-4B8C-83A1-F6EECF244321}">
                <p14:modId xmlns:p14="http://schemas.microsoft.com/office/powerpoint/2010/main" val="4220072491"/>
              </p:ext>
            </p:extLst>
          </p:nvPr>
        </p:nvGraphicFramePr>
        <p:xfrm>
          <a:off x="395288" y="2674193"/>
          <a:ext cx="4038600" cy="2189164"/>
        </p:xfrm>
        <a:graphic>
          <a:graphicData uri="http://schemas.openxmlformats.org/drawingml/2006/table">
            <a:tbl>
              <a:tblPr/>
              <a:tblGrid>
                <a:gridCol w="1009650">
                  <a:extLst>
                    <a:ext uri="{9D8B030D-6E8A-4147-A177-3AD203B41FA5}">
                      <a16:colId xmlns:a16="http://schemas.microsoft.com/office/drawing/2014/main" val="3870410737"/>
                    </a:ext>
                  </a:extLst>
                </a:gridCol>
                <a:gridCol w="1222375">
                  <a:extLst>
                    <a:ext uri="{9D8B030D-6E8A-4147-A177-3AD203B41FA5}">
                      <a16:colId xmlns:a16="http://schemas.microsoft.com/office/drawing/2014/main" val="2089559276"/>
                    </a:ext>
                  </a:extLst>
                </a:gridCol>
                <a:gridCol w="935037">
                  <a:extLst>
                    <a:ext uri="{9D8B030D-6E8A-4147-A177-3AD203B41FA5}">
                      <a16:colId xmlns:a16="http://schemas.microsoft.com/office/drawing/2014/main" val="2798243900"/>
                    </a:ext>
                  </a:extLst>
                </a:gridCol>
                <a:gridCol w="871538">
                  <a:extLst>
                    <a:ext uri="{9D8B030D-6E8A-4147-A177-3AD203B41FA5}">
                      <a16:colId xmlns:a16="http://schemas.microsoft.com/office/drawing/2014/main" val="3576288469"/>
                    </a:ext>
                  </a:extLst>
                </a:gridCol>
              </a:tblGrid>
              <a:tr h="547688">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分区号</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起始地址</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长度</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标志</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87063060"/>
                  </a:ext>
                </a:extLst>
              </a:tr>
              <a:tr h="547688">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15k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Job1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8148761"/>
                  </a:ext>
                </a:extLst>
              </a:tr>
              <a:tr h="546100">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23k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30k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Job4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192194"/>
                  </a:ext>
                </a:extLst>
              </a:tr>
              <a:tr h="547688">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63k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Job3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55443531"/>
                  </a:ext>
                </a:extLst>
              </a:tr>
            </a:tbl>
          </a:graphicData>
        </a:graphic>
      </p:graphicFrame>
      <p:graphicFrame>
        <p:nvGraphicFramePr>
          <p:cNvPr id="7" name="Group 31"/>
          <p:cNvGraphicFramePr>
            <a:graphicFrameLocks/>
          </p:cNvGraphicFramePr>
          <p:nvPr>
            <p:extLst>
              <p:ext uri="{D42A27DB-BD31-4B8C-83A1-F6EECF244321}">
                <p14:modId xmlns:p14="http://schemas.microsoft.com/office/powerpoint/2010/main" val="159797925"/>
              </p:ext>
            </p:extLst>
          </p:nvPr>
        </p:nvGraphicFramePr>
        <p:xfrm>
          <a:off x="4859338" y="2674193"/>
          <a:ext cx="4038600" cy="2189164"/>
        </p:xfrm>
        <a:graphic>
          <a:graphicData uri="http://schemas.openxmlformats.org/drawingml/2006/table">
            <a:tbl>
              <a:tblPr/>
              <a:tblGrid>
                <a:gridCol w="1009650">
                  <a:extLst>
                    <a:ext uri="{9D8B030D-6E8A-4147-A177-3AD203B41FA5}">
                      <a16:colId xmlns:a16="http://schemas.microsoft.com/office/drawing/2014/main" val="2554813818"/>
                    </a:ext>
                  </a:extLst>
                </a:gridCol>
                <a:gridCol w="1222375">
                  <a:extLst>
                    <a:ext uri="{9D8B030D-6E8A-4147-A177-3AD203B41FA5}">
                      <a16:colId xmlns:a16="http://schemas.microsoft.com/office/drawing/2014/main" val="2192235871"/>
                    </a:ext>
                  </a:extLst>
                </a:gridCol>
                <a:gridCol w="936625">
                  <a:extLst>
                    <a:ext uri="{9D8B030D-6E8A-4147-A177-3AD203B41FA5}">
                      <a16:colId xmlns:a16="http://schemas.microsoft.com/office/drawing/2014/main" val="575846706"/>
                    </a:ext>
                  </a:extLst>
                </a:gridCol>
                <a:gridCol w="869950">
                  <a:extLst>
                    <a:ext uri="{9D8B030D-6E8A-4147-A177-3AD203B41FA5}">
                      <a16:colId xmlns:a16="http://schemas.microsoft.com/office/drawing/2014/main" val="3338467433"/>
                    </a:ext>
                  </a:extLst>
                </a:gridCol>
              </a:tblGrid>
              <a:tr h="547688">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分区号</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起始地址</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长度</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标志</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962665209"/>
                  </a:ext>
                </a:extLst>
              </a:tr>
              <a:tr h="547688">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53k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Free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877741"/>
                  </a:ext>
                </a:extLst>
              </a:tr>
              <a:tr h="546100">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73k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55k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Free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6845766"/>
                  </a:ext>
                </a:extLst>
              </a:tr>
              <a:tr h="547688">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endPara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endPara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endPara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endParaRPr kumimoji="0" lang="zh-CN"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9180477"/>
                  </a:ext>
                </a:extLst>
              </a:tr>
            </a:tbl>
          </a:graphicData>
        </a:graphic>
      </p:graphicFrame>
      <p:sp>
        <p:nvSpPr>
          <p:cNvPr id="8" name="Text Box 71">
            <a:extLst>
              <a:ext uri="{FF2B5EF4-FFF2-40B4-BE49-F238E27FC236}">
                <a16:creationId xmlns:a16="http://schemas.microsoft.com/office/drawing/2014/main" id="{63693D61-46BA-AC48-84DF-9938111317F5}"/>
              </a:ext>
            </a:extLst>
          </p:cNvPr>
          <p:cNvSpPr txBox="1">
            <a:spLocks noChangeArrowheads="1"/>
          </p:cNvSpPr>
          <p:nvPr/>
        </p:nvSpPr>
        <p:spPr bwMode="auto">
          <a:xfrm>
            <a:off x="898525" y="2132856"/>
            <a:ext cx="3024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a:spAutoFit/>
          </a:bodyPr>
          <a:lstStyle>
            <a:lvl1pPr>
              <a:defRPr sz="2400">
                <a:solidFill>
                  <a:schemeClr val="tx1"/>
                </a:solidFill>
                <a:latin typeface="Arial" charset="0"/>
                <a:ea typeface="宋体" charset="-122"/>
              </a:defRPr>
            </a:lvl1pPr>
            <a:lvl2pPr marL="742950" indent="-285750">
              <a:defRPr sz="2400">
                <a:solidFill>
                  <a:schemeClr val="tx1"/>
                </a:solidFill>
                <a:latin typeface="Arial" charset="0"/>
                <a:ea typeface="宋体" charset="-122"/>
              </a:defRPr>
            </a:lvl2pPr>
            <a:lvl3pPr marL="1143000" indent="-228600">
              <a:defRPr sz="2400">
                <a:solidFill>
                  <a:schemeClr val="tx1"/>
                </a:solidFill>
                <a:latin typeface="Arial" charset="0"/>
                <a:ea typeface="宋体" charset="-122"/>
              </a:defRPr>
            </a:lvl3pPr>
            <a:lvl4pPr marL="1600200" indent="-228600">
              <a:defRPr sz="2400">
                <a:solidFill>
                  <a:schemeClr val="tx1"/>
                </a:solidFill>
                <a:latin typeface="Arial" charset="0"/>
                <a:ea typeface="宋体" charset="-122"/>
              </a:defRPr>
            </a:lvl4pPr>
            <a:lvl5pPr marL="2057400" indent="-228600">
              <a:defRPr sz="2400">
                <a:solidFill>
                  <a:schemeClr val="tx1"/>
                </a:solidFill>
                <a:latin typeface="Arial" charset="0"/>
                <a:ea typeface="宋体" charset="-122"/>
              </a:defRPr>
            </a:lvl5pPr>
            <a:lvl6pPr marL="2514600" indent="-228600" algn="ctr"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algn="ctr"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algn="ctr"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algn="ctr" eaLnBrk="0" fontAlgn="base" hangingPunct="0">
              <a:spcBef>
                <a:spcPct val="0"/>
              </a:spcBef>
              <a:spcAft>
                <a:spcPct val="0"/>
              </a:spcAft>
              <a:buFont typeface="Arial" charset="0"/>
              <a:defRPr sz="2400">
                <a:solidFill>
                  <a:schemeClr val="tx1"/>
                </a:solidFill>
                <a:latin typeface="Arial" charset="0"/>
                <a:ea typeface="宋体" charset="-122"/>
              </a:defRPr>
            </a:lvl9pPr>
          </a:lstStyle>
          <a:p>
            <a:pPr algn="ctr">
              <a:spcBef>
                <a:spcPct val="50000"/>
              </a:spcBef>
              <a:buFont typeface="Arial" charset="0"/>
              <a:buNone/>
              <a:defRPr/>
            </a:pPr>
            <a:r>
              <a:rPr lang="zh-CN" altLang="en-US" sz="2000" b="1" dirty="0"/>
              <a:t>已分配区表</a:t>
            </a:r>
          </a:p>
        </p:txBody>
      </p:sp>
      <p:sp>
        <p:nvSpPr>
          <p:cNvPr id="9" name="Text Box 72">
            <a:extLst>
              <a:ext uri="{FF2B5EF4-FFF2-40B4-BE49-F238E27FC236}">
                <a16:creationId xmlns:a16="http://schemas.microsoft.com/office/drawing/2014/main" id="{A2687378-06E2-9446-88DA-6C2360569CC4}"/>
              </a:ext>
            </a:extLst>
          </p:cNvPr>
          <p:cNvSpPr txBox="1">
            <a:spLocks noChangeArrowheads="1"/>
          </p:cNvSpPr>
          <p:nvPr/>
        </p:nvSpPr>
        <p:spPr bwMode="auto">
          <a:xfrm>
            <a:off x="5362575" y="2147143"/>
            <a:ext cx="3024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a:spAutoFit/>
          </a:bodyPr>
          <a:lstStyle>
            <a:lvl1pPr>
              <a:defRPr sz="2400">
                <a:solidFill>
                  <a:schemeClr val="tx1"/>
                </a:solidFill>
                <a:latin typeface="Arial" charset="0"/>
                <a:ea typeface="宋体" charset="-122"/>
              </a:defRPr>
            </a:lvl1pPr>
            <a:lvl2pPr marL="742950" indent="-285750">
              <a:defRPr sz="2400">
                <a:solidFill>
                  <a:schemeClr val="tx1"/>
                </a:solidFill>
                <a:latin typeface="Arial" charset="0"/>
                <a:ea typeface="宋体" charset="-122"/>
              </a:defRPr>
            </a:lvl2pPr>
            <a:lvl3pPr marL="1143000" indent="-228600">
              <a:defRPr sz="2400">
                <a:solidFill>
                  <a:schemeClr val="tx1"/>
                </a:solidFill>
                <a:latin typeface="Arial" charset="0"/>
                <a:ea typeface="宋体" charset="-122"/>
              </a:defRPr>
            </a:lvl3pPr>
            <a:lvl4pPr marL="1600200" indent="-228600">
              <a:defRPr sz="2400">
                <a:solidFill>
                  <a:schemeClr val="tx1"/>
                </a:solidFill>
                <a:latin typeface="Arial" charset="0"/>
                <a:ea typeface="宋体" charset="-122"/>
              </a:defRPr>
            </a:lvl4pPr>
            <a:lvl5pPr marL="2057400" indent="-228600">
              <a:defRPr sz="2400">
                <a:solidFill>
                  <a:schemeClr val="tx1"/>
                </a:solidFill>
                <a:latin typeface="Arial" charset="0"/>
                <a:ea typeface="宋体" charset="-122"/>
              </a:defRPr>
            </a:lvl5pPr>
            <a:lvl6pPr marL="2514600" indent="-228600" algn="ctr"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algn="ctr"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algn="ctr"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algn="ctr" eaLnBrk="0" fontAlgn="base" hangingPunct="0">
              <a:spcBef>
                <a:spcPct val="0"/>
              </a:spcBef>
              <a:spcAft>
                <a:spcPct val="0"/>
              </a:spcAft>
              <a:buFont typeface="Arial" charset="0"/>
              <a:defRPr sz="2400">
                <a:solidFill>
                  <a:schemeClr val="tx1"/>
                </a:solidFill>
                <a:latin typeface="Arial" charset="0"/>
                <a:ea typeface="宋体" charset="-122"/>
              </a:defRPr>
            </a:lvl9pPr>
          </a:lstStyle>
          <a:p>
            <a:pPr algn="ctr">
              <a:spcBef>
                <a:spcPct val="50000"/>
              </a:spcBef>
              <a:buFont typeface="Arial" charset="0"/>
              <a:buNone/>
              <a:defRPr/>
            </a:pPr>
            <a:r>
              <a:rPr lang="zh-CN" altLang="en-US" sz="2000" b="1" dirty="0"/>
              <a:t>未分配区表</a:t>
            </a:r>
          </a:p>
        </p:txBody>
      </p:sp>
    </p:spTree>
    <p:extLst>
      <p:ext uri="{BB962C8B-B14F-4D97-AF65-F5344CB8AC3E}">
        <p14:creationId xmlns:p14="http://schemas.microsoft.com/office/powerpoint/2010/main" val="389413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7544" y="0"/>
            <a:ext cx="8208912" cy="977900"/>
          </a:xfrm>
        </p:spPr>
        <p:txBody>
          <a:bodyPr>
            <a:normAutofit/>
          </a:bodyPr>
          <a:lstStyle/>
          <a:p>
            <a:r>
              <a:rPr lang="zh-CN" altLang="en-US" dirty="0"/>
              <a:t>可变分区回收算法</a:t>
            </a:r>
          </a:p>
        </p:txBody>
      </p:sp>
      <p:sp>
        <p:nvSpPr>
          <p:cNvPr id="16387" name="Rectangle 3"/>
          <p:cNvSpPr>
            <a:spLocks noGrp="1" noChangeArrowheads="1"/>
          </p:cNvSpPr>
          <p:nvPr>
            <p:ph type="body" idx="1"/>
          </p:nvPr>
        </p:nvSpPr>
        <p:spPr>
          <a:xfrm>
            <a:off x="838200" y="1295400"/>
            <a:ext cx="7086600" cy="4953000"/>
          </a:xfrm>
        </p:spPr>
        <p:txBody>
          <a:bodyPr/>
          <a:lstStyle/>
          <a:p>
            <a:pPr eaLnBrk="1" hangingPunct="1">
              <a:buFontTx/>
              <a:buNone/>
            </a:pPr>
            <a:r>
              <a:rPr lang="en-US" altLang="zh-CN" sz="4000" smtClean="0">
                <a:latin typeface="华文新魏" panose="02010800040101010101" pitchFamily="2" charset="-122"/>
                <a:ea typeface="华文新魏" panose="02010800040101010101" pitchFamily="2" charset="-122"/>
              </a:rPr>
              <a:t>  </a:t>
            </a:r>
          </a:p>
        </p:txBody>
      </p:sp>
      <p:grpSp>
        <p:nvGrpSpPr>
          <p:cNvPr id="16388" name="Group 40"/>
          <p:cNvGrpSpPr>
            <a:grpSpLocks/>
          </p:cNvGrpSpPr>
          <p:nvPr/>
        </p:nvGrpSpPr>
        <p:grpSpPr bwMode="auto">
          <a:xfrm>
            <a:off x="1293813" y="1355726"/>
            <a:ext cx="6021388" cy="4664075"/>
            <a:chOff x="815" y="854"/>
            <a:chExt cx="3793" cy="2938"/>
          </a:xfrm>
        </p:grpSpPr>
        <p:sp>
          <p:nvSpPr>
            <p:cNvPr id="16389" name="Text Box 5"/>
            <p:cNvSpPr txBox="1">
              <a:spLocks noChangeArrowheads="1"/>
            </p:cNvSpPr>
            <p:nvPr/>
          </p:nvSpPr>
          <p:spPr bwMode="auto">
            <a:xfrm>
              <a:off x="815" y="859"/>
              <a:ext cx="1450" cy="34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900" dirty="0">
                  <a:solidFill>
                    <a:srgbClr val="6600CC"/>
                  </a:solidFill>
                  <a:latin typeface="华文新魏" panose="02010800040101010101" pitchFamily="2" charset="-122"/>
                  <a:ea typeface="华文新魏" panose="02010800040101010101" pitchFamily="2" charset="-122"/>
                </a:rPr>
                <a:t>   </a:t>
              </a:r>
              <a:r>
                <a:rPr kumimoji="0" lang="en-US" altLang="zh-CN" sz="2000" dirty="0" smtClean="0">
                  <a:solidFill>
                    <a:srgbClr val="6600CC"/>
                  </a:solidFill>
                  <a:latin typeface="华文新魏" panose="02010800040101010101" pitchFamily="2" charset="-122"/>
                  <a:ea typeface="华文新魏" panose="02010800040101010101" pitchFamily="2" charset="-122"/>
                </a:rPr>
                <a:t>A </a:t>
              </a:r>
              <a:r>
                <a:rPr kumimoji="0" lang="en-US" altLang="zh-CN" sz="1400" dirty="0" smtClean="0">
                  <a:solidFill>
                    <a:srgbClr val="6600CC"/>
                  </a:solidFill>
                  <a:latin typeface="华文新魏" panose="02010800040101010101" pitchFamily="2" charset="-122"/>
                  <a:ea typeface="华文新魏" panose="02010800040101010101" pitchFamily="2" charset="-122"/>
                </a:rPr>
                <a:t>      </a:t>
              </a:r>
              <a:r>
                <a:rPr kumimoji="0" lang="en-US" altLang="zh-CN" sz="2000" dirty="0" smtClean="0">
                  <a:solidFill>
                    <a:srgbClr val="6600CC"/>
                  </a:solidFill>
                  <a:latin typeface="华文新魏" panose="02010800040101010101" pitchFamily="2" charset="-122"/>
                  <a:ea typeface="华文新魏" panose="02010800040101010101" pitchFamily="2" charset="-122"/>
                </a:rPr>
                <a:t>X  </a:t>
              </a:r>
              <a:r>
                <a:rPr kumimoji="0" lang="en-US" altLang="zh-CN" sz="1400" dirty="0" smtClean="0">
                  <a:solidFill>
                    <a:srgbClr val="6600CC"/>
                  </a:solidFill>
                  <a:latin typeface="华文新魏" panose="02010800040101010101" pitchFamily="2" charset="-122"/>
                  <a:ea typeface="华文新魏" panose="02010800040101010101" pitchFamily="2" charset="-122"/>
                </a:rPr>
                <a:t>      </a:t>
              </a:r>
              <a:r>
                <a:rPr kumimoji="0" lang="en-US" altLang="zh-CN" sz="2000" dirty="0" smtClean="0">
                  <a:solidFill>
                    <a:srgbClr val="6600CC"/>
                  </a:solidFill>
                  <a:latin typeface="华文新魏" panose="02010800040101010101" pitchFamily="2" charset="-122"/>
                  <a:ea typeface="华文新魏" panose="02010800040101010101" pitchFamily="2" charset="-122"/>
                </a:rPr>
                <a:t>B</a:t>
              </a:r>
              <a:endParaRPr kumimoji="0" lang="en-US" altLang="zh-CN" sz="2000" dirty="0">
                <a:solidFill>
                  <a:srgbClr val="6600CC"/>
                </a:solidFill>
                <a:latin typeface="华文新魏" panose="02010800040101010101" pitchFamily="2" charset="-122"/>
                <a:ea typeface="华文新魏" panose="02010800040101010101" pitchFamily="2" charset="-122"/>
              </a:endParaRPr>
            </a:p>
          </p:txBody>
        </p:sp>
        <p:sp>
          <p:nvSpPr>
            <p:cNvPr id="16390" name="Line 6"/>
            <p:cNvSpPr>
              <a:spLocks noChangeShapeType="1"/>
            </p:cNvSpPr>
            <p:nvPr/>
          </p:nvSpPr>
          <p:spPr bwMode="auto">
            <a:xfrm>
              <a:off x="1262" y="864"/>
              <a:ext cx="0" cy="34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391" name="Line 7"/>
            <p:cNvSpPr>
              <a:spLocks noChangeShapeType="1"/>
            </p:cNvSpPr>
            <p:nvPr/>
          </p:nvSpPr>
          <p:spPr bwMode="auto">
            <a:xfrm>
              <a:off x="1819" y="864"/>
              <a:ext cx="0" cy="34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392" name="Text Box 8"/>
            <p:cNvSpPr txBox="1">
              <a:spLocks noChangeArrowheads="1"/>
            </p:cNvSpPr>
            <p:nvPr/>
          </p:nvSpPr>
          <p:spPr bwMode="auto">
            <a:xfrm>
              <a:off x="3209" y="854"/>
              <a:ext cx="1399" cy="363"/>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900" dirty="0">
                  <a:solidFill>
                    <a:srgbClr val="6600CC"/>
                  </a:solidFill>
                  <a:latin typeface="华文新魏" panose="02010800040101010101" pitchFamily="2" charset="-122"/>
                  <a:ea typeface="华文新魏" panose="02010800040101010101" pitchFamily="2" charset="-122"/>
                </a:rPr>
                <a:t>   </a:t>
              </a:r>
              <a:r>
                <a:rPr kumimoji="0" lang="en-US" altLang="zh-CN" sz="2000" dirty="0" smtClean="0">
                  <a:solidFill>
                    <a:srgbClr val="6600CC"/>
                  </a:solidFill>
                  <a:latin typeface="华文新魏" panose="02010800040101010101" pitchFamily="2" charset="-122"/>
                  <a:ea typeface="华文新魏" panose="02010800040101010101" pitchFamily="2" charset="-122"/>
                </a:rPr>
                <a:t>A</a:t>
              </a:r>
              <a:r>
                <a:rPr kumimoji="0" lang="en-US" altLang="zh-CN" sz="1400" dirty="0" smtClean="0">
                  <a:solidFill>
                    <a:srgbClr val="6600CC"/>
                  </a:solidFill>
                  <a:latin typeface="华文新魏" panose="02010800040101010101" pitchFamily="2" charset="-122"/>
                  <a:ea typeface="华文新魏" panose="02010800040101010101" pitchFamily="2" charset="-122"/>
                </a:rPr>
                <a:t> </a:t>
              </a:r>
              <a:r>
                <a:rPr kumimoji="0" lang="en-US" altLang="zh-CN" sz="900" dirty="0" smtClean="0">
                  <a:solidFill>
                    <a:srgbClr val="6600CC"/>
                  </a:solidFill>
                  <a:latin typeface="华文新魏" panose="02010800040101010101" pitchFamily="2" charset="-122"/>
                  <a:ea typeface="华文新魏" panose="02010800040101010101" pitchFamily="2" charset="-122"/>
                </a:rPr>
                <a:t>                         </a:t>
              </a:r>
              <a:r>
                <a:rPr kumimoji="0" lang="en-US" altLang="zh-CN" sz="2000" dirty="0" smtClean="0">
                  <a:solidFill>
                    <a:srgbClr val="6600CC"/>
                  </a:solidFill>
                  <a:latin typeface="华文新魏" panose="02010800040101010101" pitchFamily="2" charset="-122"/>
                  <a:ea typeface="华文新魏" panose="02010800040101010101" pitchFamily="2" charset="-122"/>
                </a:rPr>
                <a:t>B</a:t>
              </a:r>
              <a:endParaRPr kumimoji="0" lang="en-US" altLang="zh-CN" sz="2000" dirty="0">
                <a:solidFill>
                  <a:srgbClr val="6600CC"/>
                </a:solidFill>
                <a:latin typeface="华文新魏" panose="02010800040101010101" pitchFamily="2" charset="-122"/>
                <a:ea typeface="华文新魏" panose="02010800040101010101" pitchFamily="2" charset="-122"/>
              </a:endParaRPr>
            </a:p>
          </p:txBody>
        </p:sp>
        <p:sp>
          <p:nvSpPr>
            <p:cNvPr id="16393" name="Line 9"/>
            <p:cNvSpPr>
              <a:spLocks noChangeShapeType="1"/>
            </p:cNvSpPr>
            <p:nvPr/>
          </p:nvSpPr>
          <p:spPr bwMode="auto">
            <a:xfrm>
              <a:off x="3605" y="864"/>
              <a:ext cx="0" cy="34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394" name="Line 10"/>
            <p:cNvSpPr>
              <a:spLocks noChangeShapeType="1"/>
            </p:cNvSpPr>
            <p:nvPr/>
          </p:nvSpPr>
          <p:spPr bwMode="auto">
            <a:xfrm>
              <a:off x="4162" y="864"/>
              <a:ext cx="0" cy="34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395" name="Text Box 11"/>
            <p:cNvSpPr txBox="1">
              <a:spLocks noChangeArrowheads="1"/>
            </p:cNvSpPr>
            <p:nvPr/>
          </p:nvSpPr>
          <p:spPr bwMode="auto">
            <a:xfrm>
              <a:off x="815" y="1574"/>
              <a:ext cx="1450" cy="343"/>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1600" dirty="0">
                  <a:solidFill>
                    <a:srgbClr val="6600CC"/>
                  </a:solidFill>
                  <a:latin typeface="华文新魏" panose="02010800040101010101" pitchFamily="2" charset="-122"/>
                  <a:ea typeface="华文新魏" panose="02010800040101010101" pitchFamily="2" charset="-122"/>
                </a:rPr>
                <a:t>    </a:t>
              </a:r>
              <a:r>
                <a:rPr kumimoji="0" lang="en-US" altLang="zh-CN" sz="2000" dirty="0">
                  <a:solidFill>
                    <a:srgbClr val="6600CC"/>
                  </a:solidFill>
                  <a:latin typeface="华文新魏" panose="02010800040101010101" pitchFamily="2" charset="-122"/>
                  <a:ea typeface="华文新魏" panose="02010800040101010101" pitchFamily="2" charset="-122"/>
                </a:rPr>
                <a:t>A </a:t>
              </a:r>
              <a:r>
                <a:rPr kumimoji="0" lang="en-US" altLang="zh-CN" sz="900" dirty="0">
                  <a:solidFill>
                    <a:srgbClr val="6600CC"/>
                  </a:solidFill>
                  <a:latin typeface="华文新魏" panose="02010800040101010101" pitchFamily="2" charset="-122"/>
                  <a:ea typeface="华文新魏" panose="02010800040101010101" pitchFamily="2" charset="-122"/>
                </a:rPr>
                <a:t>        </a:t>
              </a:r>
              <a:r>
                <a:rPr kumimoji="0" lang="en-US" altLang="zh-CN" sz="2000" dirty="0" smtClean="0">
                  <a:solidFill>
                    <a:srgbClr val="6600CC"/>
                  </a:solidFill>
                  <a:latin typeface="华文新魏" panose="02010800040101010101" pitchFamily="2" charset="-122"/>
                  <a:ea typeface="华文新魏" panose="02010800040101010101" pitchFamily="2" charset="-122"/>
                </a:rPr>
                <a:t>X   </a:t>
              </a:r>
              <a:r>
                <a:rPr kumimoji="0" lang="en-US" altLang="zh-CN" sz="900" dirty="0" smtClean="0">
                  <a:solidFill>
                    <a:srgbClr val="6600CC"/>
                  </a:solidFill>
                  <a:latin typeface="华文新魏" panose="02010800040101010101" pitchFamily="2" charset="-122"/>
                  <a:ea typeface="华文新魏" panose="02010800040101010101" pitchFamily="2" charset="-122"/>
                </a:rPr>
                <a:t>     </a:t>
              </a:r>
              <a:endParaRPr kumimoji="0" lang="en-US" altLang="zh-CN" sz="900" dirty="0">
                <a:solidFill>
                  <a:srgbClr val="6600CC"/>
                </a:solidFill>
                <a:latin typeface="华文新魏" panose="02010800040101010101" pitchFamily="2" charset="-122"/>
                <a:ea typeface="华文新魏" panose="02010800040101010101" pitchFamily="2" charset="-122"/>
              </a:endParaRPr>
            </a:p>
          </p:txBody>
        </p:sp>
        <p:sp>
          <p:nvSpPr>
            <p:cNvPr id="16396" name="Text Box 12"/>
            <p:cNvSpPr txBox="1">
              <a:spLocks noChangeArrowheads="1"/>
            </p:cNvSpPr>
            <p:nvPr/>
          </p:nvSpPr>
          <p:spPr bwMode="auto">
            <a:xfrm>
              <a:off x="3158" y="1561"/>
              <a:ext cx="1450" cy="34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900">
                  <a:solidFill>
                    <a:srgbClr val="6600CC"/>
                  </a:solidFill>
                  <a:latin typeface="华文新魏" panose="02010800040101010101" pitchFamily="2" charset="-122"/>
                  <a:ea typeface="华文新魏" panose="02010800040101010101" pitchFamily="2" charset="-122"/>
                </a:rPr>
                <a:t>     </a:t>
              </a:r>
              <a:r>
                <a:rPr kumimoji="0" lang="en-US" altLang="zh-CN" sz="2000">
                  <a:solidFill>
                    <a:srgbClr val="6600CC"/>
                  </a:solidFill>
                  <a:latin typeface="华文新魏" panose="02010800040101010101" pitchFamily="2" charset="-122"/>
                  <a:ea typeface="华文新魏" panose="02010800040101010101" pitchFamily="2" charset="-122"/>
                </a:rPr>
                <a:t>A</a:t>
              </a:r>
              <a:r>
                <a:rPr kumimoji="0" lang="en-US" altLang="zh-CN" sz="1400">
                  <a:solidFill>
                    <a:srgbClr val="6600CC"/>
                  </a:solidFill>
                  <a:latin typeface="华文新魏" panose="02010800040101010101" pitchFamily="2" charset="-122"/>
                  <a:ea typeface="华文新魏" panose="02010800040101010101" pitchFamily="2" charset="-122"/>
                </a:rPr>
                <a:t>  </a:t>
              </a:r>
              <a:r>
                <a:rPr kumimoji="0" lang="en-US" altLang="zh-CN" sz="900">
                  <a:solidFill>
                    <a:srgbClr val="6600CC"/>
                  </a:solidFill>
                  <a:latin typeface="华文新魏" panose="02010800040101010101" pitchFamily="2" charset="-122"/>
                  <a:ea typeface="华文新魏" panose="02010800040101010101" pitchFamily="2" charset="-122"/>
                </a:rPr>
                <a:t>             </a:t>
              </a:r>
            </a:p>
          </p:txBody>
        </p:sp>
        <p:sp>
          <p:nvSpPr>
            <p:cNvPr id="16397" name="Line 13"/>
            <p:cNvSpPr>
              <a:spLocks noChangeShapeType="1"/>
            </p:cNvSpPr>
            <p:nvPr/>
          </p:nvSpPr>
          <p:spPr bwMode="auto">
            <a:xfrm>
              <a:off x="1262" y="1561"/>
              <a:ext cx="0" cy="34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398" name="Line 14"/>
            <p:cNvSpPr>
              <a:spLocks noChangeShapeType="1"/>
            </p:cNvSpPr>
            <p:nvPr/>
          </p:nvSpPr>
          <p:spPr bwMode="auto">
            <a:xfrm>
              <a:off x="1819" y="1561"/>
              <a:ext cx="0" cy="34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399" name="Line 15"/>
            <p:cNvSpPr>
              <a:spLocks noChangeShapeType="1"/>
            </p:cNvSpPr>
            <p:nvPr/>
          </p:nvSpPr>
          <p:spPr bwMode="auto">
            <a:xfrm>
              <a:off x="3605" y="1561"/>
              <a:ext cx="0" cy="34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400" name="Text Box 16"/>
            <p:cNvSpPr txBox="1">
              <a:spLocks noChangeArrowheads="1"/>
            </p:cNvSpPr>
            <p:nvPr/>
          </p:nvSpPr>
          <p:spPr bwMode="auto">
            <a:xfrm>
              <a:off x="815" y="2249"/>
              <a:ext cx="1450" cy="356"/>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900" dirty="0">
                  <a:solidFill>
                    <a:srgbClr val="6600CC"/>
                  </a:solidFill>
                  <a:latin typeface="华文新魏" panose="02010800040101010101" pitchFamily="2" charset="-122"/>
                  <a:ea typeface="华文新魏" panose="02010800040101010101" pitchFamily="2" charset="-122"/>
                </a:rPr>
                <a:t>                  </a:t>
              </a:r>
              <a:r>
                <a:rPr kumimoji="0" lang="en-US" altLang="zh-CN" sz="2000" dirty="0" smtClean="0">
                  <a:solidFill>
                    <a:srgbClr val="6600CC"/>
                  </a:solidFill>
                  <a:latin typeface="华文新魏" panose="02010800040101010101" pitchFamily="2" charset="-122"/>
                  <a:ea typeface="华文新魏" panose="02010800040101010101" pitchFamily="2" charset="-122"/>
                </a:rPr>
                <a:t>X      B</a:t>
              </a:r>
              <a:endParaRPr kumimoji="0" lang="en-US" altLang="zh-CN" sz="2000" dirty="0">
                <a:solidFill>
                  <a:srgbClr val="6600CC"/>
                </a:solidFill>
                <a:latin typeface="华文新魏" panose="02010800040101010101" pitchFamily="2" charset="-122"/>
                <a:ea typeface="华文新魏" panose="02010800040101010101" pitchFamily="2" charset="-122"/>
              </a:endParaRPr>
            </a:p>
          </p:txBody>
        </p:sp>
        <p:sp>
          <p:nvSpPr>
            <p:cNvPr id="16401" name="Line 17"/>
            <p:cNvSpPr>
              <a:spLocks noChangeShapeType="1"/>
            </p:cNvSpPr>
            <p:nvPr/>
          </p:nvSpPr>
          <p:spPr bwMode="auto">
            <a:xfrm>
              <a:off x="1262" y="2256"/>
              <a:ext cx="0" cy="34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402" name="Line 18"/>
            <p:cNvSpPr>
              <a:spLocks noChangeShapeType="1"/>
            </p:cNvSpPr>
            <p:nvPr/>
          </p:nvSpPr>
          <p:spPr bwMode="auto">
            <a:xfrm>
              <a:off x="1819" y="2256"/>
              <a:ext cx="0" cy="34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403" name="Text Box 19"/>
            <p:cNvSpPr txBox="1">
              <a:spLocks noChangeArrowheads="1"/>
            </p:cNvSpPr>
            <p:nvPr/>
          </p:nvSpPr>
          <p:spPr bwMode="auto">
            <a:xfrm>
              <a:off x="3152" y="2248"/>
              <a:ext cx="1450" cy="364"/>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900" dirty="0">
                  <a:solidFill>
                    <a:srgbClr val="6600CC"/>
                  </a:solidFill>
                  <a:latin typeface="华文新魏" panose="02010800040101010101" pitchFamily="2" charset="-122"/>
                  <a:ea typeface="华文新魏" panose="02010800040101010101" pitchFamily="2" charset="-122"/>
                </a:rPr>
                <a:t>                              </a:t>
              </a:r>
              <a:r>
                <a:rPr kumimoji="0" lang="en-US" altLang="zh-CN" sz="2000" dirty="0" smtClean="0">
                  <a:solidFill>
                    <a:srgbClr val="6600CC"/>
                  </a:solidFill>
                  <a:latin typeface="华文新魏" panose="02010800040101010101" pitchFamily="2" charset="-122"/>
                  <a:ea typeface="华文新魏" panose="02010800040101010101" pitchFamily="2" charset="-122"/>
                </a:rPr>
                <a:t>  B</a:t>
              </a:r>
              <a:endParaRPr kumimoji="0" lang="en-US" altLang="zh-CN" sz="2000" dirty="0">
                <a:solidFill>
                  <a:srgbClr val="6600CC"/>
                </a:solidFill>
                <a:latin typeface="华文新魏" panose="02010800040101010101" pitchFamily="2" charset="-122"/>
                <a:ea typeface="华文新魏" panose="02010800040101010101" pitchFamily="2" charset="-122"/>
              </a:endParaRPr>
            </a:p>
          </p:txBody>
        </p:sp>
        <p:sp>
          <p:nvSpPr>
            <p:cNvPr id="16404" name="Line 20"/>
            <p:cNvSpPr>
              <a:spLocks noChangeShapeType="1"/>
            </p:cNvSpPr>
            <p:nvPr/>
          </p:nvSpPr>
          <p:spPr bwMode="auto">
            <a:xfrm>
              <a:off x="4162" y="2256"/>
              <a:ext cx="0" cy="34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405" name="Text Box 21"/>
            <p:cNvSpPr txBox="1">
              <a:spLocks noChangeArrowheads="1"/>
            </p:cNvSpPr>
            <p:nvPr/>
          </p:nvSpPr>
          <p:spPr bwMode="auto">
            <a:xfrm>
              <a:off x="815" y="2953"/>
              <a:ext cx="1450" cy="35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2800" dirty="0">
                  <a:solidFill>
                    <a:srgbClr val="6600CC"/>
                  </a:solidFill>
                  <a:latin typeface="华文新魏" panose="02010800040101010101" pitchFamily="2" charset="-122"/>
                  <a:ea typeface="华文新魏" panose="02010800040101010101" pitchFamily="2" charset="-122"/>
                </a:rPr>
                <a:t>      </a:t>
              </a:r>
              <a:r>
                <a:rPr kumimoji="0" lang="en-US" altLang="zh-CN" sz="2000" dirty="0" smtClean="0">
                  <a:solidFill>
                    <a:srgbClr val="6600CC"/>
                  </a:solidFill>
                  <a:latin typeface="华文新魏" panose="02010800040101010101" pitchFamily="2" charset="-122"/>
                  <a:ea typeface="华文新魏" panose="02010800040101010101" pitchFamily="2" charset="-122"/>
                </a:rPr>
                <a:t>X</a:t>
              </a:r>
              <a:endParaRPr kumimoji="0" lang="en-US" altLang="zh-CN" sz="2000" dirty="0">
                <a:solidFill>
                  <a:srgbClr val="6600CC"/>
                </a:solidFill>
                <a:latin typeface="华文新魏" panose="02010800040101010101" pitchFamily="2" charset="-122"/>
                <a:ea typeface="华文新魏" panose="02010800040101010101" pitchFamily="2" charset="-122"/>
              </a:endParaRPr>
            </a:p>
          </p:txBody>
        </p:sp>
        <p:sp>
          <p:nvSpPr>
            <p:cNvPr id="16406" name="Line 22"/>
            <p:cNvSpPr>
              <a:spLocks noChangeShapeType="1"/>
            </p:cNvSpPr>
            <p:nvPr/>
          </p:nvSpPr>
          <p:spPr bwMode="auto">
            <a:xfrm>
              <a:off x="1262" y="2953"/>
              <a:ext cx="0" cy="34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407" name="Line 23"/>
            <p:cNvSpPr>
              <a:spLocks noChangeShapeType="1"/>
            </p:cNvSpPr>
            <p:nvPr/>
          </p:nvSpPr>
          <p:spPr bwMode="auto">
            <a:xfrm>
              <a:off x="1819" y="2953"/>
              <a:ext cx="0" cy="34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408" name="Text Box 24"/>
            <p:cNvSpPr txBox="1">
              <a:spLocks noChangeArrowheads="1"/>
            </p:cNvSpPr>
            <p:nvPr/>
          </p:nvSpPr>
          <p:spPr bwMode="auto">
            <a:xfrm>
              <a:off x="3158" y="2953"/>
              <a:ext cx="1450" cy="349"/>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900">
                  <a:solidFill>
                    <a:srgbClr val="6600CC"/>
                  </a:solidFill>
                  <a:latin typeface="华文新魏" panose="02010800040101010101" pitchFamily="2" charset="-122"/>
                  <a:ea typeface="华文新魏" panose="02010800040101010101" pitchFamily="2" charset="-122"/>
                </a:rPr>
                <a:t>              </a:t>
              </a:r>
            </a:p>
          </p:txBody>
        </p:sp>
        <p:sp>
          <p:nvSpPr>
            <p:cNvPr id="16409" name="Text Box 25"/>
            <p:cNvSpPr txBox="1">
              <a:spLocks noChangeArrowheads="1"/>
            </p:cNvSpPr>
            <p:nvPr/>
          </p:nvSpPr>
          <p:spPr bwMode="auto">
            <a:xfrm>
              <a:off x="2489" y="864"/>
              <a:ext cx="335" cy="348"/>
            </a:xfrm>
            <a:prstGeom prst="rect">
              <a:avLst/>
            </a:prstGeom>
            <a:solidFill>
              <a:srgbClr val="FFCC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000">
                  <a:solidFill>
                    <a:srgbClr val="6600CC"/>
                  </a:solidFill>
                  <a:latin typeface="华文新魏" panose="02010800040101010101" pitchFamily="2" charset="-122"/>
                  <a:ea typeface="华文新魏" panose="02010800040101010101" pitchFamily="2" charset="-122"/>
                </a:rPr>
                <a:t>变为</a:t>
              </a:r>
            </a:p>
          </p:txBody>
        </p:sp>
        <p:sp>
          <p:nvSpPr>
            <p:cNvPr id="16410" name="Text Box 26"/>
            <p:cNvSpPr txBox="1">
              <a:spLocks noChangeArrowheads="1"/>
            </p:cNvSpPr>
            <p:nvPr/>
          </p:nvSpPr>
          <p:spPr bwMode="auto">
            <a:xfrm>
              <a:off x="2489" y="1561"/>
              <a:ext cx="335" cy="347"/>
            </a:xfrm>
            <a:prstGeom prst="rect">
              <a:avLst/>
            </a:prstGeom>
            <a:solidFill>
              <a:srgbClr val="FFCC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000">
                  <a:solidFill>
                    <a:srgbClr val="6600CC"/>
                  </a:solidFill>
                  <a:latin typeface="华文新魏" panose="02010800040101010101" pitchFamily="2" charset="-122"/>
                  <a:ea typeface="华文新魏" panose="02010800040101010101" pitchFamily="2" charset="-122"/>
                </a:rPr>
                <a:t>变为</a:t>
              </a:r>
            </a:p>
          </p:txBody>
        </p:sp>
        <p:sp>
          <p:nvSpPr>
            <p:cNvPr id="16411" name="Text Box 27"/>
            <p:cNvSpPr txBox="1">
              <a:spLocks noChangeArrowheads="1"/>
            </p:cNvSpPr>
            <p:nvPr/>
          </p:nvSpPr>
          <p:spPr bwMode="auto">
            <a:xfrm>
              <a:off x="2489" y="2256"/>
              <a:ext cx="335" cy="349"/>
            </a:xfrm>
            <a:prstGeom prst="rect">
              <a:avLst/>
            </a:prstGeom>
            <a:solidFill>
              <a:srgbClr val="FFCC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endParaRPr kumimoji="0" lang="en-US" altLang="zh-CN" sz="900">
                <a:solidFill>
                  <a:srgbClr val="6600CC"/>
                </a:solidFill>
                <a:latin typeface="华文新魏" panose="02010800040101010101" pitchFamily="2" charset="-122"/>
                <a:ea typeface="华文新魏" panose="02010800040101010101" pitchFamily="2" charset="-122"/>
              </a:endParaRPr>
            </a:p>
            <a:p>
              <a:pPr algn="just"/>
              <a:r>
                <a:rPr kumimoji="0" lang="zh-CN" altLang="en-US" sz="2000">
                  <a:solidFill>
                    <a:srgbClr val="6600CC"/>
                  </a:solidFill>
                  <a:latin typeface="华文新魏" panose="02010800040101010101" pitchFamily="2" charset="-122"/>
                  <a:ea typeface="华文新魏" panose="02010800040101010101" pitchFamily="2" charset="-122"/>
                </a:rPr>
                <a:t>变为</a:t>
              </a:r>
            </a:p>
          </p:txBody>
        </p:sp>
        <p:sp>
          <p:nvSpPr>
            <p:cNvPr id="16412" name="Text Box 28"/>
            <p:cNvSpPr txBox="1">
              <a:spLocks noChangeArrowheads="1"/>
            </p:cNvSpPr>
            <p:nvPr/>
          </p:nvSpPr>
          <p:spPr bwMode="auto">
            <a:xfrm>
              <a:off x="2489" y="2953"/>
              <a:ext cx="335" cy="349"/>
            </a:xfrm>
            <a:prstGeom prst="rect">
              <a:avLst/>
            </a:prstGeom>
            <a:solidFill>
              <a:srgbClr val="FFCC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000">
                  <a:solidFill>
                    <a:srgbClr val="6600CC"/>
                  </a:solidFill>
                  <a:latin typeface="华文新魏" panose="02010800040101010101" pitchFamily="2" charset="-122"/>
                  <a:ea typeface="华文新魏" panose="02010800040101010101" pitchFamily="2" charset="-122"/>
                </a:rPr>
                <a:t>变为</a:t>
              </a:r>
            </a:p>
          </p:txBody>
        </p:sp>
        <p:sp>
          <p:nvSpPr>
            <p:cNvPr id="16413" name="Rectangle 29"/>
            <p:cNvSpPr>
              <a:spLocks noChangeArrowheads="1"/>
            </p:cNvSpPr>
            <p:nvPr/>
          </p:nvSpPr>
          <p:spPr bwMode="auto">
            <a:xfrm>
              <a:off x="3605" y="859"/>
              <a:ext cx="557" cy="348"/>
            </a:xfrm>
            <a:prstGeom prst="rect">
              <a:avLst/>
            </a:prstGeom>
            <a:solidFill>
              <a:srgbClr val="0000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14" name="Rectangle 30"/>
            <p:cNvSpPr>
              <a:spLocks noChangeArrowheads="1"/>
            </p:cNvSpPr>
            <p:nvPr/>
          </p:nvSpPr>
          <p:spPr bwMode="auto">
            <a:xfrm>
              <a:off x="816" y="2256"/>
              <a:ext cx="446" cy="349"/>
            </a:xfrm>
            <a:prstGeom prst="rect">
              <a:avLst/>
            </a:prstGeom>
            <a:solidFill>
              <a:srgbClr val="0000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15" name="Text Box 31"/>
            <p:cNvSpPr txBox="1">
              <a:spLocks noChangeArrowheads="1"/>
            </p:cNvSpPr>
            <p:nvPr/>
          </p:nvSpPr>
          <p:spPr bwMode="auto">
            <a:xfrm>
              <a:off x="3158" y="2953"/>
              <a:ext cx="1450" cy="349"/>
            </a:xfrm>
            <a:prstGeom prst="rect">
              <a:avLst/>
            </a:prstGeom>
            <a:solidFill>
              <a:srgbClr val="0000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endParaRPr kumimoji="0" lang="zh-CN" altLang="zh-CN" sz="900">
                <a:solidFill>
                  <a:srgbClr val="6600CC"/>
                </a:solidFill>
                <a:latin typeface="华文新魏" panose="02010800040101010101" pitchFamily="2" charset="-122"/>
                <a:ea typeface="华文新魏" panose="02010800040101010101" pitchFamily="2" charset="-122"/>
              </a:endParaRPr>
            </a:p>
          </p:txBody>
        </p:sp>
        <p:sp>
          <p:nvSpPr>
            <p:cNvPr id="16416" name="Rectangle 32"/>
            <p:cNvSpPr>
              <a:spLocks noChangeArrowheads="1"/>
            </p:cNvSpPr>
            <p:nvPr/>
          </p:nvSpPr>
          <p:spPr bwMode="auto">
            <a:xfrm>
              <a:off x="816" y="2953"/>
              <a:ext cx="446" cy="349"/>
            </a:xfrm>
            <a:prstGeom prst="rect">
              <a:avLst/>
            </a:prstGeom>
            <a:solidFill>
              <a:srgbClr val="0000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17" name="Rectangle 33"/>
            <p:cNvSpPr>
              <a:spLocks noChangeArrowheads="1"/>
            </p:cNvSpPr>
            <p:nvPr/>
          </p:nvSpPr>
          <p:spPr bwMode="auto">
            <a:xfrm>
              <a:off x="1819" y="1570"/>
              <a:ext cx="447" cy="347"/>
            </a:xfrm>
            <a:prstGeom prst="rect">
              <a:avLst/>
            </a:prstGeom>
            <a:solidFill>
              <a:srgbClr val="0000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18" name="Rectangle 34"/>
            <p:cNvSpPr>
              <a:spLocks noChangeArrowheads="1"/>
            </p:cNvSpPr>
            <p:nvPr/>
          </p:nvSpPr>
          <p:spPr bwMode="auto">
            <a:xfrm>
              <a:off x="1819" y="2945"/>
              <a:ext cx="447" cy="365"/>
            </a:xfrm>
            <a:prstGeom prst="rect">
              <a:avLst/>
            </a:prstGeom>
            <a:solidFill>
              <a:srgbClr val="0000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19" name="Rectangle 35"/>
            <p:cNvSpPr>
              <a:spLocks noChangeArrowheads="1"/>
            </p:cNvSpPr>
            <p:nvPr/>
          </p:nvSpPr>
          <p:spPr bwMode="auto">
            <a:xfrm>
              <a:off x="3158" y="2256"/>
              <a:ext cx="1004" cy="349"/>
            </a:xfrm>
            <a:prstGeom prst="rect">
              <a:avLst/>
            </a:prstGeom>
            <a:solidFill>
              <a:srgbClr val="0000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20" name="Text Box 36"/>
            <p:cNvSpPr txBox="1">
              <a:spLocks noChangeArrowheads="1"/>
            </p:cNvSpPr>
            <p:nvPr/>
          </p:nvSpPr>
          <p:spPr bwMode="auto">
            <a:xfrm>
              <a:off x="1156" y="3461"/>
              <a:ext cx="962" cy="275"/>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a:solidFill>
                    <a:srgbClr val="6600CC"/>
                  </a:solidFill>
                  <a:latin typeface="华文新魏" panose="02010800040101010101" pitchFamily="2" charset="-122"/>
                  <a:ea typeface="华文新魏" panose="02010800040101010101" pitchFamily="2" charset="-122"/>
                </a:rPr>
                <a:t>X</a:t>
              </a:r>
              <a:r>
                <a:rPr kumimoji="0" lang="zh-CN" altLang="en-US">
                  <a:solidFill>
                    <a:srgbClr val="6600CC"/>
                  </a:solidFill>
                  <a:latin typeface="华文新魏" panose="02010800040101010101" pitchFamily="2" charset="-122"/>
                  <a:ea typeface="华文新魏" panose="02010800040101010101" pitchFamily="2" charset="-122"/>
                </a:rPr>
                <a:t>终止前</a:t>
              </a:r>
            </a:p>
          </p:txBody>
        </p:sp>
        <p:sp>
          <p:nvSpPr>
            <p:cNvPr id="16421" name="Text Box 37"/>
            <p:cNvSpPr txBox="1">
              <a:spLocks noChangeArrowheads="1"/>
            </p:cNvSpPr>
            <p:nvPr/>
          </p:nvSpPr>
          <p:spPr bwMode="auto">
            <a:xfrm>
              <a:off x="3419" y="3461"/>
              <a:ext cx="777" cy="331"/>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a:solidFill>
                    <a:srgbClr val="6600CC"/>
                  </a:solidFill>
                  <a:latin typeface="华文新魏" panose="02010800040101010101" pitchFamily="2" charset="-122"/>
                  <a:ea typeface="华文新魏" panose="02010800040101010101" pitchFamily="2" charset="-122"/>
                </a:rPr>
                <a:t>X</a:t>
              </a:r>
              <a:r>
                <a:rPr kumimoji="0" lang="zh-CN" altLang="en-US">
                  <a:solidFill>
                    <a:srgbClr val="6600CC"/>
                  </a:solidFill>
                  <a:latin typeface="华文新魏" panose="02010800040101010101" pitchFamily="2" charset="-122"/>
                  <a:ea typeface="华文新魏" panose="02010800040101010101" pitchFamily="2" charset="-122"/>
                </a:rPr>
                <a:t>终止后</a:t>
              </a:r>
            </a:p>
          </p:txBody>
        </p:sp>
        <p:sp>
          <p:nvSpPr>
            <p:cNvPr id="16422" name="Rectangle 38"/>
            <p:cNvSpPr>
              <a:spLocks noChangeArrowheads="1"/>
            </p:cNvSpPr>
            <p:nvPr/>
          </p:nvSpPr>
          <p:spPr bwMode="auto">
            <a:xfrm>
              <a:off x="3605" y="1558"/>
              <a:ext cx="1003" cy="349"/>
            </a:xfrm>
            <a:prstGeom prst="rect">
              <a:avLst/>
            </a:prstGeom>
            <a:solidFill>
              <a:srgbClr val="0000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1162282620"/>
      </p:ext>
    </p:extLst>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7544" y="0"/>
            <a:ext cx="8208912" cy="980728"/>
          </a:xfrm>
        </p:spPr>
        <p:txBody>
          <a:bodyPr>
            <a:noAutofit/>
          </a:bodyPr>
          <a:lstStyle/>
          <a:p>
            <a:r>
              <a:rPr lang="zh-CN" altLang="en-US" dirty="0"/>
              <a:t>可变分区管理分配</a:t>
            </a:r>
            <a:r>
              <a:rPr lang="zh-CN" altLang="en-US" dirty="0" smtClean="0"/>
              <a:t>算法</a:t>
            </a:r>
            <a:endParaRPr lang="zh-CN" altLang="en-US" dirty="0"/>
          </a:p>
        </p:txBody>
      </p:sp>
      <p:sp>
        <p:nvSpPr>
          <p:cNvPr id="18435" name="Rectangle 3"/>
          <p:cNvSpPr>
            <a:spLocks noGrp="1" noChangeArrowheads="1"/>
          </p:cNvSpPr>
          <p:nvPr>
            <p:ph type="body" idx="1"/>
          </p:nvPr>
        </p:nvSpPr>
        <p:spPr>
          <a:xfrm>
            <a:off x="1692275" y="1295400"/>
            <a:ext cx="7086600" cy="5029200"/>
          </a:xfrm>
        </p:spPr>
        <p:txBody>
          <a:bodyPr/>
          <a:lstStyle/>
          <a:p>
            <a:pPr eaLnBrk="1" hangingPunct="1">
              <a:buFontTx/>
              <a:buNone/>
            </a:pPr>
            <a:r>
              <a:rPr lang="en-US" altLang="zh-CN" sz="3600" dirty="0" smtClean="0">
                <a:latin typeface="华文新魏" panose="02010800040101010101" pitchFamily="2" charset="-122"/>
                <a:ea typeface="华文新魏" panose="02010800040101010101" pitchFamily="2" charset="-122"/>
              </a:rPr>
              <a:t>1</a:t>
            </a:r>
            <a:r>
              <a:rPr lang="zh-CN" altLang="en-US" sz="3600" dirty="0"/>
              <a:t>）</a:t>
            </a:r>
            <a:r>
              <a:rPr lang="zh-CN" altLang="en-US" sz="3600" dirty="0" smtClean="0">
                <a:latin typeface="华文新魏" panose="02010800040101010101" pitchFamily="2" charset="-122"/>
                <a:ea typeface="华文新魏" panose="02010800040101010101" pitchFamily="2" charset="-122"/>
              </a:rPr>
              <a:t>最先适应分配算法 </a:t>
            </a:r>
          </a:p>
          <a:p>
            <a:pPr eaLnBrk="1" hangingPunct="1">
              <a:buFontTx/>
              <a:buNone/>
            </a:pPr>
            <a:r>
              <a:rPr lang="en-US" altLang="zh-CN" sz="3600" dirty="0" smtClean="0">
                <a:latin typeface="华文新魏" panose="02010800040101010101" pitchFamily="2" charset="-122"/>
                <a:ea typeface="华文新魏" panose="02010800040101010101" pitchFamily="2" charset="-122"/>
              </a:rPr>
              <a:t>2</a:t>
            </a:r>
            <a:r>
              <a:rPr lang="zh-CN" altLang="en-US" sz="3600" dirty="0" smtClean="0">
                <a:latin typeface="华文新魏" panose="02010800040101010101" pitchFamily="2" charset="-122"/>
                <a:ea typeface="华文新魏" panose="02010800040101010101" pitchFamily="2" charset="-122"/>
              </a:rPr>
              <a:t>）下次适应分配算法</a:t>
            </a:r>
          </a:p>
          <a:p>
            <a:pPr eaLnBrk="1" hangingPunct="1">
              <a:buFontTx/>
              <a:buNone/>
            </a:pPr>
            <a:r>
              <a:rPr lang="en-US" altLang="zh-CN" sz="3600" dirty="0" smtClean="0">
                <a:latin typeface="华文新魏" panose="02010800040101010101" pitchFamily="2" charset="-122"/>
                <a:ea typeface="华文新魏" panose="02010800040101010101" pitchFamily="2" charset="-122"/>
              </a:rPr>
              <a:t>3</a:t>
            </a:r>
            <a:r>
              <a:rPr lang="zh-CN" altLang="en-US" sz="3600" dirty="0"/>
              <a:t>）</a:t>
            </a:r>
            <a:r>
              <a:rPr lang="zh-CN" altLang="en-US" sz="3600" dirty="0" smtClean="0">
                <a:latin typeface="华文新魏" panose="02010800040101010101" pitchFamily="2" charset="-122"/>
                <a:ea typeface="华文新魏" panose="02010800040101010101" pitchFamily="2" charset="-122"/>
              </a:rPr>
              <a:t>最优适应分配算法 </a:t>
            </a:r>
          </a:p>
          <a:p>
            <a:pPr eaLnBrk="1" hangingPunct="1">
              <a:buFontTx/>
              <a:buNone/>
            </a:pPr>
            <a:r>
              <a:rPr lang="en-US" altLang="zh-CN" sz="3600" dirty="0" smtClean="0">
                <a:latin typeface="华文新魏" panose="02010800040101010101" pitchFamily="2" charset="-122"/>
                <a:ea typeface="华文新魏" panose="02010800040101010101" pitchFamily="2" charset="-122"/>
              </a:rPr>
              <a:t>4</a:t>
            </a:r>
            <a:r>
              <a:rPr lang="zh-CN" altLang="en-US" sz="3600" dirty="0"/>
              <a:t>）</a:t>
            </a:r>
            <a:r>
              <a:rPr lang="zh-CN" altLang="en-US" sz="3600" dirty="0" smtClean="0">
                <a:latin typeface="华文新魏" panose="02010800040101010101" pitchFamily="2" charset="-122"/>
                <a:ea typeface="华文新魏" panose="02010800040101010101" pitchFamily="2" charset="-122"/>
              </a:rPr>
              <a:t>最坏适应分配算法</a:t>
            </a:r>
          </a:p>
          <a:p>
            <a:pPr eaLnBrk="1" hangingPunct="1">
              <a:buFontTx/>
              <a:buNone/>
            </a:pPr>
            <a:r>
              <a:rPr lang="en-US" altLang="zh-CN" sz="3600" dirty="0" smtClean="0">
                <a:latin typeface="华文新魏" panose="02010800040101010101" pitchFamily="2" charset="-122"/>
                <a:ea typeface="华文新魏" panose="02010800040101010101" pitchFamily="2" charset="-122"/>
              </a:rPr>
              <a:t>5</a:t>
            </a:r>
            <a:r>
              <a:rPr lang="zh-CN" altLang="en-US" sz="3600" dirty="0"/>
              <a:t>）</a:t>
            </a:r>
            <a:r>
              <a:rPr lang="zh-CN" altLang="en-US" sz="3600" dirty="0" smtClean="0">
                <a:latin typeface="华文新魏" panose="02010800040101010101" pitchFamily="2" charset="-122"/>
                <a:ea typeface="华文新魏" panose="02010800040101010101" pitchFamily="2" charset="-122"/>
              </a:rPr>
              <a:t>快速适应分配算法  </a:t>
            </a:r>
          </a:p>
          <a:p>
            <a:pPr eaLnBrk="1" hangingPunct="1">
              <a:buFontTx/>
              <a:buNone/>
            </a:pPr>
            <a:r>
              <a:rPr lang="zh-CN" altLang="en-US" sz="4000" dirty="0" smtClean="0">
                <a:latin typeface="华文新魏" panose="02010800040101010101" pitchFamily="2" charset="-122"/>
                <a:ea typeface="华文新魏" panose="02010800040101010101" pitchFamily="2" charset="-122"/>
              </a:rPr>
              <a:t>  </a:t>
            </a:r>
          </a:p>
        </p:txBody>
      </p:sp>
    </p:spTree>
    <p:extLst>
      <p:ext uri="{BB962C8B-B14F-4D97-AF65-F5344CB8AC3E}">
        <p14:creationId xmlns:p14="http://schemas.microsoft.com/office/powerpoint/2010/main" val="3988706145"/>
      </p:ext>
    </p:extLst>
  </p:cSld>
  <p:clrMapOvr>
    <a:masterClrMapping/>
  </p:clrMapOvr>
  <p:transition>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67544" y="-23812"/>
            <a:ext cx="8208912" cy="1009650"/>
          </a:xfrm>
        </p:spPr>
        <p:txBody>
          <a:bodyPr>
            <a:normAutofit/>
          </a:bodyPr>
          <a:lstStyle/>
          <a:p>
            <a:pPr eaLnBrk="1" hangingPunct="1"/>
            <a:r>
              <a:rPr lang="zh-CN" altLang="en-US" dirty="0"/>
              <a:t>可变分区地址转换与存储保护</a:t>
            </a:r>
          </a:p>
        </p:txBody>
      </p:sp>
      <p:sp>
        <p:nvSpPr>
          <p:cNvPr id="19459" name="Rectangle 3"/>
          <p:cNvSpPr>
            <a:spLocks noGrp="1" noChangeArrowheads="1"/>
          </p:cNvSpPr>
          <p:nvPr>
            <p:ph type="body" idx="1"/>
          </p:nvPr>
        </p:nvSpPr>
        <p:spPr>
          <a:xfrm>
            <a:off x="685800" y="2209800"/>
            <a:ext cx="7772400" cy="4114800"/>
          </a:xfrm>
        </p:spPr>
        <p:txBody>
          <a:bodyPr/>
          <a:lstStyle/>
          <a:p>
            <a:pPr eaLnBrk="1" hangingPunct="1">
              <a:buFontTx/>
              <a:buNone/>
            </a:pPr>
            <a:r>
              <a:rPr lang="en-US" altLang="zh-CN" dirty="0" smtClean="0">
                <a:latin typeface="华文新魏" panose="02010800040101010101" pitchFamily="2" charset="-122"/>
                <a:ea typeface="华文新魏" panose="02010800040101010101" pitchFamily="2" charset="-122"/>
              </a:rPr>
              <a:t>  </a:t>
            </a:r>
          </a:p>
        </p:txBody>
      </p:sp>
      <p:grpSp>
        <p:nvGrpSpPr>
          <p:cNvPr id="19460" name="Group 29"/>
          <p:cNvGrpSpPr>
            <a:grpSpLocks/>
          </p:cNvGrpSpPr>
          <p:nvPr/>
        </p:nvGrpSpPr>
        <p:grpSpPr bwMode="auto">
          <a:xfrm>
            <a:off x="838200" y="1614488"/>
            <a:ext cx="6858000" cy="4100512"/>
            <a:chOff x="336" y="1113"/>
            <a:chExt cx="4320" cy="2583"/>
          </a:xfrm>
        </p:grpSpPr>
        <p:sp>
          <p:nvSpPr>
            <p:cNvPr id="19461" name="Text Box 5"/>
            <p:cNvSpPr txBox="1">
              <a:spLocks noChangeArrowheads="1"/>
            </p:cNvSpPr>
            <p:nvPr/>
          </p:nvSpPr>
          <p:spPr bwMode="auto">
            <a:xfrm>
              <a:off x="2503" y="1488"/>
              <a:ext cx="761" cy="308"/>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基址</a:t>
              </a:r>
            </a:p>
          </p:txBody>
        </p:sp>
        <p:sp>
          <p:nvSpPr>
            <p:cNvPr id="19462" name="Text Box 6"/>
            <p:cNvSpPr txBox="1">
              <a:spLocks noChangeArrowheads="1"/>
            </p:cNvSpPr>
            <p:nvPr/>
          </p:nvSpPr>
          <p:spPr bwMode="auto">
            <a:xfrm>
              <a:off x="2474" y="1113"/>
              <a:ext cx="832" cy="279"/>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基址寄存器</a:t>
              </a:r>
            </a:p>
          </p:txBody>
        </p:sp>
        <p:sp>
          <p:nvSpPr>
            <p:cNvPr id="19463" name="Text Box 7"/>
            <p:cNvSpPr txBox="1">
              <a:spLocks noChangeArrowheads="1"/>
            </p:cNvSpPr>
            <p:nvPr/>
          </p:nvSpPr>
          <p:spPr bwMode="auto">
            <a:xfrm>
              <a:off x="776" y="2786"/>
              <a:ext cx="664" cy="238"/>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1800">
                  <a:solidFill>
                    <a:srgbClr val="0033CC"/>
                  </a:solidFill>
                  <a:latin typeface="华文新魏" panose="02010800040101010101" pitchFamily="2" charset="-122"/>
                  <a:ea typeface="华文新魏" panose="02010800040101010101" pitchFamily="2" charset="-122"/>
                </a:rPr>
                <a:t>逻辑地址</a:t>
              </a:r>
            </a:p>
          </p:txBody>
        </p:sp>
        <p:sp>
          <p:nvSpPr>
            <p:cNvPr id="19464" name="Line 8"/>
            <p:cNvSpPr>
              <a:spLocks noChangeShapeType="1"/>
            </p:cNvSpPr>
            <p:nvPr/>
          </p:nvSpPr>
          <p:spPr bwMode="auto">
            <a:xfrm flipV="1">
              <a:off x="3286" y="1570"/>
              <a:ext cx="24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tIns="0" bIns="0"/>
            <a:lstStyle/>
            <a:p>
              <a:endParaRPr lang="zh-CN" altLang="en-US"/>
            </a:p>
          </p:txBody>
        </p:sp>
        <p:sp>
          <p:nvSpPr>
            <p:cNvPr id="19465" name="Text Box 9"/>
            <p:cNvSpPr txBox="1">
              <a:spLocks noChangeArrowheads="1"/>
            </p:cNvSpPr>
            <p:nvPr/>
          </p:nvSpPr>
          <p:spPr bwMode="auto">
            <a:xfrm>
              <a:off x="336" y="2445"/>
              <a:ext cx="392" cy="453"/>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000">
                  <a:solidFill>
                    <a:srgbClr val="0033CC"/>
                  </a:solidFill>
                  <a:latin typeface="华文新魏" panose="02010800040101010101" pitchFamily="2" charset="-122"/>
                  <a:ea typeface="华文新魏" panose="02010800040101010101" pitchFamily="2" charset="-122"/>
                </a:rPr>
                <a:t>CPU</a:t>
              </a:r>
            </a:p>
          </p:txBody>
        </p:sp>
        <p:sp>
          <p:nvSpPr>
            <p:cNvPr id="19466" name="AutoShape 10"/>
            <p:cNvSpPr>
              <a:spLocks noChangeArrowheads="1"/>
            </p:cNvSpPr>
            <p:nvPr/>
          </p:nvSpPr>
          <p:spPr bwMode="auto">
            <a:xfrm>
              <a:off x="2817" y="2561"/>
              <a:ext cx="147" cy="228"/>
            </a:xfrm>
            <a:prstGeom prst="flowChartOr">
              <a:avLst/>
            </a:prstGeom>
            <a:solidFill>
              <a:schemeClr val="accent1"/>
            </a:solidFill>
            <a:ln w="19050">
              <a:solidFill>
                <a:srgbClr val="000000"/>
              </a:solidFill>
              <a:round/>
              <a:headEnd/>
              <a:tailEnd/>
            </a:ln>
          </p:spPr>
          <p:txBody>
            <a:bodyPr t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7" name="Line 11"/>
            <p:cNvSpPr>
              <a:spLocks noChangeShapeType="1"/>
            </p:cNvSpPr>
            <p:nvPr/>
          </p:nvSpPr>
          <p:spPr bwMode="auto">
            <a:xfrm>
              <a:off x="2895" y="1801"/>
              <a:ext cx="0" cy="78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tIns="0" bIns="0"/>
            <a:lstStyle/>
            <a:p>
              <a:endParaRPr lang="zh-CN" altLang="en-US"/>
            </a:p>
          </p:txBody>
        </p:sp>
        <p:sp>
          <p:nvSpPr>
            <p:cNvPr id="19468" name="Line 12"/>
            <p:cNvSpPr>
              <a:spLocks noChangeShapeType="1"/>
            </p:cNvSpPr>
            <p:nvPr/>
          </p:nvSpPr>
          <p:spPr bwMode="auto">
            <a:xfrm>
              <a:off x="728" y="2709"/>
              <a:ext cx="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tIns="0" bIns="0"/>
            <a:lstStyle/>
            <a:p>
              <a:endParaRPr lang="zh-CN" altLang="en-US"/>
            </a:p>
          </p:txBody>
        </p:sp>
        <p:sp>
          <p:nvSpPr>
            <p:cNvPr id="19469" name="Line 13"/>
            <p:cNvSpPr>
              <a:spLocks noChangeShapeType="1"/>
            </p:cNvSpPr>
            <p:nvPr/>
          </p:nvSpPr>
          <p:spPr bwMode="auto">
            <a:xfrm flipV="1">
              <a:off x="2943" y="2670"/>
              <a:ext cx="832" cy="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tIns="0" bIns="0"/>
            <a:lstStyle/>
            <a:p>
              <a:endParaRPr lang="zh-CN" altLang="en-US"/>
            </a:p>
          </p:txBody>
        </p:sp>
        <p:sp>
          <p:nvSpPr>
            <p:cNvPr id="19470" name="Text Box 14"/>
            <p:cNvSpPr txBox="1">
              <a:spLocks noChangeArrowheads="1"/>
            </p:cNvSpPr>
            <p:nvPr/>
          </p:nvSpPr>
          <p:spPr bwMode="auto">
            <a:xfrm>
              <a:off x="2992" y="2786"/>
              <a:ext cx="656" cy="286"/>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绝对地址</a:t>
              </a:r>
            </a:p>
          </p:txBody>
        </p:sp>
        <p:sp>
          <p:nvSpPr>
            <p:cNvPr id="19471" name="Text Box 15"/>
            <p:cNvSpPr txBox="1">
              <a:spLocks noChangeArrowheads="1"/>
            </p:cNvSpPr>
            <p:nvPr/>
          </p:nvSpPr>
          <p:spPr bwMode="auto">
            <a:xfrm>
              <a:off x="3775" y="1536"/>
              <a:ext cx="881" cy="454"/>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操作系统区</a:t>
              </a:r>
            </a:p>
          </p:txBody>
        </p:sp>
        <p:sp>
          <p:nvSpPr>
            <p:cNvPr id="19472" name="Text Box 16"/>
            <p:cNvSpPr txBox="1">
              <a:spLocks noChangeArrowheads="1"/>
            </p:cNvSpPr>
            <p:nvPr/>
          </p:nvSpPr>
          <p:spPr bwMode="auto">
            <a:xfrm>
              <a:off x="3775" y="1994"/>
              <a:ext cx="881" cy="453"/>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空闲分区</a:t>
              </a:r>
              <a:r>
                <a:rPr kumimoji="0" lang="en-US" altLang="zh-CN" sz="2000">
                  <a:solidFill>
                    <a:srgbClr val="0033CC"/>
                  </a:solidFill>
                  <a:latin typeface="华文新魏" panose="02010800040101010101" pitchFamily="2" charset="-122"/>
                  <a:ea typeface="华文新魏" panose="02010800040101010101" pitchFamily="2" charset="-122"/>
                </a:rPr>
                <a:t>1</a:t>
              </a:r>
            </a:p>
          </p:txBody>
        </p:sp>
        <p:sp>
          <p:nvSpPr>
            <p:cNvPr id="19473" name="Text Box 17"/>
            <p:cNvSpPr txBox="1">
              <a:spLocks noChangeArrowheads="1"/>
            </p:cNvSpPr>
            <p:nvPr/>
          </p:nvSpPr>
          <p:spPr bwMode="auto">
            <a:xfrm>
              <a:off x="3775" y="2447"/>
              <a:ext cx="881" cy="453"/>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用户作业</a:t>
              </a:r>
              <a:r>
                <a:rPr kumimoji="0" lang="en-US" altLang="zh-CN" sz="2000">
                  <a:solidFill>
                    <a:srgbClr val="0033CC"/>
                  </a:solidFill>
                  <a:latin typeface="华文新魏" panose="02010800040101010101" pitchFamily="2" charset="-122"/>
                  <a:ea typeface="华文新魏" panose="02010800040101010101" pitchFamily="2" charset="-122"/>
                </a:rPr>
                <a:t>1</a:t>
              </a:r>
            </a:p>
            <a:p>
              <a:pPr algn="ctr"/>
              <a:endParaRPr kumimoji="0" lang="en-US" altLang="zh-CN" sz="2000" b="1">
                <a:solidFill>
                  <a:srgbClr val="0033CC"/>
                </a:solidFill>
                <a:latin typeface="华文新魏" panose="02010800040101010101" pitchFamily="2" charset="-122"/>
                <a:ea typeface="华文新魏" panose="02010800040101010101" pitchFamily="2" charset="-122"/>
              </a:endParaRPr>
            </a:p>
          </p:txBody>
        </p:sp>
        <p:sp>
          <p:nvSpPr>
            <p:cNvPr id="19474" name="Text Box 18"/>
            <p:cNvSpPr txBox="1">
              <a:spLocks noChangeArrowheads="1"/>
            </p:cNvSpPr>
            <p:nvPr/>
          </p:nvSpPr>
          <p:spPr bwMode="auto">
            <a:xfrm>
              <a:off x="3775" y="2900"/>
              <a:ext cx="881" cy="453"/>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空闲分区</a:t>
              </a:r>
              <a:r>
                <a:rPr kumimoji="0" lang="en-US" altLang="zh-CN" sz="2000">
                  <a:solidFill>
                    <a:srgbClr val="0033CC"/>
                  </a:solidFill>
                  <a:latin typeface="华文新魏" panose="02010800040101010101" pitchFamily="2" charset="-122"/>
                  <a:ea typeface="华文新魏" panose="02010800040101010101" pitchFamily="2" charset="-122"/>
                </a:rPr>
                <a:t>2</a:t>
              </a:r>
            </a:p>
          </p:txBody>
        </p:sp>
        <p:sp>
          <p:nvSpPr>
            <p:cNvPr id="19475" name="Text Box 19"/>
            <p:cNvSpPr txBox="1">
              <a:spLocks noChangeArrowheads="1"/>
            </p:cNvSpPr>
            <p:nvPr/>
          </p:nvSpPr>
          <p:spPr bwMode="auto">
            <a:xfrm>
              <a:off x="1524" y="1488"/>
              <a:ext cx="732" cy="308"/>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限长</a:t>
              </a:r>
            </a:p>
          </p:txBody>
        </p:sp>
        <p:sp>
          <p:nvSpPr>
            <p:cNvPr id="19476" name="Text Box 20"/>
            <p:cNvSpPr txBox="1">
              <a:spLocks noChangeArrowheads="1"/>
            </p:cNvSpPr>
            <p:nvPr/>
          </p:nvSpPr>
          <p:spPr bwMode="auto">
            <a:xfrm>
              <a:off x="1476" y="1113"/>
              <a:ext cx="880" cy="279"/>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限长寄存器</a:t>
              </a:r>
            </a:p>
          </p:txBody>
        </p:sp>
        <p:sp>
          <p:nvSpPr>
            <p:cNvPr id="19477" name="Line 21"/>
            <p:cNvSpPr>
              <a:spLocks noChangeShapeType="1"/>
            </p:cNvSpPr>
            <p:nvPr/>
          </p:nvSpPr>
          <p:spPr bwMode="auto">
            <a:xfrm>
              <a:off x="1916" y="1798"/>
              <a:ext cx="0" cy="60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tIns="0" bIns="0"/>
            <a:lstStyle/>
            <a:p>
              <a:endParaRPr lang="zh-CN" altLang="en-US"/>
            </a:p>
          </p:txBody>
        </p:sp>
        <p:sp>
          <p:nvSpPr>
            <p:cNvPr id="19478" name="AutoShape 22"/>
            <p:cNvSpPr>
              <a:spLocks noChangeArrowheads="1"/>
            </p:cNvSpPr>
            <p:nvPr/>
          </p:nvSpPr>
          <p:spPr bwMode="auto">
            <a:xfrm>
              <a:off x="1427" y="2396"/>
              <a:ext cx="978" cy="603"/>
            </a:xfrm>
            <a:prstGeom prst="flowChartDecision">
              <a:avLst/>
            </a:prstGeom>
            <a:solidFill>
              <a:schemeClr val="accent1"/>
            </a:solidFill>
            <a:ln w="19050">
              <a:solidFill>
                <a:srgbClr val="000000"/>
              </a:solidFill>
              <a:miter lim="800000"/>
              <a:headEnd/>
              <a:tailEnd/>
            </a:ln>
          </p:spPr>
          <p:txBody>
            <a:bodyPr t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79" name="Text Box 23"/>
            <p:cNvSpPr txBox="1">
              <a:spLocks noChangeArrowheads="1"/>
            </p:cNvSpPr>
            <p:nvPr/>
          </p:nvSpPr>
          <p:spPr bwMode="auto">
            <a:xfrm>
              <a:off x="1690" y="2530"/>
              <a:ext cx="441" cy="347"/>
            </a:xfrm>
            <a:prstGeom prst="rect">
              <a:avLst/>
            </a:prstGeom>
            <a:no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000" dirty="0">
                  <a:solidFill>
                    <a:srgbClr val="0033CC"/>
                  </a:solidFill>
                  <a:latin typeface="华文新魏" panose="02010800040101010101" pitchFamily="2" charset="-122"/>
                  <a:ea typeface="华文新魏" panose="02010800040101010101" pitchFamily="2" charset="-122"/>
                </a:rPr>
                <a:t>&lt;</a:t>
              </a:r>
            </a:p>
            <a:p>
              <a:pPr algn="ctr"/>
              <a:r>
                <a:rPr kumimoji="0" lang="zh-CN" altLang="en-US" sz="2000" dirty="0">
                  <a:solidFill>
                    <a:srgbClr val="0033CC"/>
                  </a:solidFill>
                  <a:latin typeface="华文新魏" panose="02010800040101010101" pitchFamily="2" charset="-122"/>
                  <a:ea typeface="华文新魏" panose="02010800040101010101" pitchFamily="2" charset="-122"/>
                </a:rPr>
                <a:t>限长</a:t>
              </a:r>
            </a:p>
          </p:txBody>
        </p:sp>
        <p:sp>
          <p:nvSpPr>
            <p:cNvPr id="19480" name="Line 24"/>
            <p:cNvSpPr>
              <a:spLocks noChangeShapeType="1"/>
            </p:cNvSpPr>
            <p:nvPr/>
          </p:nvSpPr>
          <p:spPr bwMode="auto">
            <a:xfrm flipV="1">
              <a:off x="2405" y="2709"/>
              <a:ext cx="391" cy="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tIns="0" bIns="0"/>
            <a:lstStyle/>
            <a:p>
              <a:endParaRPr lang="zh-CN" altLang="en-US"/>
            </a:p>
          </p:txBody>
        </p:sp>
        <p:sp>
          <p:nvSpPr>
            <p:cNvPr id="19481" name="Line 25"/>
            <p:cNvSpPr>
              <a:spLocks noChangeShapeType="1"/>
            </p:cNvSpPr>
            <p:nvPr/>
          </p:nvSpPr>
          <p:spPr bwMode="auto">
            <a:xfrm flipH="1">
              <a:off x="3530" y="1570"/>
              <a:ext cx="0" cy="9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tIns="0" bIns="0"/>
            <a:lstStyle/>
            <a:p>
              <a:endParaRPr lang="zh-CN" altLang="en-US"/>
            </a:p>
          </p:txBody>
        </p:sp>
        <p:sp>
          <p:nvSpPr>
            <p:cNvPr id="19482" name="Line 26"/>
            <p:cNvSpPr>
              <a:spLocks noChangeShapeType="1"/>
            </p:cNvSpPr>
            <p:nvPr/>
          </p:nvSpPr>
          <p:spPr bwMode="auto">
            <a:xfrm>
              <a:off x="3530" y="2481"/>
              <a:ext cx="24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tIns="0" bIns="0"/>
            <a:lstStyle/>
            <a:p>
              <a:endParaRPr lang="zh-CN" altLang="en-US"/>
            </a:p>
          </p:txBody>
        </p:sp>
        <p:sp>
          <p:nvSpPr>
            <p:cNvPr id="19483" name="Line 27"/>
            <p:cNvSpPr>
              <a:spLocks noChangeShapeType="1"/>
            </p:cNvSpPr>
            <p:nvPr/>
          </p:nvSpPr>
          <p:spPr bwMode="auto">
            <a:xfrm>
              <a:off x="1916" y="3023"/>
              <a:ext cx="0" cy="3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tIns="0" bIns="0"/>
            <a:lstStyle/>
            <a:p>
              <a:endParaRPr lang="zh-CN" altLang="en-US"/>
            </a:p>
          </p:txBody>
        </p:sp>
        <p:sp>
          <p:nvSpPr>
            <p:cNvPr id="19484" name="Text Box 28"/>
            <p:cNvSpPr txBox="1">
              <a:spLocks noChangeArrowheads="1"/>
            </p:cNvSpPr>
            <p:nvPr/>
          </p:nvSpPr>
          <p:spPr bwMode="auto">
            <a:xfrm>
              <a:off x="1476" y="3440"/>
              <a:ext cx="880" cy="256"/>
            </a:xfrm>
            <a:prstGeom prst="rect">
              <a:avLst/>
            </a:prstGeom>
            <a:solidFill>
              <a:srgbClr val="FFCC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越界中断</a:t>
              </a:r>
            </a:p>
          </p:txBody>
        </p:sp>
      </p:grpSp>
    </p:spTree>
    <p:extLst>
      <p:ext uri="{BB962C8B-B14F-4D97-AF65-F5344CB8AC3E}">
        <p14:creationId xmlns:p14="http://schemas.microsoft.com/office/powerpoint/2010/main" val="3471732836"/>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67544" y="0"/>
            <a:ext cx="8208912" cy="952500"/>
          </a:xfrm>
        </p:spPr>
        <p:txBody>
          <a:bodyPr/>
          <a:lstStyle/>
          <a:p>
            <a:pPr eaLnBrk="1" hangingPunct="1"/>
            <a:r>
              <a:rPr lang="zh-CN" altLang="en-US" dirty="0"/>
              <a:t>多对基址</a:t>
            </a:r>
            <a:r>
              <a:rPr lang="en-US" altLang="zh-CN" dirty="0"/>
              <a:t>/</a:t>
            </a:r>
            <a:r>
              <a:rPr lang="zh-CN" altLang="en-US" dirty="0"/>
              <a:t>限长寄存器</a:t>
            </a:r>
          </a:p>
        </p:txBody>
      </p:sp>
      <p:sp>
        <p:nvSpPr>
          <p:cNvPr id="20483" name="Rectangle 3"/>
          <p:cNvSpPr>
            <a:spLocks noGrp="1" noChangeArrowheads="1"/>
          </p:cNvSpPr>
          <p:nvPr>
            <p:ph type="body" idx="1"/>
          </p:nvPr>
        </p:nvSpPr>
        <p:spPr>
          <a:xfrm>
            <a:off x="838200" y="1295400"/>
            <a:ext cx="7620000" cy="5029200"/>
          </a:xfrm>
        </p:spPr>
        <p:txBody>
          <a:bodyPr/>
          <a:lstStyle/>
          <a:p>
            <a:pPr eaLnBrk="1" hangingPunct="1">
              <a:buFontTx/>
              <a:buNone/>
            </a:pPr>
            <a:r>
              <a:rPr lang="en-US" altLang="zh-CN" smtClean="0">
                <a:latin typeface="华文新魏" panose="02010800040101010101" pitchFamily="2" charset="-122"/>
                <a:ea typeface="华文新魏" panose="02010800040101010101" pitchFamily="2" charset="-122"/>
              </a:rPr>
              <a:t>  </a:t>
            </a:r>
          </a:p>
        </p:txBody>
      </p:sp>
      <p:grpSp>
        <p:nvGrpSpPr>
          <p:cNvPr id="20484" name="Group 4"/>
          <p:cNvGrpSpPr>
            <a:grpSpLocks/>
          </p:cNvGrpSpPr>
          <p:nvPr/>
        </p:nvGrpSpPr>
        <p:grpSpPr bwMode="auto">
          <a:xfrm>
            <a:off x="539750" y="1268413"/>
            <a:ext cx="7993063" cy="5399087"/>
            <a:chOff x="1933" y="1908"/>
            <a:chExt cx="7200" cy="4368"/>
          </a:xfrm>
        </p:grpSpPr>
        <p:sp>
          <p:nvSpPr>
            <p:cNvPr id="20485" name="Text Box 5"/>
            <p:cNvSpPr txBox="1">
              <a:spLocks noChangeArrowheads="1"/>
            </p:cNvSpPr>
            <p:nvPr/>
          </p:nvSpPr>
          <p:spPr bwMode="auto">
            <a:xfrm>
              <a:off x="5912" y="5184"/>
              <a:ext cx="1705"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进程</a:t>
              </a:r>
              <a:r>
                <a:rPr lang="en-US" altLang="zh-CN" sz="2000">
                  <a:solidFill>
                    <a:srgbClr val="0033CC"/>
                  </a:solidFill>
                  <a:latin typeface="华文新魏" panose="02010800040101010101" pitchFamily="2" charset="-122"/>
                  <a:ea typeface="华文新魏" panose="02010800040101010101" pitchFamily="2" charset="-122"/>
                </a:rPr>
                <a:t>B</a:t>
              </a:r>
              <a:r>
                <a:rPr lang="zh-CN" altLang="en-US" sz="2000">
                  <a:solidFill>
                    <a:srgbClr val="0033CC"/>
                  </a:solidFill>
                  <a:latin typeface="华文新魏" panose="02010800040101010101" pitchFamily="2" charset="-122"/>
                  <a:ea typeface="华文新魏" panose="02010800040101010101" pitchFamily="2" charset="-122"/>
                </a:rPr>
                <a:t>虚</a:t>
              </a:r>
              <a:r>
                <a:rPr lang="en-US" altLang="zh-CN" sz="2000">
                  <a:solidFill>
                    <a:srgbClr val="0033CC"/>
                  </a:solidFill>
                  <a:latin typeface="华文新魏" panose="02010800040101010101" pitchFamily="2" charset="-122"/>
                  <a:ea typeface="华文新魏" panose="02010800040101010101" pitchFamily="2" charset="-122"/>
                </a:rPr>
                <a:t>CPU</a:t>
              </a:r>
            </a:p>
          </p:txBody>
        </p:sp>
        <p:sp>
          <p:nvSpPr>
            <p:cNvPr id="20486" name="Text Box 6"/>
            <p:cNvSpPr txBox="1">
              <a:spLocks noChangeArrowheads="1"/>
            </p:cNvSpPr>
            <p:nvPr/>
          </p:nvSpPr>
          <p:spPr bwMode="auto">
            <a:xfrm>
              <a:off x="6101" y="3312"/>
              <a:ext cx="1706"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进程</a:t>
              </a:r>
              <a:r>
                <a:rPr lang="en-US" altLang="zh-CN" sz="2000">
                  <a:solidFill>
                    <a:srgbClr val="0033CC"/>
                  </a:solidFill>
                  <a:latin typeface="华文新魏" panose="02010800040101010101" pitchFamily="2" charset="-122"/>
                  <a:ea typeface="华文新魏" panose="02010800040101010101" pitchFamily="2" charset="-122"/>
                </a:rPr>
                <a:t>A</a:t>
              </a:r>
              <a:r>
                <a:rPr lang="zh-CN" altLang="en-US" sz="2000">
                  <a:solidFill>
                    <a:srgbClr val="0033CC"/>
                  </a:solidFill>
                  <a:latin typeface="华文新魏" panose="02010800040101010101" pitchFamily="2" charset="-122"/>
                  <a:ea typeface="华文新魏" panose="02010800040101010101" pitchFamily="2" charset="-122"/>
                </a:rPr>
                <a:t>虚</a:t>
              </a:r>
              <a:r>
                <a:rPr lang="en-US" altLang="zh-CN" sz="2000">
                  <a:solidFill>
                    <a:srgbClr val="0033CC"/>
                  </a:solidFill>
                  <a:latin typeface="华文新魏" panose="02010800040101010101" pitchFamily="2" charset="-122"/>
                  <a:ea typeface="华文新魏" panose="02010800040101010101" pitchFamily="2" charset="-122"/>
                </a:rPr>
                <a:t>CPU</a:t>
              </a:r>
            </a:p>
          </p:txBody>
        </p:sp>
        <p:sp>
          <p:nvSpPr>
            <p:cNvPr id="20487" name="Text Box 7"/>
            <p:cNvSpPr txBox="1">
              <a:spLocks noChangeArrowheads="1"/>
            </p:cNvSpPr>
            <p:nvPr/>
          </p:nvSpPr>
          <p:spPr bwMode="auto">
            <a:xfrm>
              <a:off x="5154" y="3780"/>
              <a:ext cx="3790" cy="1404"/>
            </a:xfrm>
            <a:prstGeom prst="rect">
              <a:avLst/>
            </a:prstGeom>
            <a:solidFill>
              <a:srgbClr val="FFFFFF"/>
            </a:solidFill>
            <a:ln w="9525">
              <a:solidFill>
                <a:srgbClr val="000000"/>
              </a:solidFill>
              <a:miter lim="800000"/>
              <a:headEnd/>
              <a:tailEnd/>
            </a:ln>
            <a:effectLst>
              <a:outerShdw dist="107763" dir="18900000" algn="ctr" rotWithShape="0">
                <a:srgbClr val="808080">
                  <a:alpha val="50000"/>
                </a:srgbClr>
              </a:outerShdw>
            </a:effec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solidFill>
                  <a:srgbClr val="0033CC"/>
                </a:solidFill>
              </a:endParaRPr>
            </a:p>
          </p:txBody>
        </p:sp>
        <p:sp>
          <p:nvSpPr>
            <p:cNvPr id="20488" name="Text Box 8"/>
            <p:cNvSpPr txBox="1">
              <a:spLocks noChangeArrowheads="1"/>
            </p:cNvSpPr>
            <p:nvPr/>
          </p:nvSpPr>
          <p:spPr bwMode="auto">
            <a:xfrm>
              <a:off x="5154" y="1908"/>
              <a:ext cx="3790" cy="1404"/>
            </a:xfrm>
            <a:prstGeom prst="rect">
              <a:avLst/>
            </a:prstGeom>
            <a:solidFill>
              <a:srgbClr val="FFFFFF"/>
            </a:solidFill>
            <a:ln w="9525">
              <a:solidFill>
                <a:srgbClr val="000000"/>
              </a:solidFill>
              <a:miter lim="800000"/>
              <a:headEnd/>
              <a:tailEnd/>
            </a:ln>
            <a:effectLst>
              <a:outerShdw dist="107763" dir="18900000" algn="ctr" rotWithShape="0">
                <a:srgbClr val="808080">
                  <a:alpha val="50000"/>
                </a:srgbClr>
              </a:outerShdw>
            </a:effec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800">
                <a:solidFill>
                  <a:srgbClr val="0033CC"/>
                </a:solidFill>
              </a:endParaRPr>
            </a:p>
          </p:txBody>
        </p:sp>
        <p:sp>
          <p:nvSpPr>
            <p:cNvPr id="20489" name="Text Box 9"/>
            <p:cNvSpPr txBox="1">
              <a:spLocks noChangeArrowheads="1"/>
            </p:cNvSpPr>
            <p:nvPr/>
          </p:nvSpPr>
          <p:spPr bwMode="auto">
            <a:xfrm>
              <a:off x="3449" y="2376"/>
              <a:ext cx="947" cy="124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solidFill>
                  <a:srgbClr val="0033CC"/>
                </a:solidFill>
              </a:endParaRPr>
            </a:p>
          </p:txBody>
        </p:sp>
        <p:sp>
          <p:nvSpPr>
            <p:cNvPr id="20490" name="Text Box 10"/>
            <p:cNvSpPr txBox="1">
              <a:spLocks noChangeArrowheads="1"/>
            </p:cNvSpPr>
            <p:nvPr/>
          </p:nvSpPr>
          <p:spPr bwMode="auto">
            <a:xfrm>
              <a:off x="3449" y="3624"/>
              <a:ext cx="947" cy="624"/>
            </a:xfrm>
            <a:prstGeom prst="rect">
              <a:avLst/>
            </a:prstGeom>
            <a:solidFill>
              <a:srgbClr val="CCFFFF"/>
            </a:solidFill>
            <a:ln w="9525">
              <a:solidFill>
                <a:srgbClr val="000000"/>
              </a:solidFill>
              <a:prstDash val="dash"/>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solidFill>
                  <a:srgbClr val="0033CC"/>
                </a:solidFill>
              </a:endParaRPr>
            </a:p>
          </p:txBody>
        </p:sp>
        <p:sp>
          <p:nvSpPr>
            <p:cNvPr id="20491" name="Text Box 11"/>
            <p:cNvSpPr txBox="1">
              <a:spLocks noChangeArrowheads="1"/>
            </p:cNvSpPr>
            <p:nvPr/>
          </p:nvSpPr>
          <p:spPr bwMode="auto">
            <a:xfrm>
              <a:off x="3449" y="4248"/>
              <a:ext cx="947" cy="124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solidFill>
                  <a:srgbClr val="0033CC"/>
                </a:solidFill>
              </a:endParaRPr>
            </a:p>
          </p:txBody>
        </p:sp>
        <p:sp>
          <p:nvSpPr>
            <p:cNvPr id="20492" name="Text Box 12"/>
            <p:cNvSpPr txBox="1">
              <a:spLocks noChangeArrowheads="1"/>
            </p:cNvSpPr>
            <p:nvPr/>
          </p:nvSpPr>
          <p:spPr bwMode="auto">
            <a:xfrm>
              <a:off x="3259" y="5652"/>
              <a:ext cx="1327"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a:solidFill>
                    <a:srgbClr val="0033CC"/>
                  </a:solidFill>
                  <a:ea typeface="华文新魏" panose="02010800040101010101" pitchFamily="2" charset="-122"/>
                </a:rPr>
                <a:t>物理主存</a:t>
              </a:r>
            </a:p>
          </p:txBody>
        </p:sp>
        <p:sp>
          <p:nvSpPr>
            <p:cNvPr id="20493" name="Text Box 13"/>
            <p:cNvSpPr txBox="1">
              <a:spLocks noChangeArrowheads="1"/>
            </p:cNvSpPr>
            <p:nvPr/>
          </p:nvSpPr>
          <p:spPr bwMode="auto">
            <a:xfrm>
              <a:off x="1933" y="2688"/>
              <a:ext cx="1326" cy="780"/>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进程</a:t>
              </a:r>
              <a:r>
                <a:rPr lang="en-US" altLang="zh-CN" sz="2000">
                  <a:solidFill>
                    <a:srgbClr val="0033CC"/>
                  </a:solidFill>
                  <a:latin typeface="华文新魏" panose="02010800040101010101" pitchFamily="2" charset="-122"/>
                  <a:ea typeface="华文新魏" panose="02010800040101010101" pitchFamily="2" charset="-122"/>
                </a:rPr>
                <a:t>A</a:t>
              </a:r>
            </a:p>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私有</a:t>
              </a:r>
              <a:r>
                <a:rPr lang="zh-CN" altLang="en-US" sz="2000">
                  <a:solidFill>
                    <a:srgbClr val="0033CC"/>
                  </a:solidFill>
                  <a:ea typeface="华文新魏" panose="02010800040101010101" pitchFamily="2" charset="-122"/>
                </a:rPr>
                <a:t>空间</a:t>
              </a:r>
            </a:p>
          </p:txBody>
        </p:sp>
        <p:sp>
          <p:nvSpPr>
            <p:cNvPr id="20494" name="Text Box 14"/>
            <p:cNvSpPr txBox="1">
              <a:spLocks noChangeArrowheads="1"/>
            </p:cNvSpPr>
            <p:nvPr/>
          </p:nvSpPr>
          <p:spPr bwMode="auto">
            <a:xfrm>
              <a:off x="1933" y="4560"/>
              <a:ext cx="1326" cy="780"/>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进程</a:t>
              </a:r>
              <a:r>
                <a:rPr lang="en-US" altLang="zh-CN" sz="2000">
                  <a:solidFill>
                    <a:srgbClr val="0033CC"/>
                  </a:solidFill>
                  <a:latin typeface="华文新魏" panose="02010800040101010101" pitchFamily="2" charset="-122"/>
                  <a:ea typeface="华文新魏" panose="02010800040101010101" pitchFamily="2" charset="-122"/>
                </a:rPr>
                <a:t>B</a:t>
              </a:r>
            </a:p>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私有空间</a:t>
              </a:r>
            </a:p>
          </p:txBody>
        </p:sp>
        <p:sp>
          <p:nvSpPr>
            <p:cNvPr id="20495" name="Text Box 15"/>
            <p:cNvSpPr txBox="1">
              <a:spLocks noChangeArrowheads="1"/>
            </p:cNvSpPr>
            <p:nvPr/>
          </p:nvSpPr>
          <p:spPr bwMode="auto">
            <a:xfrm>
              <a:off x="2122" y="3780"/>
              <a:ext cx="1137" cy="468"/>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a:solidFill>
                    <a:srgbClr val="0033CC"/>
                  </a:solidFill>
                  <a:ea typeface="华文新魏" panose="02010800040101010101" pitchFamily="2" charset="-122"/>
                </a:rPr>
                <a:t>共享区</a:t>
              </a:r>
            </a:p>
          </p:txBody>
        </p:sp>
        <p:grpSp>
          <p:nvGrpSpPr>
            <p:cNvPr id="20496" name="Group 16"/>
            <p:cNvGrpSpPr>
              <a:grpSpLocks/>
            </p:cNvGrpSpPr>
            <p:nvPr/>
          </p:nvGrpSpPr>
          <p:grpSpPr bwMode="auto">
            <a:xfrm>
              <a:off x="5344" y="2064"/>
              <a:ext cx="3410" cy="1092"/>
              <a:chOff x="5893" y="2064"/>
              <a:chExt cx="3240" cy="1092"/>
            </a:xfrm>
          </p:grpSpPr>
          <p:grpSp>
            <p:nvGrpSpPr>
              <p:cNvPr id="20509" name="Group 17"/>
              <p:cNvGrpSpPr>
                <a:grpSpLocks/>
              </p:cNvGrpSpPr>
              <p:nvPr/>
            </p:nvGrpSpPr>
            <p:grpSpPr bwMode="auto">
              <a:xfrm>
                <a:off x="5893" y="2064"/>
                <a:ext cx="3240" cy="468"/>
                <a:chOff x="5893" y="2064"/>
                <a:chExt cx="3240" cy="468"/>
              </a:xfrm>
            </p:grpSpPr>
            <p:sp>
              <p:nvSpPr>
                <p:cNvPr id="20513" name="Text Box 18"/>
                <p:cNvSpPr txBox="1">
                  <a:spLocks noChangeArrowheads="1"/>
                </p:cNvSpPr>
                <p:nvPr/>
              </p:nvSpPr>
              <p:spPr bwMode="auto">
                <a:xfrm>
                  <a:off x="5893" y="2064"/>
                  <a:ext cx="1620" cy="468"/>
                </a:xfrm>
                <a:prstGeom prst="rect">
                  <a:avLst/>
                </a:prstGeom>
                <a:solidFill>
                  <a:srgbClr val="FFCC00"/>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重定位寄存器</a:t>
                  </a:r>
                  <a:r>
                    <a:rPr lang="en-US" altLang="zh-CN" sz="2000">
                      <a:solidFill>
                        <a:srgbClr val="0033CC"/>
                      </a:solidFill>
                      <a:latin typeface="华文新魏" panose="02010800040101010101" pitchFamily="2" charset="-122"/>
                      <a:ea typeface="华文新魏" panose="02010800040101010101" pitchFamily="2" charset="-122"/>
                    </a:rPr>
                    <a:t>1</a:t>
                  </a:r>
                </a:p>
              </p:txBody>
            </p:sp>
            <p:sp>
              <p:nvSpPr>
                <p:cNvPr id="20514" name="Text Box 19"/>
                <p:cNvSpPr txBox="1">
                  <a:spLocks noChangeArrowheads="1"/>
                </p:cNvSpPr>
                <p:nvPr/>
              </p:nvSpPr>
              <p:spPr bwMode="auto">
                <a:xfrm>
                  <a:off x="7693" y="2064"/>
                  <a:ext cx="1440" cy="468"/>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限长寄存器</a:t>
                  </a:r>
                  <a:r>
                    <a:rPr lang="en-US" altLang="zh-CN" sz="2000">
                      <a:solidFill>
                        <a:srgbClr val="0033CC"/>
                      </a:solidFill>
                      <a:latin typeface="华文新魏" panose="02010800040101010101" pitchFamily="2" charset="-122"/>
                      <a:ea typeface="华文新魏" panose="02010800040101010101" pitchFamily="2" charset="-122"/>
                    </a:rPr>
                    <a:t>1</a:t>
                  </a:r>
                </a:p>
              </p:txBody>
            </p:sp>
          </p:grpSp>
          <p:grpSp>
            <p:nvGrpSpPr>
              <p:cNvPr id="20510" name="Group 20"/>
              <p:cNvGrpSpPr>
                <a:grpSpLocks/>
              </p:cNvGrpSpPr>
              <p:nvPr/>
            </p:nvGrpSpPr>
            <p:grpSpPr bwMode="auto">
              <a:xfrm>
                <a:off x="5893" y="2688"/>
                <a:ext cx="3240" cy="468"/>
                <a:chOff x="5893" y="2064"/>
                <a:chExt cx="3240" cy="468"/>
              </a:xfrm>
            </p:grpSpPr>
            <p:sp>
              <p:nvSpPr>
                <p:cNvPr id="20511" name="Text Box 21"/>
                <p:cNvSpPr txBox="1">
                  <a:spLocks noChangeArrowheads="1"/>
                </p:cNvSpPr>
                <p:nvPr/>
              </p:nvSpPr>
              <p:spPr bwMode="auto">
                <a:xfrm>
                  <a:off x="5893" y="2064"/>
                  <a:ext cx="1620" cy="468"/>
                </a:xfrm>
                <a:prstGeom prst="rect">
                  <a:avLst/>
                </a:prstGeom>
                <a:solidFill>
                  <a:srgbClr val="FFCC00"/>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重定位寄存器</a:t>
                  </a:r>
                  <a:r>
                    <a:rPr lang="en-US" altLang="zh-CN" sz="2000">
                      <a:solidFill>
                        <a:srgbClr val="0033CC"/>
                      </a:solidFill>
                      <a:latin typeface="华文新魏" panose="02010800040101010101" pitchFamily="2" charset="-122"/>
                      <a:ea typeface="华文新魏" panose="02010800040101010101" pitchFamily="2" charset="-122"/>
                    </a:rPr>
                    <a:t>2</a:t>
                  </a:r>
                </a:p>
              </p:txBody>
            </p:sp>
            <p:sp>
              <p:nvSpPr>
                <p:cNvPr id="20512" name="Text Box 22"/>
                <p:cNvSpPr txBox="1">
                  <a:spLocks noChangeArrowheads="1"/>
                </p:cNvSpPr>
                <p:nvPr/>
              </p:nvSpPr>
              <p:spPr bwMode="auto">
                <a:xfrm>
                  <a:off x="7693" y="2064"/>
                  <a:ext cx="1440" cy="468"/>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a:solidFill>
                        <a:srgbClr val="0033CC"/>
                      </a:solidFill>
                      <a:latin typeface="华文新魏" panose="02010800040101010101" pitchFamily="2" charset="-122"/>
                      <a:ea typeface="华文新魏" panose="02010800040101010101" pitchFamily="2" charset="-122"/>
                    </a:rPr>
                    <a:t>限长寄存器</a:t>
                  </a:r>
                  <a:r>
                    <a:rPr lang="en-US" altLang="zh-CN" sz="2000">
                      <a:solidFill>
                        <a:srgbClr val="0033CC"/>
                      </a:solidFill>
                      <a:latin typeface="华文新魏" panose="02010800040101010101" pitchFamily="2" charset="-122"/>
                      <a:ea typeface="华文新魏" panose="02010800040101010101" pitchFamily="2" charset="-122"/>
                    </a:rPr>
                    <a:t>2</a:t>
                  </a:r>
                </a:p>
              </p:txBody>
            </p:sp>
          </p:grpSp>
        </p:grpSp>
        <p:grpSp>
          <p:nvGrpSpPr>
            <p:cNvPr id="20497" name="Group 23"/>
            <p:cNvGrpSpPr>
              <a:grpSpLocks/>
            </p:cNvGrpSpPr>
            <p:nvPr/>
          </p:nvGrpSpPr>
          <p:grpSpPr bwMode="auto">
            <a:xfrm>
              <a:off x="5344" y="3936"/>
              <a:ext cx="3410" cy="1092"/>
              <a:chOff x="5893" y="2064"/>
              <a:chExt cx="3240" cy="1092"/>
            </a:xfrm>
          </p:grpSpPr>
          <p:grpSp>
            <p:nvGrpSpPr>
              <p:cNvPr id="20503" name="Group 24"/>
              <p:cNvGrpSpPr>
                <a:grpSpLocks/>
              </p:cNvGrpSpPr>
              <p:nvPr/>
            </p:nvGrpSpPr>
            <p:grpSpPr bwMode="auto">
              <a:xfrm>
                <a:off x="5893" y="2064"/>
                <a:ext cx="3240" cy="468"/>
                <a:chOff x="5893" y="2064"/>
                <a:chExt cx="3240" cy="468"/>
              </a:xfrm>
            </p:grpSpPr>
            <p:sp>
              <p:nvSpPr>
                <p:cNvPr id="20507" name="Text Box 25"/>
                <p:cNvSpPr txBox="1">
                  <a:spLocks noChangeArrowheads="1"/>
                </p:cNvSpPr>
                <p:nvPr/>
              </p:nvSpPr>
              <p:spPr bwMode="auto">
                <a:xfrm>
                  <a:off x="5893" y="2064"/>
                  <a:ext cx="1620" cy="468"/>
                </a:xfrm>
                <a:prstGeom prst="rect">
                  <a:avLst/>
                </a:prstGeom>
                <a:solidFill>
                  <a:srgbClr val="FFCC00"/>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1800">
                      <a:solidFill>
                        <a:srgbClr val="0033CC"/>
                      </a:solidFill>
                      <a:latin typeface="华文新魏" panose="02010800040101010101" pitchFamily="2" charset="-122"/>
                      <a:ea typeface="华文新魏" panose="02010800040101010101" pitchFamily="2" charset="-122"/>
                    </a:rPr>
                    <a:t>重定位寄存器</a:t>
                  </a:r>
                  <a:r>
                    <a:rPr lang="en-US" altLang="zh-CN" sz="1800">
                      <a:solidFill>
                        <a:srgbClr val="0033CC"/>
                      </a:solidFill>
                      <a:latin typeface="华文新魏" panose="02010800040101010101" pitchFamily="2" charset="-122"/>
                      <a:ea typeface="华文新魏" panose="02010800040101010101" pitchFamily="2" charset="-122"/>
                    </a:rPr>
                    <a:t>1</a:t>
                  </a:r>
                </a:p>
              </p:txBody>
            </p:sp>
            <p:sp>
              <p:nvSpPr>
                <p:cNvPr id="20508" name="Text Box 26"/>
                <p:cNvSpPr txBox="1">
                  <a:spLocks noChangeArrowheads="1"/>
                </p:cNvSpPr>
                <p:nvPr/>
              </p:nvSpPr>
              <p:spPr bwMode="auto">
                <a:xfrm>
                  <a:off x="7693" y="2064"/>
                  <a:ext cx="1440" cy="468"/>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1800">
                      <a:solidFill>
                        <a:srgbClr val="0033CC"/>
                      </a:solidFill>
                      <a:latin typeface="华文新魏" panose="02010800040101010101" pitchFamily="2" charset="-122"/>
                      <a:ea typeface="华文新魏" panose="02010800040101010101" pitchFamily="2" charset="-122"/>
                    </a:rPr>
                    <a:t>限长寄存器</a:t>
                  </a:r>
                  <a:r>
                    <a:rPr lang="en-US" altLang="zh-CN" sz="1800">
                      <a:solidFill>
                        <a:srgbClr val="0033CC"/>
                      </a:solidFill>
                      <a:latin typeface="华文新魏" panose="02010800040101010101" pitchFamily="2" charset="-122"/>
                      <a:ea typeface="华文新魏" panose="02010800040101010101" pitchFamily="2" charset="-122"/>
                    </a:rPr>
                    <a:t>1</a:t>
                  </a:r>
                </a:p>
              </p:txBody>
            </p:sp>
          </p:grpSp>
          <p:grpSp>
            <p:nvGrpSpPr>
              <p:cNvPr id="20504" name="Group 27"/>
              <p:cNvGrpSpPr>
                <a:grpSpLocks/>
              </p:cNvGrpSpPr>
              <p:nvPr/>
            </p:nvGrpSpPr>
            <p:grpSpPr bwMode="auto">
              <a:xfrm>
                <a:off x="5893" y="2688"/>
                <a:ext cx="3240" cy="468"/>
                <a:chOff x="5893" y="2064"/>
                <a:chExt cx="3240" cy="468"/>
              </a:xfrm>
            </p:grpSpPr>
            <p:sp>
              <p:nvSpPr>
                <p:cNvPr id="20505" name="Text Box 28"/>
                <p:cNvSpPr txBox="1">
                  <a:spLocks noChangeArrowheads="1"/>
                </p:cNvSpPr>
                <p:nvPr/>
              </p:nvSpPr>
              <p:spPr bwMode="auto">
                <a:xfrm>
                  <a:off x="5893" y="2064"/>
                  <a:ext cx="1620" cy="468"/>
                </a:xfrm>
                <a:prstGeom prst="rect">
                  <a:avLst/>
                </a:prstGeom>
                <a:solidFill>
                  <a:srgbClr val="FFCC00"/>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1800">
                      <a:solidFill>
                        <a:srgbClr val="0033CC"/>
                      </a:solidFill>
                      <a:latin typeface="华文新魏" panose="02010800040101010101" pitchFamily="2" charset="-122"/>
                      <a:ea typeface="华文新魏" panose="02010800040101010101" pitchFamily="2" charset="-122"/>
                    </a:rPr>
                    <a:t>重定位寄存器</a:t>
                  </a:r>
                  <a:r>
                    <a:rPr lang="en-US" altLang="zh-CN" sz="1800">
                      <a:solidFill>
                        <a:srgbClr val="0033CC"/>
                      </a:solidFill>
                      <a:latin typeface="华文新魏" panose="02010800040101010101" pitchFamily="2" charset="-122"/>
                      <a:ea typeface="华文新魏" panose="02010800040101010101" pitchFamily="2" charset="-122"/>
                    </a:rPr>
                    <a:t>2</a:t>
                  </a:r>
                </a:p>
              </p:txBody>
            </p:sp>
            <p:sp>
              <p:nvSpPr>
                <p:cNvPr id="20506" name="Text Box 29"/>
                <p:cNvSpPr txBox="1">
                  <a:spLocks noChangeArrowheads="1"/>
                </p:cNvSpPr>
                <p:nvPr/>
              </p:nvSpPr>
              <p:spPr bwMode="auto">
                <a:xfrm>
                  <a:off x="7693" y="2064"/>
                  <a:ext cx="1440" cy="468"/>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1800">
                      <a:solidFill>
                        <a:srgbClr val="0033CC"/>
                      </a:solidFill>
                      <a:latin typeface="华文新魏" panose="02010800040101010101" pitchFamily="2" charset="-122"/>
                      <a:ea typeface="华文新魏" panose="02010800040101010101" pitchFamily="2" charset="-122"/>
                    </a:rPr>
                    <a:t>限长寄存器</a:t>
                  </a:r>
                  <a:r>
                    <a:rPr lang="en-US" altLang="zh-CN" sz="1800">
                      <a:solidFill>
                        <a:srgbClr val="0033CC"/>
                      </a:solidFill>
                      <a:latin typeface="华文新魏" panose="02010800040101010101" pitchFamily="2" charset="-122"/>
                      <a:ea typeface="华文新魏" panose="02010800040101010101" pitchFamily="2" charset="-122"/>
                    </a:rPr>
                    <a:t>2</a:t>
                  </a:r>
                </a:p>
              </p:txBody>
            </p:sp>
          </p:grpSp>
        </p:grpSp>
        <p:sp>
          <p:nvSpPr>
            <p:cNvPr id="20498" name="Line 30"/>
            <p:cNvSpPr>
              <a:spLocks noChangeShapeType="1"/>
            </p:cNvSpPr>
            <p:nvPr/>
          </p:nvSpPr>
          <p:spPr bwMode="auto">
            <a:xfrm flipH="1">
              <a:off x="4396" y="2376"/>
              <a:ext cx="9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9" name="Line 31"/>
            <p:cNvSpPr>
              <a:spLocks noChangeShapeType="1"/>
            </p:cNvSpPr>
            <p:nvPr/>
          </p:nvSpPr>
          <p:spPr bwMode="auto">
            <a:xfrm flipH="1">
              <a:off x="4396" y="4248"/>
              <a:ext cx="9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0" name="Line 32"/>
            <p:cNvSpPr>
              <a:spLocks noChangeShapeType="1"/>
            </p:cNvSpPr>
            <p:nvPr/>
          </p:nvSpPr>
          <p:spPr bwMode="auto">
            <a:xfrm flipH="1">
              <a:off x="4396" y="2844"/>
              <a:ext cx="948"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1" name="Line 33"/>
            <p:cNvSpPr>
              <a:spLocks noChangeShapeType="1"/>
            </p:cNvSpPr>
            <p:nvPr/>
          </p:nvSpPr>
          <p:spPr bwMode="auto">
            <a:xfrm flipH="1" flipV="1">
              <a:off x="4396" y="3624"/>
              <a:ext cx="948"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2" name="Text Box 34"/>
            <p:cNvSpPr txBox="1">
              <a:spLocks noChangeArrowheads="1"/>
            </p:cNvSpPr>
            <p:nvPr/>
          </p:nvSpPr>
          <p:spPr bwMode="auto">
            <a:xfrm>
              <a:off x="4775" y="5808"/>
              <a:ext cx="4358"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solidFill>
                    <a:srgbClr val="0033CC"/>
                  </a:solidFill>
                  <a:latin typeface="华文新魏" panose="02010800040101010101" pitchFamily="2" charset="-122"/>
                  <a:ea typeface="华文新魏" panose="02010800040101010101" pitchFamily="2" charset="-122"/>
                </a:rPr>
                <a:t> </a:t>
              </a:r>
              <a:r>
                <a:rPr lang="zh-CN" altLang="en-US">
                  <a:solidFill>
                    <a:srgbClr val="0033CC"/>
                  </a:solidFill>
                  <a:latin typeface="华文新魏" panose="02010800040101010101" pitchFamily="2" charset="-122"/>
                  <a:ea typeface="华文新魏" panose="02010800040101010101" pitchFamily="2" charset="-122"/>
                </a:rPr>
                <a:t>多对重定位寄存器支持主存共享</a:t>
              </a:r>
            </a:p>
          </p:txBody>
        </p:sp>
      </p:grpSp>
    </p:spTree>
    <p:extLst>
      <p:ext uri="{BB962C8B-B14F-4D97-AF65-F5344CB8AC3E}">
        <p14:creationId xmlns:p14="http://schemas.microsoft.com/office/powerpoint/2010/main" val="257122563"/>
      </p:ext>
    </p:extLst>
  </p:cSld>
  <p:clrMapOvr>
    <a:masterClrMapping/>
  </p:clrMapOvr>
  <p:transition>
    <p:zoom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伙伴系统</a:t>
            </a:r>
            <a:endParaRPr lang="zh-CN" altLang="en-US" dirty="0"/>
          </a:p>
        </p:txBody>
      </p:sp>
      <p:sp>
        <p:nvSpPr>
          <p:cNvPr id="3" name="内容占位符 2"/>
          <p:cNvSpPr>
            <a:spLocks noGrp="1"/>
          </p:cNvSpPr>
          <p:nvPr>
            <p:ph idx="1"/>
          </p:nvPr>
        </p:nvSpPr>
        <p:spPr/>
        <p:txBody>
          <a:bodyPr/>
          <a:lstStyle/>
          <a:p>
            <a:r>
              <a:rPr lang="zh-CN" altLang="en-US" dirty="0" smtClean="0"/>
              <a:t>伙伴内存分配 （</a:t>
            </a:r>
            <a:r>
              <a:rPr lang="en-US" altLang="zh-CN" dirty="0" smtClean="0"/>
              <a:t>Buddy memory allocation</a:t>
            </a:r>
            <a:r>
              <a:rPr lang="zh-CN" altLang="en-US" dirty="0" smtClean="0"/>
              <a:t>）</a:t>
            </a:r>
            <a:endParaRPr lang="en-US" altLang="zh-CN" dirty="0" smtClean="0"/>
          </a:p>
          <a:p>
            <a:pPr lvl="1"/>
            <a:r>
              <a:rPr lang="zh-CN" altLang="en-US" dirty="0" smtClean="0"/>
              <a:t>基本思想：将用户内存区域对半分割以实现最佳适应的分配算法</a:t>
            </a:r>
            <a:endParaRPr lang="en-US" altLang="zh-CN" dirty="0" smtClean="0"/>
          </a:p>
          <a:p>
            <a:pPr lvl="1"/>
            <a:r>
              <a:rPr lang="zh-CN" altLang="en-US" dirty="0" smtClean="0"/>
              <a:t>优点：</a:t>
            </a:r>
            <a:endParaRPr lang="en-US" altLang="zh-CN" dirty="0" smtClean="0"/>
          </a:p>
          <a:p>
            <a:pPr lvl="2"/>
            <a:r>
              <a:rPr lang="zh-CN" altLang="en-US" dirty="0" smtClean="0"/>
              <a:t>很小的外碎片</a:t>
            </a:r>
            <a:endParaRPr lang="en-US" altLang="zh-CN" dirty="0" smtClean="0"/>
          </a:p>
          <a:p>
            <a:pPr lvl="2"/>
            <a:r>
              <a:rPr lang="zh-CN" altLang="en-US" dirty="0" smtClean="0"/>
              <a:t>方便内存分区的合并</a:t>
            </a:r>
            <a:endParaRPr lang="en-US" altLang="zh-CN" dirty="0" smtClean="0"/>
          </a:p>
          <a:p>
            <a:pPr lvl="1"/>
            <a:r>
              <a:rPr lang="zh-CN" altLang="en-US" dirty="0" smtClean="0"/>
              <a:t>缺点：</a:t>
            </a:r>
            <a:endParaRPr lang="en-US" altLang="zh-CN" dirty="0" smtClean="0"/>
          </a:p>
          <a:p>
            <a:pPr lvl="2"/>
            <a:r>
              <a:rPr lang="zh-CN" altLang="en-US" dirty="0" smtClean="0"/>
              <a:t>存在内碎片 （一定量的内碎片是好事）</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19</a:t>
            </a:fld>
            <a:endParaRPr lang="zh-CN" altLang="en-US"/>
          </a:p>
        </p:txBody>
      </p:sp>
    </p:spTree>
    <p:extLst>
      <p:ext uri="{BB962C8B-B14F-4D97-AF65-F5344CB8AC3E}">
        <p14:creationId xmlns:p14="http://schemas.microsoft.com/office/powerpoint/2010/main" val="390002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idx="1"/>
          </p:nvPr>
        </p:nvSpPr>
        <p:spPr/>
        <p:txBody>
          <a:bodyPr/>
          <a:lstStyle/>
          <a:p>
            <a:r>
              <a:rPr lang="en-US" altLang="zh-CN" dirty="0" smtClean="0"/>
              <a:t>4.1 </a:t>
            </a:r>
            <a:r>
              <a:rPr lang="zh-CN" altLang="en-US" dirty="0" smtClean="0"/>
              <a:t>存储器</a:t>
            </a:r>
            <a:endParaRPr lang="en-US" altLang="zh-CN" dirty="0" smtClean="0"/>
          </a:p>
          <a:p>
            <a:r>
              <a:rPr lang="en-US" altLang="zh-CN" dirty="0" smtClean="0"/>
              <a:t>4.2 </a:t>
            </a:r>
            <a:r>
              <a:rPr lang="zh-CN" altLang="en-US" dirty="0" smtClean="0"/>
              <a:t>连续存储空间管理</a:t>
            </a:r>
            <a:endParaRPr lang="en-US" altLang="zh-CN" dirty="0" smtClean="0"/>
          </a:p>
          <a:p>
            <a:r>
              <a:rPr lang="en-US" altLang="zh-CN" dirty="0" smtClean="0"/>
              <a:t>4.3 </a:t>
            </a:r>
            <a:r>
              <a:rPr lang="zh-CN" altLang="en-US" dirty="0" smtClean="0"/>
              <a:t>分页式存储空间管理</a:t>
            </a:r>
            <a:endParaRPr lang="en-US" altLang="zh-CN" dirty="0" smtClean="0"/>
          </a:p>
          <a:p>
            <a:r>
              <a:rPr lang="en-US" altLang="zh-CN" dirty="0" smtClean="0"/>
              <a:t>4.4 </a:t>
            </a:r>
            <a:r>
              <a:rPr lang="zh-CN" altLang="en-US" dirty="0" smtClean="0"/>
              <a:t>分段式存储空间管理</a:t>
            </a:r>
            <a:endParaRPr lang="en-US" altLang="zh-CN" dirty="0" smtClean="0"/>
          </a:p>
          <a:p>
            <a:r>
              <a:rPr lang="en-US" altLang="zh-CN" dirty="0" smtClean="0"/>
              <a:t>4.5 </a:t>
            </a:r>
            <a:r>
              <a:rPr lang="zh-CN" altLang="en-US" dirty="0" smtClean="0"/>
              <a:t>虚拟存储管理</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2227399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伙伴系统原理</a:t>
            </a:r>
            <a:endParaRPr lang="zh-CN" altLang="en-US" dirty="0"/>
          </a:p>
        </p:txBody>
      </p:sp>
      <p:sp>
        <p:nvSpPr>
          <p:cNvPr id="3" name="内容占位符 2"/>
          <p:cNvSpPr>
            <a:spLocks noGrp="1"/>
          </p:cNvSpPr>
          <p:nvPr>
            <p:ph idx="1"/>
          </p:nvPr>
        </p:nvSpPr>
        <p:spPr/>
        <p:txBody>
          <a:bodyPr/>
          <a:lstStyle/>
          <a:p>
            <a:r>
              <a:rPr lang="zh-CN" altLang="en-US" dirty="0" smtClean="0"/>
              <a:t>示例</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20</a:t>
            </a:fld>
            <a:endParaRPr lang="zh-CN" altLang="en-US"/>
          </a:p>
        </p:txBody>
      </p:sp>
      <p:sp>
        <p:nvSpPr>
          <p:cNvPr id="6" name="Rectangle 3"/>
          <p:cNvSpPr>
            <a:spLocks noChangeArrowheads="1"/>
          </p:cNvSpPr>
          <p:nvPr/>
        </p:nvSpPr>
        <p:spPr bwMode="auto">
          <a:xfrm>
            <a:off x="2267744" y="1093856"/>
            <a:ext cx="7880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AutoNum type="arabicPeriod"/>
            </a:pPr>
            <a:r>
              <a:rPr lang="en-US" altLang="zh-CN" sz="2000" dirty="0"/>
              <a:t>Program A requests memory 54K in size</a:t>
            </a:r>
          </a:p>
          <a:p>
            <a:pPr>
              <a:spcBef>
                <a:spcPct val="0"/>
              </a:spcBef>
              <a:buClrTx/>
              <a:buSzTx/>
              <a:buFont typeface="Arial" panose="020B0604020202020204" pitchFamily="34" charset="0"/>
              <a:buAutoNum type="arabicPeriod"/>
            </a:pPr>
            <a:r>
              <a:rPr lang="en-US" altLang="zh-CN" sz="2000" dirty="0"/>
              <a:t>Program B requests memory 108K in size</a:t>
            </a:r>
          </a:p>
          <a:p>
            <a:pPr>
              <a:spcBef>
                <a:spcPct val="0"/>
              </a:spcBef>
              <a:buClrTx/>
              <a:buSzTx/>
              <a:buFont typeface="Arial" panose="020B0604020202020204" pitchFamily="34" charset="0"/>
              <a:buAutoNum type="arabicPeriod"/>
            </a:pPr>
            <a:r>
              <a:rPr lang="en-US" altLang="zh-CN" sz="2000" dirty="0"/>
              <a:t>Program C requests memory 60K in size</a:t>
            </a:r>
          </a:p>
          <a:p>
            <a:pPr>
              <a:spcBef>
                <a:spcPct val="0"/>
              </a:spcBef>
              <a:buClrTx/>
              <a:buSzTx/>
              <a:buFont typeface="Arial" panose="020B0604020202020204" pitchFamily="34" charset="0"/>
              <a:buAutoNum type="arabicPeriod"/>
            </a:pPr>
            <a:r>
              <a:rPr lang="en-US" altLang="zh-CN" sz="2000" dirty="0"/>
              <a:t>Program D requests memory 120K in size</a:t>
            </a:r>
          </a:p>
          <a:p>
            <a:pPr>
              <a:spcBef>
                <a:spcPct val="0"/>
              </a:spcBef>
              <a:buClrTx/>
              <a:buSzTx/>
              <a:buFont typeface="Arial" panose="020B0604020202020204" pitchFamily="34" charset="0"/>
              <a:buAutoNum type="arabicPeriod"/>
            </a:pPr>
            <a:r>
              <a:rPr lang="en-US" altLang="zh-CN" sz="2000" dirty="0"/>
              <a:t>Program C releases its memory</a:t>
            </a:r>
          </a:p>
          <a:p>
            <a:pPr>
              <a:spcBef>
                <a:spcPct val="0"/>
              </a:spcBef>
              <a:buClrTx/>
              <a:buSzTx/>
              <a:buFont typeface="Arial" panose="020B0604020202020204" pitchFamily="34" charset="0"/>
              <a:buAutoNum type="arabicPeriod"/>
            </a:pPr>
            <a:r>
              <a:rPr lang="en-US" altLang="zh-CN" sz="2000" dirty="0"/>
              <a:t>Program A releases its memory</a:t>
            </a:r>
          </a:p>
          <a:p>
            <a:pPr>
              <a:spcBef>
                <a:spcPct val="0"/>
              </a:spcBef>
              <a:buClrTx/>
              <a:buSzTx/>
              <a:buFont typeface="Arial" panose="020B0604020202020204" pitchFamily="34" charset="0"/>
              <a:buAutoNum type="arabicPeriod"/>
            </a:pPr>
            <a:r>
              <a:rPr lang="en-US" altLang="zh-CN" sz="2000" dirty="0"/>
              <a:t>Program B releases its memory</a:t>
            </a:r>
          </a:p>
          <a:p>
            <a:pPr>
              <a:spcBef>
                <a:spcPct val="0"/>
              </a:spcBef>
              <a:buClrTx/>
              <a:buSzTx/>
              <a:buFont typeface="Arial" panose="020B0604020202020204" pitchFamily="34" charset="0"/>
              <a:buAutoNum type="arabicPeriod"/>
            </a:pPr>
            <a:r>
              <a:rPr lang="en-US" altLang="zh-CN" sz="2000" dirty="0"/>
              <a:t>Program D releases its memory</a:t>
            </a:r>
            <a:endParaRPr lang="zh-CN" altLang="en-US" sz="2000" dirty="0"/>
          </a:p>
        </p:txBody>
      </p:sp>
      <p:pic>
        <p:nvPicPr>
          <p:cNvPr id="7"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404" y="3701909"/>
            <a:ext cx="9144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762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8313" y="0"/>
            <a:ext cx="8208143" cy="930275"/>
          </a:xfrm>
        </p:spPr>
        <p:txBody>
          <a:bodyPr>
            <a:normAutofit/>
          </a:bodyPr>
          <a:lstStyle/>
          <a:p>
            <a:r>
              <a:rPr lang="zh-CN" altLang="en-US" dirty="0"/>
              <a:t>主存不足的存储管理技术</a:t>
            </a:r>
          </a:p>
        </p:txBody>
      </p:sp>
      <p:sp>
        <p:nvSpPr>
          <p:cNvPr id="26627" name="Rectangle 3"/>
          <p:cNvSpPr>
            <a:spLocks noGrp="1" noChangeArrowheads="1"/>
          </p:cNvSpPr>
          <p:nvPr>
            <p:ph type="body" idx="1"/>
          </p:nvPr>
        </p:nvSpPr>
        <p:spPr>
          <a:xfrm>
            <a:off x="539750" y="1844675"/>
            <a:ext cx="7918450" cy="4251325"/>
          </a:xfrm>
        </p:spPr>
        <p:txBody>
          <a:bodyPr/>
          <a:lstStyle/>
          <a:p>
            <a:pPr eaLnBrk="1" hangingPunct="1">
              <a:buFontTx/>
              <a:buNone/>
            </a:pPr>
            <a:r>
              <a:rPr lang="en-US" altLang="zh-CN" dirty="0" smtClean="0">
                <a:latin typeface="华文新魏" panose="02010800040101010101" pitchFamily="2" charset="-122"/>
                <a:ea typeface="华文新魏" panose="02010800040101010101" pitchFamily="2" charset="-122"/>
              </a:rPr>
              <a:t> </a:t>
            </a:r>
          </a:p>
        </p:txBody>
      </p:sp>
      <p:grpSp>
        <p:nvGrpSpPr>
          <p:cNvPr id="26628" name="Group 28"/>
          <p:cNvGrpSpPr>
            <a:grpSpLocks/>
          </p:cNvGrpSpPr>
          <p:nvPr/>
        </p:nvGrpSpPr>
        <p:grpSpPr bwMode="auto">
          <a:xfrm>
            <a:off x="1187624" y="1840413"/>
            <a:ext cx="6096000" cy="3200400"/>
            <a:chOff x="960" y="1104"/>
            <a:chExt cx="3840" cy="2016"/>
          </a:xfrm>
        </p:grpSpPr>
        <p:grpSp>
          <p:nvGrpSpPr>
            <p:cNvPr id="26630" name="Group 5"/>
            <p:cNvGrpSpPr>
              <a:grpSpLocks/>
            </p:cNvGrpSpPr>
            <p:nvPr/>
          </p:nvGrpSpPr>
          <p:grpSpPr bwMode="auto">
            <a:xfrm>
              <a:off x="960" y="1104"/>
              <a:ext cx="768" cy="2016"/>
              <a:chOff x="3261" y="10602"/>
              <a:chExt cx="960" cy="2282"/>
            </a:xfrm>
          </p:grpSpPr>
          <p:sp>
            <p:nvSpPr>
              <p:cNvPr id="26646" name="Text Box 6"/>
              <p:cNvSpPr txBox="1">
                <a:spLocks noChangeArrowheads="1"/>
              </p:cNvSpPr>
              <p:nvPr/>
            </p:nvSpPr>
            <p:spPr bwMode="auto">
              <a:xfrm>
                <a:off x="3261" y="10602"/>
                <a:ext cx="960" cy="326"/>
              </a:xfrm>
              <a:prstGeom prst="rect">
                <a:avLst/>
              </a:prstGeom>
              <a:solidFill>
                <a:srgbClr val="FF5050"/>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操作系统</a:t>
                </a:r>
              </a:p>
            </p:txBody>
          </p:sp>
          <p:sp>
            <p:nvSpPr>
              <p:cNvPr id="26647" name="Text Box 7"/>
              <p:cNvSpPr txBox="1">
                <a:spLocks noChangeArrowheads="1"/>
              </p:cNvSpPr>
              <p:nvPr/>
            </p:nvSpPr>
            <p:spPr bwMode="auto">
              <a:xfrm>
                <a:off x="3261" y="10928"/>
                <a:ext cx="960" cy="326"/>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1</a:t>
                </a:r>
              </a:p>
            </p:txBody>
          </p:sp>
          <p:sp>
            <p:nvSpPr>
              <p:cNvPr id="26648" name="Text Box 8"/>
              <p:cNvSpPr txBox="1">
                <a:spLocks noChangeArrowheads="1"/>
              </p:cNvSpPr>
              <p:nvPr/>
            </p:nvSpPr>
            <p:spPr bwMode="auto">
              <a:xfrm>
                <a:off x="3261" y="11254"/>
                <a:ext cx="960" cy="326"/>
              </a:xfrm>
              <a:prstGeom prst="rect">
                <a:avLst/>
              </a:prstGeom>
              <a:solidFill>
                <a:srgbClr val="FFCC00"/>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空闲区</a:t>
                </a:r>
              </a:p>
            </p:txBody>
          </p:sp>
          <p:sp>
            <p:nvSpPr>
              <p:cNvPr id="26649" name="Text Box 9"/>
              <p:cNvSpPr txBox="1">
                <a:spLocks noChangeArrowheads="1"/>
              </p:cNvSpPr>
              <p:nvPr/>
            </p:nvSpPr>
            <p:spPr bwMode="auto">
              <a:xfrm>
                <a:off x="3261" y="11580"/>
                <a:ext cx="960" cy="326"/>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2</a:t>
                </a:r>
              </a:p>
            </p:txBody>
          </p:sp>
          <p:sp>
            <p:nvSpPr>
              <p:cNvPr id="26650" name="Text Box 10"/>
              <p:cNvSpPr txBox="1">
                <a:spLocks noChangeArrowheads="1"/>
              </p:cNvSpPr>
              <p:nvPr/>
            </p:nvSpPr>
            <p:spPr bwMode="auto">
              <a:xfrm>
                <a:off x="3261" y="11906"/>
                <a:ext cx="960" cy="326"/>
              </a:xfrm>
              <a:prstGeom prst="rect">
                <a:avLst/>
              </a:prstGeom>
              <a:solidFill>
                <a:srgbClr val="FFCC00"/>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空闲区</a:t>
                </a:r>
              </a:p>
            </p:txBody>
          </p:sp>
          <p:sp>
            <p:nvSpPr>
              <p:cNvPr id="26651" name="Text Box 11"/>
              <p:cNvSpPr txBox="1">
                <a:spLocks noChangeArrowheads="1"/>
              </p:cNvSpPr>
              <p:nvPr/>
            </p:nvSpPr>
            <p:spPr bwMode="auto">
              <a:xfrm>
                <a:off x="3261" y="12232"/>
                <a:ext cx="960" cy="326"/>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3</a:t>
                </a:r>
              </a:p>
            </p:txBody>
          </p:sp>
          <p:sp>
            <p:nvSpPr>
              <p:cNvPr id="26652" name="Text Box 12"/>
              <p:cNvSpPr txBox="1">
                <a:spLocks noChangeArrowheads="1"/>
              </p:cNvSpPr>
              <p:nvPr/>
            </p:nvSpPr>
            <p:spPr bwMode="auto">
              <a:xfrm>
                <a:off x="3261" y="12558"/>
                <a:ext cx="960" cy="326"/>
              </a:xfrm>
              <a:prstGeom prst="rect">
                <a:avLst/>
              </a:prstGeom>
              <a:solidFill>
                <a:srgbClr val="FFCC00"/>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空闲区</a:t>
                </a:r>
              </a:p>
            </p:txBody>
          </p:sp>
        </p:grpSp>
        <p:grpSp>
          <p:nvGrpSpPr>
            <p:cNvPr id="26631" name="Group 13"/>
            <p:cNvGrpSpPr>
              <a:grpSpLocks/>
            </p:cNvGrpSpPr>
            <p:nvPr/>
          </p:nvGrpSpPr>
          <p:grpSpPr bwMode="auto">
            <a:xfrm>
              <a:off x="2606" y="1104"/>
              <a:ext cx="802" cy="2016"/>
              <a:chOff x="5541" y="10602"/>
              <a:chExt cx="960" cy="2282"/>
            </a:xfrm>
          </p:grpSpPr>
          <p:sp>
            <p:nvSpPr>
              <p:cNvPr id="26641" name="Text Box 14"/>
              <p:cNvSpPr txBox="1">
                <a:spLocks noChangeArrowheads="1"/>
              </p:cNvSpPr>
              <p:nvPr/>
            </p:nvSpPr>
            <p:spPr bwMode="auto">
              <a:xfrm>
                <a:off x="5541" y="10602"/>
                <a:ext cx="960" cy="326"/>
              </a:xfrm>
              <a:prstGeom prst="rect">
                <a:avLst/>
              </a:prstGeom>
              <a:solidFill>
                <a:srgbClr val="FF5050"/>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操作系统</a:t>
                </a:r>
              </a:p>
            </p:txBody>
          </p:sp>
          <p:sp>
            <p:nvSpPr>
              <p:cNvPr id="26642" name="Text Box 15"/>
              <p:cNvSpPr txBox="1">
                <a:spLocks noChangeArrowheads="1"/>
              </p:cNvSpPr>
              <p:nvPr/>
            </p:nvSpPr>
            <p:spPr bwMode="auto">
              <a:xfrm>
                <a:off x="5541" y="10928"/>
                <a:ext cx="960" cy="326"/>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1</a:t>
                </a:r>
              </a:p>
            </p:txBody>
          </p:sp>
          <p:sp>
            <p:nvSpPr>
              <p:cNvPr id="26643" name="Text Box 16"/>
              <p:cNvSpPr txBox="1">
                <a:spLocks noChangeArrowheads="1"/>
              </p:cNvSpPr>
              <p:nvPr/>
            </p:nvSpPr>
            <p:spPr bwMode="auto">
              <a:xfrm>
                <a:off x="5541" y="11254"/>
                <a:ext cx="960" cy="326"/>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2</a:t>
                </a:r>
              </a:p>
            </p:txBody>
          </p:sp>
          <p:sp>
            <p:nvSpPr>
              <p:cNvPr id="26644" name="Text Box 17"/>
              <p:cNvSpPr txBox="1">
                <a:spLocks noChangeArrowheads="1"/>
              </p:cNvSpPr>
              <p:nvPr/>
            </p:nvSpPr>
            <p:spPr bwMode="auto">
              <a:xfrm>
                <a:off x="5541" y="11580"/>
                <a:ext cx="960" cy="326"/>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3</a:t>
                </a:r>
              </a:p>
            </p:txBody>
          </p:sp>
          <p:sp>
            <p:nvSpPr>
              <p:cNvPr id="26645" name="Text Box 18"/>
              <p:cNvSpPr txBox="1">
                <a:spLocks noChangeArrowheads="1"/>
              </p:cNvSpPr>
              <p:nvPr/>
            </p:nvSpPr>
            <p:spPr bwMode="auto">
              <a:xfrm>
                <a:off x="5541" y="11906"/>
                <a:ext cx="960" cy="978"/>
              </a:xfrm>
              <a:prstGeom prst="rect">
                <a:avLst/>
              </a:prstGeom>
              <a:solidFill>
                <a:srgbClr val="FFCC00"/>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空闲区</a:t>
                </a:r>
              </a:p>
            </p:txBody>
          </p:sp>
        </p:grpSp>
        <p:grpSp>
          <p:nvGrpSpPr>
            <p:cNvPr id="26632" name="Group 19"/>
            <p:cNvGrpSpPr>
              <a:grpSpLocks/>
            </p:cNvGrpSpPr>
            <p:nvPr/>
          </p:nvGrpSpPr>
          <p:grpSpPr bwMode="auto">
            <a:xfrm>
              <a:off x="4032" y="1104"/>
              <a:ext cx="768" cy="2016"/>
              <a:chOff x="7581" y="10602"/>
              <a:chExt cx="960" cy="2282"/>
            </a:xfrm>
          </p:grpSpPr>
          <p:sp>
            <p:nvSpPr>
              <p:cNvPr id="26635" name="Text Box 20"/>
              <p:cNvSpPr txBox="1">
                <a:spLocks noChangeArrowheads="1"/>
              </p:cNvSpPr>
              <p:nvPr/>
            </p:nvSpPr>
            <p:spPr bwMode="auto">
              <a:xfrm>
                <a:off x="7581" y="10602"/>
                <a:ext cx="960" cy="326"/>
              </a:xfrm>
              <a:prstGeom prst="rect">
                <a:avLst/>
              </a:prstGeom>
              <a:solidFill>
                <a:srgbClr val="FF5050"/>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操作系统</a:t>
                </a:r>
              </a:p>
            </p:txBody>
          </p:sp>
          <p:sp>
            <p:nvSpPr>
              <p:cNvPr id="26636" name="Text Box 21"/>
              <p:cNvSpPr txBox="1">
                <a:spLocks noChangeArrowheads="1"/>
              </p:cNvSpPr>
              <p:nvPr/>
            </p:nvSpPr>
            <p:spPr bwMode="auto">
              <a:xfrm>
                <a:off x="7581" y="10928"/>
                <a:ext cx="960" cy="326"/>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1</a:t>
                </a:r>
              </a:p>
            </p:txBody>
          </p:sp>
          <p:sp>
            <p:nvSpPr>
              <p:cNvPr id="26637" name="Text Box 22"/>
              <p:cNvSpPr txBox="1">
                <a:spLocks noChangeArrowheads="1"/>
              </p:cNvSpPr>
              <p:nvPr/>
            </p:nvSpPr>
            <p:spPr bwMode="auto">
              <a:xfrm>
                <a:off x="7581" y="11254"/>
                <a:ext cx="960" cy="326"/>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2</a:t>
                </a:r>
              </a:p>
            </p:txBody>
          </p:sp>
          <p:sp>
            <p:nvSpPr>
              <p:cNvPr id="26638" name="Text Box 23"/>
              <p:cNvSpPr txBox="1">
                <a:spLocks noChangeArrowheads="1"/>
              </p:cNvSpPr>
              <p:nvPr/>
            </p:nvSpPr>
            <p:spPr bwMode="auto">
              <a:xfrm>
                <a:off x="7581" y="11580"/>
                <a:ext cx="960" cy="326"/>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3</a:t>
                </a:r>
              </a:p>
            </p:txBody>
          </p:sp>
          <p:sp>
            <p:nvSpPr>
              <p:cNvPr id="26639" name="Text Box 24"/>
              <p:cNvSpPr txBox="1">
                <a:spLocks noChangeArrowheads="1"/>
              </p:cNvSpPr>
              <p:nvPr/>
            </p:nvSpPr>
            <p:spPr bwMode="auto">
              <a:xfrm>
                <a:off x="7581" y="12558"/>
                <a:ext cx="960" cy="326"/>
              </a:xfrm>
              <a:prstGeom prst="rect">
                <a:avLst/>
              </a:prstGeom>
              <a:solidFill>
                <a:srgbClr val="FFCC00"/>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空闲区</a:t>
                </a:r>
              </a:p>
            </p:txBody>
          </p:sp>
          <p:sp>
            <p:nvSpPr>
              <p:cNvPr id="26640" name="Text Box 25"/>
              <p:cNvSpPr txBox="1">
                <a:spLocks noChangeArrowheads="1"/>
              </p:cNvSpPr>
              <p:nvPr/>
            </p:nvSpPr>
            <p:spPr bwMode="auto">
              <a:xfrm>
                <a:off x="7581" y="11906"/>
                <a:ext cx="960" cy="652"/>
              </a:xfrm>
              <a:prstGeom prst="rect">
                <a:avLst/>
              </a:prstGeom>
              <a:solidFill>
                <a:schemeClr val="accent1"/>
              </a:solidFill>
              <a:ln w="9525">
                <a:solidFill>
                  <a:srgbClr val="000000"/>
                </a:solidFill>
                <a:miter lim="800000"/>
                <a:headEnd/>
                <a:tailEnd/>
              </a:ln>
            </p:spPr>
            <p:txBody>
              <a:bodyPr lIns="0" tIns="0" rIns="0" b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solidFill>
                      <a:srgbClr val="0033CC"/>
                    </a:solidFill>
                    <a:latin typeface="华文新魏" panose="02010800040101010101" pitchFamily="2" charset="-122"/>
                    <a:ea typeface="华文新魏" panose="02010800040101010101" pitchFamily="2" charset="-122"/>
                  </a:rPr>
                  <a:t>作业</a:t>
                </a:r>
                <a:r>
                  <a:rPr kumimoji="0" lang="en-US" altLang="zh-CN" sz="2000">
                    <a:solidFill>
                      <a:srgbClr val="0033CC"/>
                    </a:solidFill>
                    <a:latin typeface="华文新魏" panose="02010800040101010101" pitchFamily="2" charset="-122"/>
                    <a:ea typeface="华文新魏" panose="02010800040101010101" pitchFamily="2" charset="-122"/>
                  </a:rPr>
                  <a:t>4</a:t>
                </a:r>
              </a:p>
            </p:txBody>
          </p:sp>
        </p:grpSp>
        <p:sp>
          <p:nvSpPr>
            <p:cNvPr id="26633" name="Line 26"/>
            <p:cNvSpPr>
              <a:spLocks noChangeShapeType="1"/>
            </p:cNvSpPr>
            <p:nvPr/>
          </p:nvSpPr>
          <p:spPr bwMode="auto">
            <a:xfrm flipV="1">
              <a:off x="1728" y="1824"/>
              <a:ext cx="878" cy="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4" name="Line 27"/>
            <p:cNvSpPr>
              <a:spLocks noChangeShapeType="1"/>
            </p:cNvSpPr>
            <p:nvPr/>
          </p:nvSpPr>
          <p:spPr bwMode="auto">
            <a:xfrm flipV="1">
              <a:off x="1728" y="2112"/>
              <a:ext cx="878" cy="52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6629" name="Rectangle 2"/>
          <p:cNvSpPr>
            <a:spLocks noChangeArrowheads="1"/>
          </p:cNvSpPr>
          <p:nvPr/>
        </p:nvSpPr>
        <p:spPr bwMode="auto">
          <a:xfrm>
            <a:off x="755576" y="1213703"/>
            <a:ext cx="1943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smtClean="0">
                <a:solidFill>
                  <a:schemeClr val="tx2"/>
                </a:solidFill>
                <a:latin typeface="华文新魏" panose="02010800040101010101" pitchFamily="2" charset="-122"/>
                <a:ea typeface="华文新魏" panose="02010800040101010101" pitchFamily="2" charset="-122"/>
              </a:rPr>
              <a:t>1. </a:t>
            </a:r>
            <a:r>
              <a:rPr lang="zh-CN" altLang="en-US" dirty="0" smtClean="0">
                <a:solidFill>
                  <a:schemeClr val="tx2"/>
                </a:solidFill>
                <a:latin typeface="华文新魏" panose="02010800040101010101" pitchFamily="2" charset="-122"/>
                <a:ea typeface="华文新魏" panose="02010800040101010101" pitchFamily="2" charset="-122"/>
              </a:rPr>
              <a:t>移动</a:t>
            </a:r>
            <a:r>
              <a:rPr lang="zh-CN" altLang="en-US" dirty="0">
                <a:solidFill>
                  <a:schemeClr val="tx2"/>
                </a:solidFill>
                <a:latin typeface="华文新魏" panose="02010800040101010101" pitchFamily="2" charset="-122"/>
                <a:ea typeface="华文新魏" panose="02010800040101010101" pitchFamily="2" charset="-122"/>
              </a:rPr>
              <a:t>技术</a:t>
            </a:r>
            <a:br>
              <a:rPr lang="zh-CN" altLang="en-US" dirty="0">
                <a:solidFill>
                  <a:schemeClr val="tx2"/>
                </a:solidFill>
                <a:latin typeface="华文新魏" panose="02010800040101010101" pitchFamily="2" charset="-122"/>
                <a:ea typeface="华文新魏" panose="02010800040101010101" pitchFamily="2" charset="-122"/>
              </a:rPr>
            </a:br>
            <a:endParaRPr lang="zh-CN" altLang="en-US" dirty="0">
              <a:solidFill>
                <a:schemeClr val="tx2"/>
              </a:solidFill>
              <a:latin typeface="华文新魏" panose="02010800040101010101" pitchFamily="2" charset="-122"/>
              <a:ea typeface="华文新魏" panose="02010800040101010101" pitchFamily="2" charset="-122"/>
            </a:endParaRPr>
          </a:p>
        </p:txBody>
      </p:sp>
      <p:sp>
        <p:nvSpPr>
          <p:cNvPr id="3" name="矩形 2"/>
          <p:cNvSpPr/>
          <p:nvPr/>
        </p:nvSpPr>
        <p:spPr>
          <a:xfrm>
            <a:off x="1043608" y="5378308"/>
            <a:ext cx="5688632" cy="461665"/>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讨论：移动条件、移动时机、移动</a:t>
            </a:r>
            <a:r>
              <a:rPr lang="zh-CN" altLang="en-US" sz="2400" dirty="0">
                <a:latin typeface="华文新魏" panose="02010800040101010101" pitchFamily="2" charset="-122"/>
                <a:ea typeface="华文新魏" panose="02010800040101010101" pitchFamily="2" charset="-122"/>
              </a:rPr>
              <a:t>算法</a:t>
            </a:r>
          </a:p>
        </p:txBody>
      </p:sp>
    </p:spTree>
    <p:extLst>
      <p:ext uri="{BB962C8B-B14F-4D97-AF65-F5344CB8AC3E}">
        <p14:creationId xmlns:p14="http://schemas.microsoft.com/office/powerpoint/2010/main" val="3790270156"/>
      </p:ext>
    </p:extLst>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主存不足的存储管理技术</a:t>
            </a:r>
          </a:p>
        </p:txBody>
      </p:sp>
      <p:sp>
        <p:nvSpPr>
          <p:cNvPr id="3" name="内容占位符 2"/>
          <p:cNvSpPr>
            <a:spLocks noGrp="1"/>
          </p:cNvSpPr>
          <p:nvPr>
            <p:ph idx="1"/>
          </p:nvPr>
        </p:nvSpPr>
        <p:spPr/>
        <p:txBody>
          <a:bodyPr>
            <a:normAutofit lnSpcReduction="10000"/>
          </a:bodyPr>
          <a:lstStyle/>
          <a:p>
            <a:r>
              <a:rPr lang="zh-CN" altLang="en-US" dirty="0" smtClean="0"/>
              <a:t>对换技术</a:t>
            </a:r>
            <a:endParaRPr lang="en-US" altLang="zh-CN" dirty="0" smtClean="0"/>
          </a:p>
          <a:p>
            <a:pPr lvl="1"/>
            <a:r>
              <a:rPr lang="zh-CN" altLang="en-US" dirty="0"/>
              <a:t>把暂时不用的某个程序及数据的一部分或全部从内存移到外存中去，或把指定的程序或数据从外存读到相应的内存</a:t>
            </a:r>
            <a:r>
              <a:rPr lang="zh-CN" altLang="en-US" dirty="0" smtClean="0"/>
              <a:t>中</a:t>
            </a:r>
            <a:endParaRPr lang="en-US" altLang="zh-CN" dirty="0"/>
          </a:p>
          <a:p>
            <a:r>
              <a:rPr lang="zh-CN" altLang="en-US" dirty="0" smtClean="0"/>
              <a:t>覆盖技术</a:t>
            </a:r>
            <a:endParaRPr lang="en-US" altLang="zh-CN" dirty="0" smtClean="0"/>
          </a:p>
          <a:p>
            <a:pPr lvl="1"/>
            <a:r>
              <a:rPr lang="zh-CN" altLang="en-US" dirty="0"/>
              <a:t>将大程序划分为一系列的覆盖，每个覆盖是一个相对独立的程序单位，把程序执行时不需要同时装入内存的覆盖构成一组，称为覆盖段。一个覆盖段内的覆盖共享同一存储区域，该区域成为覆盖区，其大小由对应的覆盖段内最大的覆盖决定。</a:t>
            </a:r>
          </a:p>
          <a:p>
            <a:pPr marL="914400" lvl="2" indent="0">
              <a:buNone/>
            </a:pPr>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22</a:t>
            </a:fld>
            <a:endParaRPr lang="zh-CN" altLang="en-US"/>
          </a:p>
        </p:txBody>
      </p:sp>
    </p:spTree>
    <p:extLst>
      <p:ext uri="{BB962C8B-B14F-4D97-AF65-F5344CB8AC3E}">
        <p14:creationId xmlns:p14="http://schemas.microsoft.com/office/powerpoint/2010/main" val="3411160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4.3 </a:t>
            </a:r>
            <a:r>
              <a:rPr lang="zh-CN" altLang="en-US" dirty="0" smtClean="0"/>
              <a:t>分页存储管理</a:t>
            </a:r>
            <a:endParaRPr lang="zh-CN" altLang="en-US" dirty="0"/>
          </a:p>
        </p:txBody>
      </p:sp>
      <p:sp>
        <p:nvSpPr>
          <p:cNvPr id="3" name="内容占位符 2"/>
          <p:cNvSpPr>
            <a:spLocks noGrp="1"/>
          </p:cNvSpPr>
          <p:nvPr>
            <p:ph idx="1"/>
          </p:nvPr>
        </p:nvSpPr>
        <p:spPr/>
        <p:txBody>
          <a:bodyPr/>
          <a:lstStyle/>
          <a:p>
            <a:r>
              <a:rPr lang="zh-CN" altLang="en-US" dirty="0"/>
              <a:t>分页式存储管理的基本原理 </a:t>
            </a:r>
          </a:p>
          <a:p>
            <a:r>
              <a:rPr lang="zh-CN" altLang="en-US" dirty="0" smtClean="0"/>
              <a:t>快</a:t>
            </a:r>
            <a:r>
              <a:rPr lang="zh-CN" altLang="en-US" dirty="0"/>
              <a:t>表</a:t>
            </a:r>
          </a:p>
          <a:p>
            <a:r>
              <a:rPr lang="zh-CN" altLang="en-US" dirty="0" smtClean="0"/>
              <a:t>分</a:t>
            </a:r>
            <a:r>
              <a:rPr lang="zh-CN" altLang="en-US" dirty="0"/>
              <a:t>页式存储空间的分配和去配</a:t>
            </a:r>
          </a:p>
          <a:p>
            <a:r>
              <a:rPr lang="zh-CN" altLang="en-US" dirty="0" smtClean="0"/>
              <a:t>分</a:t>
            </a:r>
            <a:r>
              <a:rPr lang="zh-CN" altLang="en-US" dirty="0"/>
              <a:t>页式存储空间的页面共享和保护</a:t>
            </a:r>
          </a:p>
          <a:p>
            <a:r>
              <a:rPr lang="zh-CN" altLang="en-US" dirty="0" smtClean="0"/>
              <a:t>多级</a:t>
            </a:r>
            <a:r>
              <a:rPr lang="zh-CN" altLang="en-US" dirty="0"/>
              <a:t>页表</a:t>
            </a:r>
          </a:p>
          <a:p>
            <a:r>
              <a:rPr lang="zh-CN" altLang="en-US" dirty="0" smtClean="0"/>
              <a:t>反</a:t>
            </a:r>
            <a:r>
              <a:rPr lang="zh-CN" altLang="en-US" dirty="0"/>
              <a:t>置页表</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23</a:t>
            </a:fld>
            <a:endParaRPr lang="zh-CN" altLang="en-US"/>
          </a:p>
        </p:txBody>
      </p:sp>
    </p:spTree>
    <p:extLst>
      <p:ext uri="{BB962C8B-B14F-4D97-AF65-F5344CB8AC3E}">
        <p14:creationId xmlns:p14="http://schemas.microsoft.com/office/powerpoint/2010/main" val="942300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为什引入分页机制？</a:t>
            </a:r>
            <a:endParaRPr lang="zh-CN" altLang="en-US" dirty="0"/>
          </a:p>
        </p:txBody>
      </p:sp>
      <p:sp>
        <p:nvSpPr>
          <p:cNvPr id="3" name="内容占位符 2"/>
          <p:cNvSpPr>
            <a:spLocks noGrp="1"/>
          </p:cNvSpPr>
          <p:nvPr>
            <p:ph idx="1"/>
          </p:nvPr>
        </p:nvSpPr>
        <p:spPr/>
        <p:txBody>
          <a:bodyPr/>
          <a:lstStyle/>
          <a:p>
            <a:r>
              <a:rPr lang="zh-CN" altLang="en-US" dirty="0" smtClean="0"/>
              <a:t>连续存储空间管理有很多缺点</a:t>
            </a:r>
            <a:endParaRPr lang="en-US" altLang="zh-CN" dirty="0" smtClean="0"/>
          </a:p>
          <a:p>
            <a:pPr lvl="1"/>
            <a:r>
              <a:rPr lang="zh-CN" altLang="en-US" dirty="0" smtClean="0"/>
              <a:t>进程要求占用一个或者多个连续存储存储区域</a:t>
            </a:r>
            <a:r>
              <a:rPr lang="en-US" altLang="zh-CN" dirty="0" smtClean="0">
                <a:sym typeface="Wingdings" panose="05000000000000000000" pitchFamily="2" charset="2"/>
              </a:rPr>
              <a:t></a:t>
            </a:r>
            <a:r>
              <a:rPr lang="zh-CN" altLang="en-US" dirty="0" smtClean="0">
                <a:sym typeface="Wingdings" panose="05000000000000000000" pitchFamily="2" charset="2"/>
              </a:rPr>
              <a:t>很多碎片无法利用</a:t>
            </a:r>
            <a:endParaRPr lang="en-US" altLang="zh-CN" dirty="0" smtClean="0">
              <a:sym typeface="Wingdings" panose="05000000000000000000" pitchFamily="2" charset="2"/>
            </a:endParaRPr>
          </a:p>
          <a:p>
            <a:pPr lvl="1"/>
            <a:r>
              <a:rPr lang="zh-CN" altLang="en-US" dirty="0" smtClean="0"/>
              <a:t>管理复杂</a:t>
            </a:r>
            <a:endParaRPr lang="en-US" altLang="zh-CN" dirty="0" smtClean="0"/>
          </a:p>
          <a:p>
            <a:r>
              <a:rPr lang="zh-CN" altLang="en-US" dirty="0"/>
              <a:t>分</a:t>
            </a:r>
            <a:r>
              <a:rPr lang="zh-CN" altLang="en-US" dirty="0" smtClean="0"/>
              <a:t>页管理</a:t>
            </a:r>
            <a:endParaRPr lang="en-US" altLang="zh-CN" dirty="0" smtClean="0"/>
          </a:p>
          <a:p>
            <a:pPr lvl="1"/>
            <a:r>
              <a:rPr lang="zh-CN" altLang="en-US" dirty="0" smtClean="0"/>
              <a:t>进程占用不连续的存储区域</a:t>
            </a:r>
            <a:r>
              <a:rPr lang="en-US" altLang="zh-CN" dirty="0" smtClean="0">
                <a:sym typeface="Wingdings" panose="05000000000000000000" pitchFamily="2" charset="2"/>
              </a:rPr>
              <a:t></a:t>
            </a:r>
            <a:r>
              <a:rPr lang="zh-CN" altLang="en-US" dirty="0" smtClean="0">
                <a:sym typeface="Wingdings" panose="05000000000000000000" pitchFamily="2" charset="2"/>
              </a:rPr>
              <a:t>利用碎片</a:t>
            </a:r>
            <a:endParaRPr lang="en-US" altLang="zh-CN" dirty="0" smtClean="0"/>
          </a:p>
          <a:p>
            <a:pPr lvl="1"/>
            <a:r>
              <a:rPr lang="zh-CN" altLang="en-US" dirty="0" smtClean="0"/>
              <a:t>管理简单</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1832316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a:t>
            </a:r>
            <a:r>
              <a:rPr lang="zh-CN" altLang="en-US" dirty="0" smtClean="0"/>
              <a:t>页机制基本概念 </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页面</a:t>
            </a:r>
            <a:endParaRPr lang="en-US" altLang="zh-CN" dirty="0" smtClean="0"/>
          </a:p>
          <a:p>
            <a:pPr lvl="1"/>
            <a:r>
              <a:rPr lang="zh-CN" altLang="en-US" dirty="0" smtClean="0"/>
              <a:t>将逻辑地址空间划分成固定大小的区</a:t>
            </a:r>
            <a:r>
              <a:rPr lang="en-US" altLang="zh-CN" dirty="0" smtClean="0">
                <a:sym typeface="Wingdings" panose="05000000000000000000" pitchFamily="2" charset="2"/>
              </a:rPr>
              <a:t></a:t>
            </a:r>
            <a:r>
              <a:rPr lang="zh-CN" altLang="en-US" dirty="0" smtClean="0">
                <a:sym typeface="Wingdings" panose="05000000000000000000" pitchFamily="2" charset="2"/>
              </a:rPr>
              <a:t>页面</a:t>
            </a:r>
            <a:endParaRPr lang="en-US" altLang="zh-CN" dirty="0" smtClean="0">
              <a:sym typeface="Wingdings" panose="05000000000000000000" pitchFamily="2" charset="2"/>
            </a:endParaRPr>
          </a:p>
          <a:p>
            <a:pPr lvl="1"/>
            <a:r>
              <a:rPr lang="zh-CN" altLang="en-US" dirty="0">
                <a:sym typeface="Wingdings" panose="05000000000000000000" pitchFamily="2" charset="2"/>
              </a:rPr>
              <a:t>页</a:t>
            </a:r>
            <a:r>
              <a:rPr lang="zh-CN" altLang="en-US" dirty="0" smtClean="0">
                <a:sym typeface="Wingdings" panose="05000000000000000000" pitchFamily="2" charset="2"/>
              </a:rPr>
              <a:t>号从</a:t>
            </a:r>
            <a:r>
              <a:rPr lang="en-US" altLang="zh-CN" dirty="0" smtClean="0">
                <a:sym typeface="Wingdings" panose="05000000000000000000" pitchFamily="2" charset="2"/>
              </a:rPr>
              <a:t>0</a:t>
            </a:r>
            <a:r>
              <a:rPr lang="zh-CN" altLang="en-US" dirty="0" smtClean="0">
                <a:sym typeface="Wingdings" panose="05000000000000000000" pitchFamily="2" charset="2"/>
              </a:rPr>
              <a:t>开始</a:t>
            </a:r>
            <a:endParaRPr lang="en-US" altLang="zh-CN" dirty="0" smtClean="0"/>
          </a:p>
          <a:p>
            <a:r>
              <a:rPr lang="zh-CN" altLang="en-US" dirty="0" smtClean="0"/>
              <a:t>页框</a:t>
            </a:r>
            <a:endParaRPr lang="en-US" altLang="zh-CN" dirty="0" smtClean="0"/>
          </a:p>
          <a:p>
            <a:pPr lvl="1"/>
            <a:r>
              <a:rPr lang="zh-CN" altLang="en-US" dirty="0" smtClean="0"/>
              <a:t>将物理地址空间划分成固定大小的区</a:t>
            </a:r>
            <a:r>
              <a:rPr lang="en-US" altLang="zh-CN" dirty="0" smtClean="0">
                <a:sym typeface="Wingdings" panose="05000000000000000000" pitchFamily="2" charset="2"/>
              </a:rPr>
              <a:t></a:t>
            </a:r>
            <a:r>
              <a:rPr lang="zh-CN" altLang="en-US" dirty="0" smtClean="0">
                <a:sym typeface="Wingdings" panose="05000000000000000000" pitchFamily="2" charset="2"/>
              </a:rPr>
              <a:t>页框</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页框号从</a:t>
            </a:r>
            <a:r>
              <a:rPr lang="en-US" altLang="zh-CN" dirty="0" smtClean="0">
                <a:sym typeface="Wingdings" panose="05000000000000000000" pitchFamily="2" charset="2"/>
              </a:rPr>
              <a:t>0</a:t>
            </a:r>
            <a:r>
              <a:rPr lang="zh-CN" altLang="en-US" dirty="0" smtClean="0">
                <a:sym typeface="Wingdings" panose="05000000000000000000" pitchFamily="2" charset="2"/>
              </a:rPr>
              <a:t>开始</a:t>
            </a:r>
            <a:endParaRPr lang="en-US" altLang="zh-CN" dirty="0" smtClean="0"/>
          </a:p>
          <a:p>
            <a:r>
              <a:rPr lang="zh-CN" altLang="en-US" dirty="0"/>
              <a:t>逻辑</a:t>
            </a:r>
            <a:r>
              <a:rPr lang="zh-CN" altLang="en-US" dirty="0" smtClean="0"/>
              <a:t>地址</a:t>
            </a:r>
            <a:endParaRPr lang="en-US" altLang="zh-CN" dirty="0" smtClean="0"/>
          </a:p>
          <a:p>
            <a:pPr lvl="1"/>
            <a:r>
              <a:rPr lang="zh-CN" altLang="en-US" dirty="0" smtClean="0"/>
              <a:t>应用程序使用的地址</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25</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5373216"/>
            <a:ext cx="3930790"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1290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分页机制基本概念 </a:t>
            </a:r>
            <a:r>
              <a:rPr lang="en-US" altLang="zh-CN" dirty="0" smtClean="0"/>
              <a:t>(2)</a:t>
            </a:r>
            <a:endParaRPr lang="zh-CN" altLang="en-US" dirty="0"/>
          </a:p>
        </p:txBody>
      </p:sp>
      <p:sp>
        <p:nvSpPr>
          <p:cNvPr id="3" name="内容占位符 2"/>
          <p:cNvSpPr>
            <a:spLocks noGrp="1"/>
          </p:cNvSpPr>
          <p:nvPr>
            <p:ph idx="1"/>
          </p:nvPr>
        </p:nvSpPr>
        <p:spPr/>
        <p:txBody>
          <a:bodyPr/>
          <a:lstStyle/>
          <a:p>
            <a:r>
              <a:rPr lang="zh-CN" altLang="en-US" dirty="0"/>
              <a:t>逻辑</a:t>
            </a:r>
            <a:r>
              <a:rPr lang="zh-CN" altLang="en-US" dirty="0" smtClean="0"/>
              <a:t>地址连续，物理地址不连续</a:t>
            </a:r>
            <a:endParaRPr lang="en-US" altLang="zh-CN" dirty="0" smtClean="0"/>
          </a:p>
          <a:p>
            <a:r>
              <a:rPr lang="zh-CN" altLang="en-US" dirty="0" smtClean="0"/>
              <a:t>页面如何映射到页框？    页表</a:t>
            </a:r>
            <a:endParaRPr lang="en-US" altLang="zh-CN" dirty="0" smtClean="0"/>
          </a:p>
          <a:p>
            <a:r>
              <a:rPr lang="zh-CN" altLang="en-US" dirty="0" smtClean="0"/>
              <a:t>页表</a:t>
            </a:r>
            <a:endParaRPr lang="en-US" altLang="zh-CN" dirty="0" smtClean="0"/>
          </a:p>
          <a:p>
            <a:pPr lvl="1"/>
            <a:r>
              <a:rPr lang="zh-CN" altLang="en-US" dirty="0" smtClean="0"/>
              <a:t>存储页号到页框号的对应关系</a:t>
            </a:r>
            <a:endParaRPr lang="en-US" altLang="zh-CN" dirty="0" smtClean="0"/>
          </a:p>
          <a:p>
            <a:r>
              <a:rPr lang="zh-CN" altLang="en-US" dirty="0" smtClean="0"/>
              <a:t>动态重定位</a:t>
            </a:r>
            <a:endParaRPr lang="en-US" altLang="zh-CN" dirty="0" smtClean="0"/>
          </a:p>
          <a:p>
            <a:pPr lvl="1"/>
            <a:r>
              <a:rPr lang="zh-CN" altLang="en-US" dirty="0" smtClean="0"/>
              <a:t>逻辑地址页号               </a:t>
            </a:r>
            <a:r>
              <a:rPr lang="zh-CN" altLang="en-US" dirty="0" smtClean="0">
                <a:sym typeface="Wingdings" panose="05000000000000000000" pitchFamily="2" charset="2"/>
              </a:rPr>
              <a:t>页框号</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物理地址</a:t>
            </a:r>
            <a:r>
              <a:rPr lang="en-US" altLang="zh-CN" dirty="0" smtClean="0">
                <a:sym typeface="Wingdings" panose="05000000000000000000" pitchFamily="2" charset="2"/>
              </a:rPr>
              <a:t>=</a:t>
            </a:r>
            <a:r>
              <a:rPr lang="zh-CN" altLang="en-US" dirty="0" smtClean="0">
                <a:sym typeface="Wingdings" panose="05000000000000000000" pitchFamily="2" charset="2"/>
              </a:rPr>
              <a:t>页</a:t>
            </a:r>
            <a:r>
              <a:rPr lang="zh-CN" altLang="en-US" dirty="0">
                <a:sym typeface="Wingdings" panose="05000000000000000000" pitchFamily="2" charset="2"/>
              </a:rPr>
              <a:t>框</a:t>
            </a:r>
            <a:r>
              <a:rPr lang="zh-CN" altLang="en-US" dirty="0" smtClean="0">
                <a:sym typeface="Wingdings" panose="05000000000000000000" pitchFamily="2" charset="2"/>
              </a:rPr>
              <a:t>号</a:t>
            </a:r>
            <a:r>
              <a:rPr lang="en-US" altLang="zh-CN" dirty="0" smtClean="0">
                <a:sym typeface="Wingdings" panose="05000000000000000000" pitchFamily="2" charset="2"/>
              </a:rPr>
              <a:t>×</a:t>
            </a:r>
            <a:r>
              <a:rPr lang="zh-CN" altLang="en-US" dirty="0" smtClean="0">
                <a:sym typeface="Wingdings" panose="05000000000000000000" pitchFamily="2" charset="2"/>
              </a:rPr>
              <a:t>页框大小</a:t>
            </a:r>
            <a:r>
              <a:rPr lang="en-US" altLang="zh-CN" dirty="0" smtClean="0">
                <a:sym typeface="Wingdings" panose="05000000000000000000" pitchFamily="2" charset="2"/>
              </a:rPr>
              <a:t>+</a:t>
            </a:r>
            <a:r>
              <a:rPr lang="zh-CN" altLang="en-US" dirty="0" smtClean="0">
                <a:sym typeface="Wingdings" panose="05000000000000000000" pitchFamily="2" charset="2"/>
              </a:rPr>
              <a:t>页内偏移量</a:t>
            </a:r>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26</a:t>
            </a:fld>
            <a:endParaRPr lang="zh-CN" altLang="en-US"/>
          </a:p>
        </p:txBody>
      </p:sp>
      <p:cxnSp>
        <p:nvCxnSpPr>
          <p:cNvPr id="7" name="直接箭头连接符 6"/>
          <p:cNvCxnSpPr/>
          <p:nvPr/>
        </p:nvCxnSpPr>
        <p:spPr>
          <a:xfrm>
            <a:off x="3289303" y="4293096"/>
            <a:ext cx="151216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63888" y="3933056"/>
            <a:ext cx="646331" cy="369332"/>
          </a:xfrm>
          <a:prstGeom prst="rect">
            <a:avLst/>
          </a:prstGeom>
          <a:noFill/>
        </p:spPr>
        <p:txBody>
          <a:bodyPr wrap="none" rtlCol="0">
            <a:spAutoFit/>
          </a:bodyPr>
          <a:lstStyle/>
          <a:p>
            <a:r>
              <a:rPr lang="zh-CN" altLang="en-US" dirty="0" smtClean="0">
                <a:solidFill>
                  <a:srgbClr val="FF0000"/>
                </a:solidFill>
              </a:rPr>
              <a:t>页表</a:t>
            </a:r>
            <a:endParaRPr lang="zh-CN" altLang="en-US" dirty="0">
              <a:solidFill>
                <a:srgbClr val="FF0000"/>
              </a:solidFill>
            </a:endParaRPr>
          </a:p>
        </p:txBody>
      </p:sp>
    </p:spTree>
    <p:extLst>
      <p:ext uri="{BB962C8B-B14F-4D97-AF65-F5344CB8AC3E}">
        <p14:creationId xmlns:p14="http://schemas.microsoft.com/office/powerpoint/2010/main" val="2847387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分页机制基本概念 </a:t>
            </a:r>
            <a:r>
              <a:rPr lang="en-US" altLang="zh-CN" dirty="0" smtClean="0"/>
              <a:t>(3)</a:t>
            </a:r>
            <a:endParaRPr lang="zh-CN" altLang="en-US" dirty="0"/>
          </a:p>
        </p:txBody>
      </p:sp>
      <p:sp>
        <p:nvSpPr>
          <p:cNvPr id="3" name="内容占位符 2"/>
          <p:cNvSpPr>
            <a:spLocks noGrp="1"/>
          </p:cNvSpPr>
          <p:nvPr>
            <p:ph idx="1"/>
          </p:nvPr>
        </p:nvSpPr>
        <p:spPr/>
        <p:txBody>
          <a:bodyPr/>
          <a:lstStyle/>
          <a:p>
            <a:r>
              <a:rPr lang="zh-CN" altLang="en-US" dirty="0" smtClean="0"/>
              <a:t>地址转换过程</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27</a:t>
            </a:fld>
            <a:endParaRPr lang="zh-CN" altLang="en-US"/>
          </a:p>
        </p:txBody>
      </p:sp>
      <p:sp>
        <p:nvSpPr>
          <p:cNvPr id="6" name="Rectangle 3"/>
          <p:cNvSpPr txBox="1">
            <a:spLocks noChangeArrowheads="1"/>
          </p:cNvSpPr>
          <p:nvPr/>
        </p:nvSpPr>
        <p:spPr>
          <a:xfrm>
            <a:off x="685800" y="2235377"/>
            <a:ext cx="77724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zh-CN" smtClean="0"/>
              <a:t> </a:t>
            </a:r>
            <a:endParaRPr lang="en-US" altLang="zh-CN"/>
          </a:p>
        </p:txBody>
      </p:sp>
      <p:sp>
        <p:nvSpPr>
          <p:cNvPr id="7" name="Text Box 47"/>
          <p:cNvSpPr txBox="1">
            <a:spLocks noChangeArrowheads="1"/>
          </p:cNvSpPr>
          <p:nvPr/>
        </p:nvSpPr>
        <p:spPr bwMode="auto">
          <a:xfrm>
            <a:off x="755650" y="3591102"/>
            <a:ext cx="1943100" cy="528638"/>
          </a:xfrm>
          <a:prstGeom prst="rect">
            <a:avLst/>
          </a:prstGeom>
          <a:solidFill>
            <a:srgbClr val="FFCC66"/>
          </a:solidFill>
          <a:ln w="19050">
            <a:solidFill>
              <a:srgbClr val="000000"/>
            </a:solidFill>
            <a:miter lim="800000"/>
            <a:headEnd/>
            <a:tailEnd/>
          </a:ln>
          <a:effectLst>
            <a:outerShdw dist="107763" dir="18900000" algn="ctr" rotWithShape="0">
              <a:srgbClr val="808080">
                <a:alpha val="50000"/>
              </a:srgbClr>
            </a:outerShdw>
          </a:effectLst>
        </p:spPr>
        <p:txBody>
          <a:bodyPr lIns="0" tIns="36000" rIns="0" bIns="36000"/>
          <a:lstStyle/>
          <a:p>
            <a:pPr algn="just"/>
            <a:r>
              <a:rPr lang="zh-CN" altLang="en-US" sz="2000">
                <a:latin typeface="华文新魏" pitchFamily="2" charset="-122"/>
                <a:ea typeface="华文新魏" pitchFamily="2" charset="-122"/>
              </a:rPr>
              <a:t>页表基址寄存器</a:t>
            </a:r>
          </a:p>
        </p:txBody>
      </p:sp>
      <p:grpSp>
        <p:nvGrpSpPr>
          <p:cNvPr id="8" name="Group 79"/>
          <p:cNvGrpSpPr>
            <a:grpSpLocks/>
          </p:cNvGrpSpPr>
          <p:nvPr/>
        </p:nvGrpSpPr>
        <p:grpSpPr bwMode="auto">
          <a:xfrm>
            <a:off x="1096963" y="1738490"/>
            <a:ext cx="7507287" cy="4752975"/>
            <a:chOff x="691" y="1026"/>
            <a:chExt cx="4729" cy="2994"/>
          </a:xfrm>
        </p:grpSpPr>
        <p:sp>
          <p:nvSpPr>
            <p:cNvPr id="9" name="Text Box 45"/>
            <p:cNvSpPr txBox="1">
              <a:spLocks noChangeArrowheads="1"/>
            </p:cNvSpPr>
            <p:nvPr/>
          </p:nvSpPr>
          <p:spPr bwMode="auto">
            <a:xfrm>
              <a:off x="3410" y="1026"/>
              <a:ext cx="671" cy="301"/>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36000" rIns="0" bIns="36000"/>
            <a:lstStyle/>
            <a:p>
              <a:pPr algn="just"/>
              <a:r>
                <a:rPr lang="zh-CN" altLang="en-US" sz="2000">
                  <a:latin typeface="华文新魏" pitchFamily="2" charset="-122"/>
                  <a:ea typeface="华文新魏" pitchFamily="2" charset="-122"/>
                </a:rPr>
                <a:t>物理地址</a:t>
              </a:r>
            </a:p>
          </p:txBody>
        </p:sp>
        <p:sp>
          <p:nvSpPr>
            <p:cNvPr id="10" name="Text Box 46"/>
            <p:cNvSpPr txBox="1">
              <a:spLocks noChangeArrowheads="1"/>
            </p:cNvSpPr>
            <p:nvPr/>
          </p:nvSpPr>
          <p:spPr bwMode="auto">
            <a:xfrm>
              <a:off x="1927" y="1026"/>
              <a:ext cx="671" cy="301"/>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36000" rIns="0" bIns="36000"/>
            <a:lstStyle/>
            <a:p>
              <a:pPr algn="just"/>
              <a:r>
                <a:rPr lang="zh-CN" altLang="en-US" sz="2000">
                  <a:latin typeface="华文新魏" pitchFamily="2" charset="-122"/>
                  <a:ea typeface="华文新魏" pitchFamily="2" charset="-122"/>
                </a:rPr>
                <a:t>逻辑地址</a:t>
              </a:r>
            </a:p>
          </p:txBody>
        </p:sp>
        <p:sp>
          <p:nvSpPr>
            <p:cNvPr id="11" name="Text Box 48"/>
            <p:cNvSpPr txBox="1">
              <a:spLocks noChangeArrowheads="1"/>
            </p:cNvSpPr>
            <p:nvPr/>
          </p:nvSpPr>
          <p:spPr bwMode="auto">
            <a:xfrm>
              <a:off x="2298" y="2208"/>
              <a:ext cx="618" cy="1812"/>
            </a:xfrm>
            <a:prstGeom prst="rect">
              <a:avLst/>
            </a:prstGeom>
            <a:solidFill>
              <a:schemeClr val="accent1"/>
            </a:solidFill>
            <a:ln w="9525">
              <a:solidFill>
                <a:srgbClr val="000000"/>
              </a:solidFill>
              <a:miter lim="800000"/>
              <a:headEnd/>
              <a:tailEnd/>
            </a:ln>
            <a:effectLst>
              <a:outerShdw dist="107763" dir="18900000" algn="ctr" rotWithShape="0">
                <a:srgbClr val="808080">
                  <a:alpha val="50000"/>
                </a:srgbClr>
              </a:outerShdw>
            </a:effectLst>
          </p:spPr>
          <p:txBody>
            <a:bodyPr/>
            <a:lstStyle/>
            <a:p>
              <a:pPr algn="just"/>
              <a:r>
                <a:rPr lang="en-US" altLang="zh-CN" sz="1800"/>
                <a:t>0</a:t>
              </a:r>
            </a:p>
            <a:p>
              <a:pPr algn="just"/>
              <a:r>
                <a:rPr lang="en-US" altLang="zh-CN" sz="1800"/>
                <a:t>1</a:t>
              </a:r>
            </a:p>
            <a:p>
              <a:pPr algn="just"/>
              <a:r>
                <a:rPr lang="en-US" altLang="zh-CN" sz="1800">
                  <a:latin typeface="Arial"/>
                </a:rPr>
                <a:t>·</a:t>
              </a:r>
              <a:endParaRPr lang="en-US" altLang="zh-CN" sz="1800">
                <a:latin typeface="宋体" pitchFamily="2" charset="-122"/>
              </a:endParaRPr>
            </a:p>
            <a:p>
              <a:pPr algn="just"/>
              <a:endParaRPr lang="en-US" altLang="zh-CN" sz="1800"/>
            </a:p>
            <a:p>
              <a:pPr algn="just"/>
              <a:r>
                <a:rPr lang="en-US" altLang="zh-CN" sz="1800">
                  <a:latin typeface="Arial"/>
                </a:rPr>
                <a:t>·</a:t>
              </a:r>
              <a:endParaRPr lang="en-US" altLang="zh-CN" sz="1800"/>
            </a:p>
            <a:p>
              <a:pPr algn="just"/>
              <a:r>
                <a:rPr lang="en-US" altLang="zh-CN" sz="1800">
                  <a:latin typeface="宋体" pitchFamily="2" charset="-122"/>
                </a:rPr>
                <a:t>p  b</a:t>
              </a:r>
            </a:p>
            <a:p>
              <a:pPr algn="just"/>
              <a:endParaRPr lang="en-US" altLang="zh-CN" sz="1800">
                <a:latin typeface="宋体" pitchFamily="2" charset="-122"/>
              </a:endParaRPr>
            </a:p>
            <a:p>
              <a:pPr algn="just"/>
              <a:r>
                <a:rPr lang="en-US" altLang="zh-CN" sz="1800">
                  <a:latin typeface="Arial"/>
                </a:rPr>
                <a:t>·</a:t>
              </a:r>
              <a:r>
                <a:rPr lang="en-US" altLang="zh-CN" sz="1800">
                  <a:latin typeface="宋体" pitchFamily="2" charset="-122"/>
                </a:rPr>
                <a:t> </a:t>
              </a:r>
            </a:p>
            <a:p>
              <a:pPr algn="just"/>
              <a:r>
                <a:rPr lang="en-US" altLang="zh-CN" sz="1800">
                  <a:latin typeface="Arial"/>
                </a:rPr>
                <a:t>·</a:t>
              </a:r>
              <a:endParaRPr lang="en-US" altLang="zh-CN" sz="1800">
                <a:latin typeface="宋体" pitchFamily="2" charset="-122"/>
              </a:endParaRPr>
            </a:p>
            <a:p>
              <a:pPr algn="just"/>
              <a:r>
                <a:rPr lang="en-US" altLang="zh-CN" sz="1800">
                  <a:latin typeface="Arial"/>
                </a:rPr>
                <a:t>·</a:t>
              </a:r>
              <a:endParaRPr lang="en-US" altLang="zh-CN" sz="1800"/>
            </a:p>
          </p:txBody>
        </p:sp>
        <p:sp>
          <p:nvSpPr>
            <p:cNvPr id="12" name="Line 49"/>
            <p:cNvSpPr>
              <a:spLocks noChangeShapeType="1"/>
            </p:cNvSpPr>
            <p:nvPr/>
          </p:nvSpPr>
          <p:spPr bwMode="auto">
            <a:xfrm>
              <a:off x="2545" y="2208"/>
              <a:ext cx="0" cy="18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50"/>
            <p:cNvSpPr>
              <a:spLocks noChangeShapeType="1"/>
            </p:cNvSpPr>
            <p:nvPr/>
          </p:nvSpPr>
          <p:spPr bwMode="auto">
            <a:xfrm>
              <a:off x="2298" y="2435"/>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51"/>
            <p:cNvSpPr>
              <a:spLocks noChangeShapeType="1"/>
            </p:cNvSpPr>
            <p:nvPr/>
          </p:nvSpPr>
          <p:spPr bwMode="auto">
            <a:xfrm>
              <a:off x="2298" y="2637"/>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52"/>
            <p:cNvSpPr>
              <a:spLocks noChangeShapeType="1"/>
            </p:cNvSpPr>
            <p:nvPr/>
          </p:nvSpPr>
          <p:spPr bwMode="auto">
            <a:xfrm>
              <a:off x="2298" y="2838"/>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53"/>
            <p:cNvSpPr>
              <a:spLocks noChangeShapeType="1"/>
            </p:cNvSpPr>
            <p:nvPr/>
          </p:nvSpPr>
          <p:spPr bwMode="auto">
            <a:xfrm>
              <a:off x="2298" y="3040"/>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54"/>
            <p:cNvSpPr txBox="1">
              <a:spLocks noChangeArrowheads="1"/>
            </p:cNvSpPr>
            <p:nvPr/>
          </p:nvSpPr>
          <p:spPr bwMode="auto">
            <a:xfrm>
              <a:off x="2298" y="1908"/>
              <a:ext cx="503" cy="225"/>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36000" rIns="0" bIns="36000"/>
            <a:lstStyle/>
            <a:p>
              <a:pPr algn="just"/>
              <a:r>
                <a:rPr lang="zh-CN" altLang="en-US" sz="2000">
                  <a:latin typeface="华文新魏" pitchFamily="2" charset="-122"/>
                  <a:ea typeface="华文新魏" pitchFamily="2" charset="-122"/>
                </a:rPr>
                <a:t>页表</a:t>
              </a:r>
            </a:p>
          </p:txBody>
        </p:sp>
        <p:sp>
          <p:nvSpPr>
            <p:cNvPr id="18" name="Oval 55"/>
            <p:cNvSpPr>
              <a:spLocks noChangeArrowheads="1"/>
            </p:cNvSpPr>
            <p:nvPr/>
          </p:nvSpPr>
          <p:spPr bwMode="auto">
            <a:xfrm>
              <a:off x="691" y="1036"/>
              <a:ext cx="618" cy="640"/>
            </a:xfrm>
            <a:prstGeom prst="ellipse">
              <a:avLst/>
            </a:prstGeom>
            <a:solidFill>
              <a:schemeClr val="accent1"/>
            </a:solidFill>
            <a:ln w="9525">
              <a:solidFill>
                <a:srgbClr val="000000"/>
              </a:solidFill>
              <a:round/>
              <a:headEnd/>
              <a:tailEnd/>
            </a:ln>
          </p:spPr>
          <p:txBody>
            <a:bodyPr/>
            <a:lstStyle/>
            <a:p>
              <a:endParaRPr lang="zh-CN" altLang="en-US"/>
            </a:p>
          </p:txBody>
        </p:sp>
        <p:sp>
          <p:nvSpPr>
            <p:cNvPr id="19" name="Text Box 56"/>
            <p:cNvSpPr txBox="1">
              <a:spLocks noChangeArrowheads="1"/>
            </p:cNvSpPr>
            <p:nvPr/>
          </p:nvSpPr>
          <p:spPr bwMode="auto">
            <a:xfrm>
              <a:off x="814" y="1249"/>
              <a:ext cx="495" cy="279"/>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1800"/>
                <a:t>CPU</a:t>
              </a:r>
            </a:p>
          </p:txBody>
        </p:sp>
        <p:sp>
          <p:nvSpPr>
            <p:cNvPr id="20" name="Line 57"/>
            <p:cNvSpPr>
              <a:spLocks noChangeShapeType="1"/>
            </p:cNvSpPr>
            <p:nvPr/>
          </p:nvSpPr>
          <p:spPr bwMode="auto">
            <a:xfrm>
              <a:off x="1309" y="1356"/>
              <a:ext cx="4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Text Box 58"/>
            <p:cNvSpPr txBox="1">
              <a:spLocks noChangeArrowheads="1"/>
            </p:cNvSpPr>
            <p:nvPr/>
          </p:nvSpPr>
          <p:spPr bwMode="auto">
            <a:xfrm>
              <a:off x="1803" y="1249"/>
              <a:ext cx="989" cy="320"/>
            </a:xfrm>
            <a:prstGeom prst="rect">
              <a:avLst/>
            </a:prstGeom>
            <a:solidFill>
              <a:schemeClr val="accent1"/>
            </a:solidFill>
            <a:ln w="9525">
              <a:solidFill>
                <a:srgbClr val="000000"/>
              </a:solidFill>
              <a:miter lim="800000"/>
              <a:headEnd/>
              <a:tailEnd/>
            </a:ln>
            <a:effectLst>
              <a:outerShdw dist="107763" dir="18900000" algn="ctr" rotWithShape="0">
                <a:srgbClr val="808080">
                  <a:alpha val="50000"/>
                </a:srgbClr>
              </a:outerShdw>
            </a:effectLst>
          </p:spPr>
          <p:txBody>
            <a:bodyPr/>
            <a:lstStyle/>
            <a:p>
              <a:r>
                <a:rPr lang="en-US" altLang="zh-CN" sz="1800"/>
                <a:t>p             d</a:t>
              </a:r>
            </a:p>
          </p:txBody>
        </p:sp>
        <p:sp>
          <p:nvSpPr>
            <p:cNvPr id="22" name="Line 59"/>
            <p:cNvSpPr>
              <a:spLocks noChangeShapeType="1"/>
            </p:cNvSpPr>
            <p:nvPr/>
          </p:nvSpPr>
          <p:spPr bwMode="auto">
            <a:xfrm>
              <a:off x="2109" y="1249"/>
              <a:ext cx="0" cy="3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60"/>
            <p:cNvSpPr txBox="1">
              <a:spLocks noChangeArrowheads="1"/>
            </p:cNvSpPr>
            <p:nvPr/>
          </p:nvSpPr>
          <p:spPr bwMode="auto">
            <a:xfrm>
              <a:off x="3286" y="1249"/>
              <a:ext cx="989" cy="320"/>
            </a:xfrm>
            <a:prstGeom prst="rect">
              <a:avLst/>
            </a:prstGeom>
            <a:solidFill>
              <a:schemeClr val="accent1"/>
            </a:solidFill>
            <a:ln w="9525">
              <a:solidFill>
                <a:srgbClr val="000000"/>
              </a:solidFill>
              <a:miter lim="800000"/>
              <a:headEnd/>
              <a:tailEnd/>
            </a:ln>
            <a:effectLst>
              <a:outerShdw dist="107763" dir="18900000" algn="ctr" rotWithShape="0">
                <a:srgbClr val="808080">
                  <a:alpha val="50000"/>
                </a:srgbClr>
              </a:outerShdw>
            </a:effectLst>
          </p:spPr>
          <p:txBody>
            <a:bodyPr/>
            <a:lstStyle/>
            <a:p>
              <a:r>
                <a:rPr lang="en-US" altLang="zh-CN" sz="1800"/>
                <a:t>b              d</a:t>
              </a:r>
            </a:p>
          </p:txBody>
        </p:sp>
        <p:sp>
          <p:nvSpPr>
            <p:cNvPr id="24" name="Line 61"/>
            <p:cNvSpPr>
              <a:spLocks noChangeShapeType="1"/>
            </p:cNvSpPr>
            <p:nvPr/>
          </p:nvSpPr>
          <p:spPr bwMode="auto">
            <a:xfrm>
              <a:off x="3651" y="1249"/>
              <a:ext cx="0" cy="3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62"/>
            <p:cNvSpPr txBox="1">
              <a:spLocks noChangeArrowheads="1"/>
            </p:cNvSpPr>
            <p:nvPr/>
          </p:nvSpPr>
          <p:spPr bwMode="auto">
            <a:xfrm>
              <a:off x="4646" y="1038"/>
              <a:ext cx="742" cy="1599"/>
            </a:xfrm>
            <a:prstGeom prst="rect">
              <a:avLst/>
            </a:prstGeom>
            <a:solidFill>
              <a:schemeClr val="accent1"/>
            </a:solidFill>
            <a:ln w="9525">
              <a:solidFill>
                <a:srgbClr val="000000"/>
              </a:solidFill>
              <a:miter lim="800000"/>
              <a:headEnd/>
              <a:tailEnd/>
            </a:ln>
            <a:effectLst>
              <a:outerShdw dist="107763" dir="18900000" algn="ctr" rotWithShape="0">
                <a:srgbClr val="808080">
                  <a:alpha val="50000"/>
                </a:srgbClr>
              </a:outerShdw>
            </a:effectLst>
          </p:spPr>
          <p:txBody>
            <a:bodyPr/>
            <a:lstStyle/>
            <a:p>
              <a:endParaRPr lang="zh-CN" altLang="zh-CN" sz="1800"/>
            </a:p>
          </p:txBody>
        </p:sp>
        <p:sp>
          <p:nvSpPr>
            <p:cNvPr id="26" name="Text Box 63"/>
            <p:cNvSpPr txBox="1">
              <a:spLocks noChangeArrowheads="1"/>
            </p:cNvSpPr>
            <p:nvPr/>
          </p:nvSpPr>
          <p:spPr bwMode="auto">
            <a:xfrm>
              <a:off x="4770" y="2708"/>
              <a:ext cx="503" cy="332"/>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36000" rIns="0" bIns="36000"/>
            <a:lstStyle/>
            <a:p>
              <a:pPr algn="just"/>
              <a:r>
                <a:rPr lang="zh-CN" altLang="en-US" sz="2000">
                  <a:latin typeface="华文新魏" pitchFamily="2" charset="-122"/>
                  <a:ea typeface="华文新魏" pitchFamily="2" charset="-122"/>
                </a:rPr>
                <a:t>主存</a:t>
              </a:r>
            </a:p>
          </p:txBody>
        </p:sp>
        <p:sp>
          <p:nvSpPr>
            <p:cNvPr id="27" name="Line 64"/>
            <p:cNvSpPr>
              <a:spLocks noChangeShapeType="1"/>
            </p:cNvSpPr>
            <p:nvPr/>
          </p:nvSpPr>
          <p:spPr bwMode="auto">
            <a:xfrm>
              <a:off x="4646" y="1356"/>
              <a:ext cx="74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5"/>
            <p:cNvSpPr>
              <a:spLocks noChangeShapeType="1"/>
            </p:cNvSpPr>
            <p:nvPr/>
          </p:nvSpPr>
          <p:spPr bwMode="auto">
            <a:xfrm>
              <a:off x="4646" y="1569"/>
              <a:ext cx="74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6"/>
            <p:cNvSpPr>
              <a:spLocks noChangeShapeType="1"/>
            </p:cNvSpPr>
            <p:nvPr/>
          </p:nvSpPr>
          <p:spPr bwMode="auto">
            <a:xfrm>
              <a:off x="4275" y="1356"/>
              <a:ext cx="37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67"/>
            <p:cNvSpPr>
              <a:spLocks noChangeShapeType="1"/>
            </p:cNvSpPr>
            <p:nvPr/>
          </p:nvSpPr>
          <p:spPr bwMode="auto">
            <a:xfrm>
              <a:off x="2298" y="3342"/>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68"/>
            <p:cNvSpPr>
              <a:spLocks noChangeShapeType="1"/>
            </p:cNvSpPr>
            <p:nvPr/>
          </p:nvSpPr>
          <p:spPr bwMode="auto">
            <a:xfrm>
              <a:off x="2298" y="3594"/>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9"/>
            <p:cNvSpPr>
              <a:spLocks noChangeShapeType="1"/>
            </p:cNvSpPr>
            <p:nvPr/>
          </p:nvSpPr>
          <p:spPr bwMode="auto">
            <a:xfrm>
              <a:off x="2298" y="3807"/>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0"/>
            <p:cNvSpPr>
              <a:spLocks noChangeShapeType="1"/>
            </p:cNvSpPr>
            <p:nvPr/>
          </p:nvSpPr>
          <p:spPr bwMode="auto">
            <a:xfrm>
              <a:off x="2916" y="3268"/>
              <a:ext cx="4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71"/>
            <p:cNvSpPr>
              <a:spLocks noChangeShapeType="1"/>
            </p:cNvSpPr>
            <p:nvPr/>
          </p:nvSpPr>
          <p:spPr bwMode="auto">
            <a:xfrm flipV="1">
              <a:off x="3410" y="1569"/>
              <a:ext cx="0" cy="169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72"/>
            <p:cNvSpPr>
              <a:spLocks noChangeShapeType="1"/>
            </p:cNvSpPr>
            <p:nvPr/>
          </p:nvSpPr>
          <p:spPr bwMode="auto">
            <a:xfrm>
              <a:off x="2050" y="1569"/>
              <a:ext cx="0" cy="16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3"/>
            <p:cNvSpPr>
              <a:spLocks noChangeShapeType="1"/>
            </p:cNvSpPr>
            <p:nvPr/>
          </p:nvSpPr>
          <p:spPr bwMode="auto">
            <a:xfrm>
              <a:off x="1679" y="2208"/>
              <a:ext cx="61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74"/>
            <p:cNvSpPr>
              <a:spLocks noChangeShapeType="1"/>
            </p:cNvSpPr>
            <p:nvPr/>
          </p:nvSpPr>
          <p:spPr bwMode="auto">
            <a:xfrm>
              <a:off x="2545" y="1569"/>
              <a:ext cx="0" cy="3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75"/>
            <p:cNvSpPr>
              <a:spLocks noChangeShapeType="1"/>
            </p:cNvSpPr>
            <p:nvPr/>
          </p:nvSpPr>
          <p:spPr bwMode="auto">
            <a:xfrm flipV="1">
              <a:off x="4028" y="1556"/>
              <a:ext cx="0" cy="31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76"/>
            <p:cNvSpPr txBox="1">
              <a:spLocks noChangeArrowheads="1"/>
            </p:cNvSpPr>
            <p:nvPr/>
          </p:nvSpPr>
          <p:spPr bwMode="auto">
            <a:xfrm>
              <a:off x="3163" y="3543"/>
              <a:ext cx="2257" cy="420"/>
            </a:xfrm>
            <a:prstGeom prst="rect">
              <a:avLst/>
            </a:prstGeom>
            <a:solidFill>
              <a:srgbClr val="FFCC66"/>
            </a:solidFill>
            <a:ln w="9525">
              <a:solidFill>
                <a:srgbClr val="FFFFFF"/>
              </a:solidFill>
              <a:miter lim="800000"/>
              <a:headEnd/>
              <a:tailEnd/>
            </a:ln>
          </p:spPr>
          <p:txBody>
            <a:bodyPr/>
            <a:lstStyle/>
            <a:p>
              <a:pPr algn="just"/>
              <a:r>
                <a:rPr lang="zh-CN" altLang="en-US">
                  <a:ea typeface="华文新魏" pitchFamily="2" charset="-122"/>
                </a:rPr>
                <a:t>分页存储管理的地址转换</a:t>
              </a:r>
            </a:p>
          </p:txBody>
        </p:sp>
        <p:sp>
          <p:nvSpPr>
            <p:cNvPr id="40" name="Line 77"/>
            <p:cNvSpPr>
              <a:spLocks noChangeShapeType="1"/>
            </p:cNvSpPr>
            <p:nvPr/>
          </p:nvSpPr>
          <p:spPr bwMode="auto">
            <a:xfrm flipV="1">
              <a:off x="2545" y="1875"/>
              <a:ext cx="14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78"/>
            <p:cNvSpPr>
              <a:spLocks noChangeShapeType="1"/>
            </p:cNvSpPr>
            <p:nvPr/>
          </p:nvSpPr>
          <p:spPr bwMode="auto">
            <a:xfrm>
              <a:off x="2050" y="3261"/>
              <a:ext cx="2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904367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快表</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页表存储</a:t>
            </a:r>
            <a:endParaRPr lang="en-US" altLang="zh-CN" dirty="0" smtClean="0"/>
          </a:p>
          <a:p>
            <a:pPr lvl="1"/>
            <a:r>
              <a:rPr lang="zh-CN" altLang="en-US" dirty="0" smtClean="0"/>
              <a:t>寄存器？ 太昂贵</a:t>
            </a:r>
            <a:endParaRPr lang="en-US" altLang="zh-CN" dirty="0" smtClean="0"/>
          </a:p>
          <a:p>
            <a:pPr lvl="1"/>
            <a:r>
              <a:rPr lang="zh-CN" altLang="en-US" dirty="0" smtClean="0"/>
              <a:t>内存？ 效率太低</a:t>
            </a:r>
            <a:endParaRPr lang="en-US" altLang="zh-CN" dirty="0" smtClean="0"/>
          </a:p>
          <a:p>
            <a:r>
              <a:rPr lang="zh-CN" altLang="en-US" dirty="0" smtClean="0"/>
              <a:t>解决方案</a:t>
            </a:r>
            <a:endParaRPr lang="en-US" altLang="zh-CN" dirty="0" smtClean="0"/>
          </a:p>
          <a:p>
            <a:pPr lvl="1"/>
            <a:r>
              <a:rPr lang="zh-CN" altLang="en-US" dirty="0" smtClean="0"/>
              <a:t>页表存储在内存</a:t>
            </a:r>
            <a:endParaRPr lang="en-US" altLang="zh-CN" dirty="0" smtClean="0"/>
          </a:p>
          <a:p>
            <a:pPr lvl="1"/>
            <a:r>
              <a:rPr lang="zh-CN" altLang="en-US" dirty="0" smtClean="0"/>
              <a:t>使用快表加快翻译速度</a:t>
            </a:r>
            <a:endParaRPr lang="en-US" altLang="zh-CN" dirty="0" smtClean="0"/>
          </a:p>
          <a:p>
            <a:r>
              <a:rPr lang="zh-CN" altLang="en-US" dirty="0" smtClean="0"/>
              <a:t>快表 </a:t>
            </a:r>
            <a:r>
              <a:rPr lang="en-US" altLang="zh-CN" dirty="0" smtClean="0"/>
              <a:t>(Translation </a:t>
            </a:r>
            <a:r>
              <a:rPr lang="en-US" altLang="zh-CN" dirty="0" err="1" smtClean="0"/>
              <a:t>Lookaside</a:t>
            </a:r>
            <a:r>
              <a:rPr lang="en-US" altLang="zh-CN" dirty="0" smtClean="0"/>
              <a:t> Buffer, TLB)</a:t>
            </a:r>
          </a:p>
          <a:p>
            <a:pPr lvl="1"/>
            <a:r>
              <a:rPr lang="zh-CN" altLang="en-US" dirty="0" smtClean="0"/>
              <a:t>相连存储器</a:t>
            </a:r>
            <a:r>
              <a:rPr lang="en-US" altLang="zh-CN" dirty="0" smtClean="0"/>
              <a:t>(</a:t>
            </a:r>
            <a:r>
              <a:rPr lang="zh-CN" altLang="en-US" dirty="0" smtClean="0"/>
              <a:t>快于内存</a:t>
            </a:r>
            <a:r>
              <a:rPr lang="en-US" altLang="zh-CN" dirty="0" smtClean="0"/>
              <a:t>)</a:t>
            </a:r>
            <a:r>
              <a:rPr lang="zh-CN" altLang="en-US" dirty="0" smtClean="0"/>
              <a:t>，存储最近访问的页表项</a:t>
            </a:r>
            <a:endParaRPr lang="en-US" altLang="zh-CN" dirty="0" smtClean="0"/>
          </a:p>
          <a:p>
            <a:pPr lvl="1"/>
            <a:r>
              <a:rPr lang="zh-CN" altLang="en-US" dirty="0" smtClean="0"/>
              <a:t>查询内存页表前先查找快表</a:t>
            </a:r>
            <a:r>
              <a:rPr lang="en-US" altLang="zh-CN" dirty="0" smtClean="0"/>
              <a:t>(</a:t>
            </a:r>
            <a:r>
              <a:rPr lang="zh-CN" altLang="en-US" dirty="0" smtClean="0"/>
              <a:t>并行查找</a:t>
            </a:r>
            <a:r>
              <a:rPr lang="en-US" altLang="zh-CN" dirty="0" smtClean="0"/>
              <a:t>)</a:t>
            </a:r>
          </a:p>
          <a:p>
            <a:pPr lvl="1"/>
            <a:r>
              <a:rPr lang="zh-CN" altLang="en-US" dirty="0" smtClean="0"/>
              <a:t>容量有限：先进先出更新快表</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28</a:t>
            </a:fld>
            <a:endParaRPr lang="zh-CN" altLang="en-US"/>
          </a:p>
        </p:txBody>
      </p:sp>
    </p:spTree>
    <p:extLst>
      <p:ext uri="{BB962C8B-B14F-4D97-AF65-F5344CB8AC3E}">
        <p14:creationId xmlns:p14="http://schemas.microsoft.com/office/powerpoint/2010/main" val="3820749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采用快表的地址转换</a:t>
            </a:r>
            <a:endParaRPr lang="zh-CN" altLang="en-US" dirty="0"/>
          </a:p>
        </p:txBody>
      </p:sp>
      <p:sp>
        <p:nvSpPr>
          <p:cNvPr id="3" name="内容占位符 2"/>
          <p:cNvSpPr>
            <a:spLocks noGrp="1"/>
          </p:cNvSpPr>
          <p:nvPr>
            <p:ph idx="1"/>
          </p:nvPr>
        </p:nvSpPr>
        <p:spPr/>
        <p:txBody>
          <a:bodyPr/>
          <a:lstStyle/>
          <a:p>
            <a:pPr algn="just">
              <a:buFontTx/>
              <a:buNone/>
            </a:pPr>
            <a:r>
              <a:rPr lang="en-US" altLang="zh-CN" dirty="0" smtClean="0"/>
              <a:t>	</a:t>
            </a:r>
            <a:r>
              <a:rPr lang="zh-CN" altLang="en-US" dirty="0" smtClean="0"/>
              <a:t>假定</a:t>
            </a:r>
            <a:r>
              <a:rPr lang="zh-CN" altLang="en-US" dirty="0"/>
              <a:t>访问主存时间为</a:t>
            </a:r>
            <a:r>
              <a:rPr lang="en-US" altLang="zh-CN" dirty="0"/>
              <a:t>100</a:t>
            </a:r>
            <a:r>
              <a:rPr lang="zh-CN" altLang="en-US" dirty="0"/>
              <a:t>毫微秒，访问相联存储器时间为</a:t>
            </a:r>
            <a:r>
              <a:rPr lang="en-US" altLang="zh-CN" dirty="0"/>
              <a:t>20</a:t>
            </a:r>
            <a:r>
              <a:rPr lang="zh-CN" altLang="en-US" dirty="0"/>
              <a:t>毫微秒，相联存储器为</a:t>
            </a:r>
            <a:r>
              <a:rPr lang="en-US" altLang="zh-CN" dirty="0"/>
              <a:t>32</a:t>
            </a:r>
            <a:r>
              <a:rPr lang="zh-CN" altLang="en-US" dirty="0"/>
              <a:t>个单元时快表命中率可达</a:t>
            </a:r>
            <a:r>
              <a:rPr lang="en-US" altLang="zh-CN" dirty="0"/>
              <a:t>90%</a:t>
            </a:r>
            <a:r>
              <a:rPr lang="zh-CN" altLang="en-US" dirty="0"/>
              <a:t>，按逻辑地址存取的平均时间为：</a:t>
            </a:r>
          </a:p>
          <a:p>
            <a:pPr algn="ctr">
              <a:buFontTx/>
              <a:buNone/>
            </a:pPr>
            <a:r>
              <a:rPr lang="zh-CN" altLang="en-US" dirty="0"/>
              <a:t>（</a:t>
            </a:r>
            <a:r>
              <a:rPr lang="en-US" altLang="zh-CN" dirty="0"/>
              <a:t>100</a:t>
            </a:r>
            <a:r>
              <a:rPr lang="zh-CN" altLang="en-US" dirty="0"/>
              <a:t>＋</a:t>
            </a:r>
            <a:r>
              <a:rPr lang="en-US" altLang="zh-CN" dirty="0"/>
              <a:t>20</a:t>
            </a:r>
            <a:r>
              <a:rPr lang="zh-CN" altLang="en-US" dirty="0"/>
              <a:t>）</a:t>
            </a:r>
            <a:r>
              <a:rPr lang="en-US" altLang="zh-CN" dirty="0"/>
              <a:t>×90%</a:t>
            </a:r>
            <a:r>
              <a:rPr lang="zh-CN" altLang="en-US" dirty="0"/>
              <a:t>＋</a:t>
            </a:r>
            <a:r>
              <a:rPr lang="en-US" altLang="zh-CN" dirty="0"/>
              <a:t>(100+100+20)×(1-90%)</a:t>
            </a:r>
            <a:r>
              <a:rPr lang="zh-CN" altLang="en-US" dirty="0"/>
              <a:t>＝</a:t>
            </a:r>
            <a:r>
              <a:rPr lang="en-US" altLang="zh-CN" dirty="0"/>
              <a:t>130</a:t>
            </a:r>
            <a:r>
              <a:rPr lang="zh-CN" altLang="en-US" dirty="0"/>
              <a:t>毫微秒</a:t>
            </a:r>
          </a:p>
          <a:p>
            <a:pPr algn="just">
              <a:buFontTx/>
              <a:buNone/>
            </a:pPr>
            <a:r>
              <a:rPr lang="zh-CN" altLang="en-US" dirty="0"/>
              <a:t>   比两次访问主存的时间</a:t>
            </a:r>
            <a:r>
              <a:rPr lang="en-US" altLang="zh-CN" dirty="0"/>
              <a:t>100</a:t>
            </a:r>
            <a:r>
              <a:rPr lang="zh-CN" altLang="en-US" dirty="0"/>
              <a:t>毫微秒</a:t>
            </a:r>
            <a:r>
              <a:rPr lang="en-US" altLang="zh-CN" dirty="0"/>
              <a:t>×</a:t>
            </a:r>
            <a:r>
              <a:rPr lang="en-US" altLang="zh-CN" dirty="0" smtClean="0"/>
              <a:t>2</a:t>
            </a:r>
            <a:r>
              <a:rPr lang="zh-CN" altLang="en-US" dirty="0" smtClean="0"/>
              <a:t>＝</a:t>
            </a:r>
            <a:r>
              <a:rPr lang="en-US" altLang="zh-CN" dirty="0"/>
              <a:t>200</a:t>
            </a:r>
            <a:r>
              <a:rPr lang="zh-CN" altLang="en-US" dirty="0"/>
              <a:t>毫微秒下降了三成多。</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29</a:t>
            </a:fld>
            <a:endParaRPr lang="zh-CN" altLang="en-US"/>
          </a:p>
        </p:txBody>
      </p:sp>
    </p:spTree>
    <p:extLst>
      <p:ext uri="{BB962C8B-B14F-4D97-AF65-F5344CB8AC3E}">
        <p14:creationId xmlns:p14="http://schemas.microsoft.com/office/powerpoint/2010/main" val="250036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存储管理概览</a:t>
            </a:r>
            <a:endParaRPr lang="zh-CN" altLang="en-US" dirty="0"/>
          </a:p>
        </p:txBody>
      </p:sp>
      <p:sp>
        <p:nvSpPr>
          <p:cNvPr id="3" name="内容占位符 2"/>
          <p:cNvSpPr>
            <a:spLocks noGrp="1"/>
          </p:cNvSpPr>
          <p:nvPr>
            <p:ph idx="1"/>
          </p:nvPr>
        </p:nvSpPr>
        <p:spPr/>
        <p:txBody>
          <a:bodyPr/>
          <a:lstStyle/>
          <a:p>
            <a:r>
              <a:rPr lang="zh-CN" altLang="en-US" dirty="0" smtClean="0"/>
              <a:t>存储管理： 操作系统核心功能</a:t>
            </a:r>
            <a:r>
              <a:rPr lang="en-US" altLang="zh-CN" dirty="0" smtClean="0"/>
              <a:t>- </a:t>
            </a:r>
            <a:r>
              <a:rPr lang="zh-CN" altLang="en-US" dirty="0" smtClean="0"/>
              <a:t>管理主存资源</a:t>
            </a:r>
            <a:endParaRPr lang="en-US" altLang="zh-CN" dirty="0" smtClean="0"/>
          </a:p>
          <a:p>
            <a:pPr lvl="1"/>
            <a:r>
              <a:rPr lang="zh-CN" altLang="en-US" dirty="0" smtClean="0"/>
              <a:t>程序的执行离不开主存储器</a:t>
            </a:r>
            <a:endParaRPr lang="en-US" altLang="zh-CN" dirty="0" smtClean="0"/>
          </a:p>
          <a:p>
            <a:r>
              <a:rPr lang="zh-CN" altLang="en-US" dirty="0" smtClean="0"/>
              <a:t>主要内容</a:t>
            </a:r>
            <a:endParaRPr lang="en-US" altLang="zh-CN" dirty="0" smtClean="0"/>
          </a:p>
          <a:p>
            <a:pPr lvl="1"/>
            <a:r>
              <a:rPr lang="zh-CN" altLang="en-US" dirty="0" smtClean="0"/>
              <a:t>主存储空间的分配和去配</a:t>
            </a:r>
            <a:endParaRPr lang="en-US" altLang="zh-CN" dirty="0" smtClean="0"/>
          </a:p>
          <a:p>
            <a:pPr lvl="1"/>
            <a:r>
              <a:rPr lang="zh-CN" altLang="en-US" dirty="0" smtClean="0"/>
              <a:t>地址转换和存储保护</a:t>
            </a:r>
            <a:endParaRPr lang="en-US" altLang="zh-CN" dirty="0" smtClean="0"/>
          </a:p>
          <a:p>
            <a:pPr lvl="1"/>
            <a:r>
              <a:rPr lang="zh-CN" altLang="en-US" dirty="0" smtClean="0"/>
              <a:t>主存储空间共享</a:t>
            </a:r>
            <a:endParaRPr lang="en-US" altLang="zh-CN" dirty="0" smtClean="0"/>
          </a:p>
          <a:p>
            <a:pPr lvl="1"/>
            <a:r>
              <a:rPr lang="zh-CN" altLang="en-US" dirty="0" smtClean="0"/>
              <a:t>主存储空间扩充 （虚拟内存）</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a:t>
            </a:fld>
            <a:endParaRPr lang="zh-CN" altLang="en-US"/>
          </a:p>
        </p:txBody>
      </p:sp>
    </p:spTree>
    <p:extLst>
      <p:ext uri="{BB962C8B-B14F-4D97-AF65-F5344CB8AC3E}">
        <p14:creationId xmlns:p14="http://schemas.microsoft.com/office/powerpoint/2010/main" val="1165891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分页内存管理中的分配和去配</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30</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4744"/>
            <a:ext cx="8280920"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993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页面共享和保护</a:t>
            </a:r>
            <a:endParaRPr lang="zh-CN" altLang="en-US" dirty="0"/>
          </a:p>
        </p:txBody>
      </p:sp>
      <p:sp>
        <p:nvSpPr>
          <p:cNvPr id="3" name="内容占位符 2"/>
          <p:cNvSpPr>
            <a:spLocks noGrp="1"/>
          </p:cNvSpPr>
          <p:nvPr>
            <p:ph idx="1"/>
          </p:nvPr>
        </p:nvSpPr>
        <p:spPr/>
        <p:txBody>
          <a:bodyPr/>
          <a:lstStyle/>
          <a:p>
            <a:r>
              <a:rPr lang="zh-CN" altLang="en-US" dirty="0" smtClean="0"/>
              <a:t>页面共享</a:t>
            </a:r>
            <a:endParaRPr lang="en-US" altLang="zh-CN" dirty="0" smtClean="0"/>
          </a:p>
          <a:p>
            <a:pPr lvl="1"/>
            <a:r>
              <a:rPr lang="zh-CN" altLang="en-US" dirty="0" smtClean="0"/>
              <a:t>数据页面共享：不同进程不需要使用相同页面号</a:t>
            </a:r>
            <a:endParaRPr lang="en-US" altLang="zh-CN" dirty="0" smtClean="0"/>
          </a:p>
          <a:p>
            <a:pPr lvl="1"/>
            <a:r>
              <a:rPr lang="zh-CN" altLang="en-US" dirty="0" smtClean="0"/>
              <a:t>代码页面共享：不同进程需要使用相同页面号</a:t>
            </a:r>
            <a:endParaRPr lang="en-US" altLang="zh-CN" dirty="0" smtClean="0"/>
          </a:p>
          <a:p>
            <a:pPr lvl="1"/>
            <a:endParaRPr lang="en-US" altLang="zh-CN" dirty="0" smtClean="0"/>
          </a:p>
          <a:p>
            <a:r>
              <a:rPr lang="zh-CN" altLang="en-US" dirty="0" smtClean="0"/>
              <a:t>页面保护方法</a:t>
            </a:r>
            <a:endParaRPr lang="en-US" altLang="zh-CN" dirty="0" smtClean="0"/>
          </a:p>
          <a:p>
            <a:pPr lvl="1"/>
            <a:r>
              <a:rPr lang="zh-CN" altLang="en-US" dirty="0" smtClean="0"/>
              <a:t>只读、可写、可执行</a:t>
            </a:r>
            <a:endParaRPr lang="en-US" altLang="zh-CN" dirty="0" smtClean="0"/>
          </a:p>
          <a:p>
            <a:pPr lvl="1"/>
            <a:r>
              <a:rPr lang="zh-CN" altLang="en-US" dirty="0" smtClean="0"/>
              <a:t>页表项含有标志位</a:t>
            </a:r>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31</a:t>
            </a:fld>
            <a:endParaRPr lang="zh-CN" altLang="en-US"/>
          </a:p>
        </p:txBody>
      </p:sp>
    </p:spTree>
    <p:extLst>
      <p:ext uri="{BB962C8B-B14F-4D97-AF65-F5344CB8AC3E}">
        <p14:creationId xmlns:p14="http://schemas.microsoft.com/office/powerpoint/2010/main" val="28769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共享库动态链接</a:t>
            </a:r>
            <a:endParaRPr lang="zh-CN" altLang="en-US" dirty="0"/>
          </a:p>
        </p:txBody>
      </p:sp>
      <p:sp>
        <p:nvSpPr>
          <p:cNvPr id="3" name="内容占位符 2"/>
          <p:cNvSpPr>
            <a:spLocks noGrp="1"/>
          </p:cNvSpPr>
          <p:nvPr>
            <p:ph idx="1"/>
          </p:nvPr>
        </p:nvSpPr>
        <p:spPr/>
        <p:txBody>
          <a:bodyPr/>
          <a:lstStyle/>
          <a:p>
            <a:r>
              <a:rPr lang="zh-CN" altLang="en-US" dirty="0" smtClean="0"/>
              <a:t>静态链接开销太大</a:t>
            </a:r>
            <a:r>
              <a:rPr lang="en-US" altLang="zh-CN" dirty="0" smtClean="0">
                <a:sym typeface="Wingdings" panose="05000000000000000000" pitchFamily="2" charset="2"/>
              </a:rPr>
              <a:t></a:t>
            </a:r>
            <a:r>
              <a:rPr lang="zh-CN" altLang="en-US" dirty="0" smtClean="0">
                <a:sym typeface="Wingdings" panose="05000000000000000000" pitchFamily="2" charset="2"/>
              </a:rPr>
              <a:t>引入动态链接</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32</a:t>
            </a:fld>
            <a:endParaRPr lang="zh-CN" altLang="en-US"/>
          </a:p>
        </p:txBody>
      </p:sp>
      <p:grpSp>
        <p:nvGrpSpPr>
          <p:cNvPr id="6" name="Group 4"/>
          <p:cNvGrpSpPr>
            <a:grpSpLocks/>
          </p:cNvGrpSpPr>
          <p:nvPr/>
        </p:nvGrpSpPr>
        <p:grpSpPr bwMode="auto">
          <a:xfrm>
            <a:off x="900113" y="1844675"/>
            <a:ext cx="7775575" cy="4248150"/>
            <a:chOff x="3013" y="3156"/>
            <a:chExt cx="6300" cy="4056"/>
          </a:xfrm>
        </p:grpSpPr>
        <p:sp>
          <p:nvSpPr>
            <p:cNvPr id="7" name="Text Box 5"/>
            <p:cNvSpPr txBox="1">
              <a:spLocks noChangeArrowheads="1"/>
            </p:cNvSpPr>
            <p:nvPr/>
          </p:nvSpPr>
          <p:spPr bwMode="auto">
            <a:xfrm>
              <a:off x="4728" y="6744"/>
              <a:ext cx="324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a:solidFill>
                    <a:srgbClr val="FF0000"/>
                  </a:solidFill>
                  <a:latin typeface="华文新魏" pitchFamily="2" charset="-122"/>
                  <a:ea typeface="华文新魏" pitchFamily="2" charset="-122"/>
                </a:rPr>
                <a:t> </a:t>
              </a:r>
              <a:r>
                <a:rPr lang="en-US" altLang="zh-CN" sz="3600">
                  <a:solidFill>
                    <a:srgbClr val="FF0000"/>
                  </a:solidFill>
                  <a:latin typeface="华文新魏" pitchFamily="2" charset="-122"/>
                  <a:ea typeface="华文新魏" pitchFamily="2" charset="-122"/>
                </a:rPr>
                <a:t>Windows</a:t>
              </a:r>
              <a:r>
                <a:rPr lang="zh-CN" altLang="en-US" sz="3600">
                  <a:solidFill>
                    <a:srgbClr val="FF0000"/>
                  </a:solidFill>
                  <a:latin typeface="华文新魏" pitchFamily="2" charset="-122"/>
                  <a:ea typeface="华文新魏" pitchFamily="2" charset="-122"/>
                </a:rPr>
                <a:t>动态链接</a:t>
              </a:r>
            </a:p>
            <a:p>
              <a:pPr algn="just"/>
              <a:endParaRPr lang="zh-CN" altLang="en-US" sz="2000">
                <a:solidFill>
                  <a:srgbClr val="FF0000"/>
                </a:solidFill>
                <a:latin typeface="华文新魏" pitchFamily="2" charset="-122"/>
                <a:ea typeface="华文新魏" pitchFamily="2" charset="-122"/>
              </a:endParaRPr>
            </a:p>
            <a:p>
              <a:pPr algn="just"/>
              <a:endParaRPr lang="zh-CN" altLang="en-US"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sp>
          <p:nvSpPr>
            <p:cNvPr id="8" name="Text Box 6"/>
            <p:cNvSpPr txBox="1">
              <a:spLocks noChangeArrowheads="1"/>
            </p:cNvSpPr>
            <p:nvPr/>
          </p:nvSpPr>
          <p:spPr bwMode="auto">
            <a:xfrm>
              <a:off x="3013" y="3156"/>
              <a:ext cx="2096"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a:solidFill>
                    <a:srgbClr val="FF0000"/>
                  </a:solidFill>
                  <a:latin typeface="华文新魏" pitchFamily="2" charset="-122"/>
                  <a:ea typeface="华文新魏" pitchFamily="2" charset="-122"/>
                </a:rPr>
                <a:t>编译后的目标文件</a:t>
              </a:r>
            </a:p>
            <a:p>
              <a:pPr algn="just"/>
              <a:endParaRPr lang="zh-CN" altLang="en-US" sz="2000">
                <a:solidFill>
                  <a:srgbClr val="FF0000"/>
                </a:solidFill>
                <a:latin typeface="华文新魏" pitchFamily="2" charset="-122"/>
                <a:ea typeface="华文新魏" pitchFamily="2" charset="-122"/>
              </a:endParaRPr>
            </a:p>
            <a:p>
              <a:pPr algn="just"/>
              <a:endParaRPr lang="zh-CN" altLang="en-US"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sp>
          <p:nvSpPr>
            <p:cNvPr id="9" name="Text Box 7"/>
            <p:cNvSpPr txBox="1">
              <a:spLocks noChangeArrowheads="1"/>
            </p:cNvSpPr>
            <p:nvPr/>
          </p:nvSpPr>
          <p:spPr bwMode="auto">
            <a:xfrm>
              <a:off x="3204" y="3624"/>
              <a:ext cx="1334" cy="468"/>
            </a:xfrm>
            <a:prstGeom prst="rect">
              <a:avLst/>
            </a:prstGeom>
            <a:solidFill>
              <a:schemeClr val="accent1"/>
            </a:solidFill>
            <a:ln w="9525">
              <a:solidFill>
                <a:srgbClr val="000000"/>
              </a:solidFill>
              <a:miter lim="800000"/>
              <a:headEnd/>
              <a:tailEnd/>
            </a:ln>
            <a:effectLst>
              <a:outerShdw dist="107763" dir="18900000" algn="ctr" rotWithShape="0">
                <a:srgbClr val="808080">
                  <a:alpha val="50000"/>
                </a:srgbClr>
              </a:outerShdw>
            </a:effectLst>
          </p:spPr>
          <p:txBody>
            <a:bodyPr/>
            <a:lstStyle/>
            <a:p>
              <a:pPr algn="just"/>
              <a:endParaRPr lang="en-US" altLang="zh-CN" sz="2000">
                <a:solidFill>
                  <a:srgbClr val="FF0000"/>
                </a:solidFill>
                <a:latin typeface="华文新魏" pitchFamily="2" charset="-122"/>
                <a:ea typeface="华文新魏" pitchFamily="2" charset="-122"/>
              </a:endParaRPr>
            </a:p>
            <a:p>
              <a:pPr algn="just"/>
              <a:endParaRPr lang="en-US" altLang="zh-CN" sz="2000">
                <a:solidFill>
                  <a:srgbClr val="FF0000"/>
                </a:solidFill>
                <a:latin typeface="华文新魏" pitchFamily="2" charset="-122"/>
                <a:ea typeface="华文新魏" pitchFamily="2" charset="-122"/>
              </a:endParaRPr>
            </a:p>
            <a:p>
              <a:pPr algn="just"/>
              <a:endParaRPr lang="en-US" altLang="zh-CN"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sp>
          <p:nvSpPr>
            <p:cNvPr id="10" name="Text Box 8"/>
            <p:cNvSpPr txBox="1">
              <a:spLocks noChangeArrowheads="1"/>
            </p:cNvSpPr>
            <p:nvPr/>
          </p:nvSpPr>
          <p:spPr bwMode="auto">
            <a:xfrm>
              <a:off x="6073" y="3156"/>
              <a:ext cx="324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a:solidFill>
                    <a:srgbClr val="FF0000"/>
                  </a:solidFill>
                  <a:latin typeface="华文新魏" pitchFamily="2" charset="-122"/>
                  <a:ea typeface="华文新魏" pitchFamily="2" charset="-122"/>
                </a:rPr>
                <a:t>引入库</a:t>
              </a:r>
              <a:r>
                <a:rPr lang="en-US" altLang="zh-CN" sz="2000">
                  <a:solidFill>
                    <a:srgbClr val="FF0000"/>
                  </a:solidFill>
                  <a:latin typeface="华文新魏" pitchFamily="2" charset="-122"/>
                  <a:ea typeface="华文新魏" pitchFamily="2" charset="-122"/>
                </a:rPr>
                <a:t>(DLL</a:t>
              </a:r>
              <a:r>
                <a:rPr lang="zh-CN" altLang="en-US" sz="2000">
                  <a:solidFill>
                    <a:srgbClr val="FF0000"/>
                  </a:solidFill>
                  <a:latin typeface="华文新魏" pitchFamily="2" charset="-122"/>
                  <a:ea typeface="华文新魏" pitchFamily="2" charset="-122"/>
                </a:rPr>
                <a:t>函数的定位信息</a:t>
              </a:r>
              <a:r>
                <a:rPr lang="en-US" altLang="zh-CN" sz="2000">
                  <a:solidFill>
                    <a:srgbClr val="FF0000"/>
                  </a:solidFill>
                  <a:latin typeface="华文新魏" pitchFamily="2" charset="-122"/>
                  <a:ea typeface="华文新魏" pitchFamily="2" charset="-122"/>
                </a:rPr>
                <a:t>)</a:t>
              </a:r>
            </a:p>
            <a:p>
              <a:pPr algn="just"/>
              <a:endParaRPr lang="en-US" altLang="zh-CN" sz="2000">
                <a:solidFill>
                  <a:srgbClr val="FF0000"/>
                </a:solidFill>
                <a:latin typeface="华文新魏" pitchFamily="2" charset="-122"/>
                <a:ea typeface="华文新魏" pitchFamily="2" charset="-122"/>
              </a:endParaRPr>
            </a:p>
            <a:p>
              <a:pPr algn="just"/>
              <a:endParaRPr lang="en-US" altLang="zh-CN"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sp>
          <p:nvSpPr>
            <p:cNvPr id="11" name="Text Box 9"/>
            <p:cNvSpPr txBox="1">
              <a:spLocks noChangeArrowheads="1"/>
            </p:cNvSpPr>
            <p:nvPr/>
          </p:nvSpPr>
          <p:spPr bwMode="auto">
            <a:xfrm>
              <a:off x="6444" y="3624"/>
              <a:ext cx="1334" cy="468"/>
            </a:xfrm>
            <a:prstGeom prst="rect">
              <a:avLst/>
            </a:prstGeom>
            <a:solidFill>
              <a:schemeClr val="accent1"/>
            </a:solidFill>
            <a:ln w="9525">
              <a:solidFill>
                <a:srgbClr val="000000"/>
              </a:solidFill>
              <a:miter lim="800000"/>
              <a:headEnd/>
              <a:tailEnd/>
            </a:ln>
            <a:effectLst>
              <a:outerShdw dist="107763" dir="18900000" algn="ctr" rotWithShape="0">
                <a:srgbClr val="808080">
                  <a:alpha val="50000"/>
                </a:srgbClr>
              </a:outerShdw>
            </a:effectLst>
          </p:spPr>
          <p:txBody>
            <a:bodyPr/>
            <a:lstStyle/>
            <a:p>
              <a:pPr algn="just"/>
              <a:endParaRPr lang="en-US" altLang="zh-CN" sz="2000">
                <a:solidFill>
                  <a:srgbClr val="FF0000"/>
                </a:solidFill>
                <a:latin typeface="华文新魏" pitchFamily="2" charset="-122"/>
                <a:ea typeface="华文新魏" pitchFamily="2" charset="-122"/>
              </a:endParaRPr>
            </a:p>
            <a:p>
              <a:pPr algn="just"/>
              <a:endParaRPr lang="en-US" altLang="zh-CN" sz="2000">
                <a:solidFill>
                  <a:srgbClr val="FF0000"/>
                </a:solidFill>
                <a:latin typeface="华文新魏" pitchFamily="2" charset="-122"/>
                <a:ea typeface="华文新魏" pitchFamily="2" charset="-122"/>
              </a:endParaRPr>
            </a:p>
            <a:p>
              <a:pPr algn="just"/>
              <a:endParaRPr lang="en-US" altLang="zh-CN"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sp>
          <p:nvSpPr>
            <p:cNvPr id="12" name="Oval 10"/>
            <p:cNvSpPr>
              <a:spLocks noChangeArrowheads="1"/>
            </p:cNvSpPr>
            <p:nvPr/>
          </p:nvSpPr>
          <p:spPr bwMode="auto">
            <a:xfrm>
              <a:off x="4728" y="4092"/>
              <a:ext cx="1525" cy="936"/>
            </a:xfrm>
            <a:prstGeom prst="ellipse">
              <a:avLst/>
            </a:prstGeom>
            <a:solidFill>
              <a:schemeClr val="accent1"/>
            </a:solidFill>
            <a:ln w="9525">
              <a:solidFill>
                <a:srgbClr val="000000"/>
              </a:solidFill>
              <a:round/>
              <a:headEnd/>
              <a:tailEnd/>
            </a:ln>
          </p:spPr>
          <p:txBody>
            <a:bodyPr/>
            <a:lstStyle/>
            <a:p>
              <a:endParaRPr lang="zh-CN" altLang="en-US"/>
            </a:p>
          </p:txBody>
        </p:sp>
        <p:sp>
          <p:nvSpPr>
            <p:cNvPr id="13" name="Text Box 11"/>
            <p:cNvSpPr txBox="1">
              <a:spLocks noChangeArrowheads="1"/>
            </p:cNvSpPr>
            <p:nvPr/>
          </p:nvSpPr>
          <p:spPr bwMode="auto">
            <a:xfrm>
              <a:off x="4919" y="4248"/>
              <a:ext cx="1143"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a:solidFill>
                    <a:srgbClr val="FF0000"/>
                  </a:solidFill>
                  <a:latin typeface="华文新魏" pitchFamily="2" charset="-122"/>
                  <a:ea typeface="华文新魏" pitchFamily="2" charset="-122"/>
                </a:rPr>
                <a:t>链接器</a:t>
              </a:r>
            </a:p>
            <a:p>
              <a:pPr algn="just"/>
              <a:endParaRPr lang="zh-CN" altLang="en-US" sz="2000">
                <a:solidFill>
                  <a:srgbClr val="FF0000"/>
                </a:solidFill>
                <a:latin typeface="华文新魏" pitchFamily="2" charset="-122"/>
                <a:ea typeface="华文新魏" pitchFamily="2" charset="-122"/>
              </a:endParaRPr>
            </a:p>
            <a:p>
              <a:pPr algn="just"/>
              <a:endParaRPr lang="zh-CN" altLang="en-US"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sp>
          <p:nvSpPr>
            <p:cNvPr id="14" name="Line 12"/>
            <p:cNvSpPr>
              <a:spLocks noChangeShapeType="1"/>
            </p:cNvSpPr>
            <p:nvPr/>
          </p:nvSpPr>
          <p:spPr bwMode="auto">
            <a:xfrm>
              <a:off x="3966" y="4092"/>
              <a:ext cx="762" cy="31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3"/>
            <p:cNvSpPr>
              <a:spLocks noChangeShapeType="1"/>
            </p:cNvSpPr>
            <p:nvPr/>
          </p:nvSpPr>
          <p:spPr bwMode="auto">
            <a:xfrm flipH="1">
              <a:off x="6253" y="4092"/>
              <a:ext cx="572" cy="31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Rectangle 14"/>
            <p:cNvSpPr>
              <a:spLocks noChangeArrowheads="1"/>
            </p:cNvSpPr>
            <p:nvPr/>
          </p:nvSpPr>
          <p:spPr bwMode="auto">
            <a:xfrm>
              <a:off x="3585" y="5200"/>
              <a:ext cx="5146" cy="1544"/>
            </a:xfrm>
            <a:prstGeom prst="rect">
              <a:avLst/>
            </a:prstGeom>
            <a:solidFill>
              <a:schemeClr val="accent1"/>
            </a:solidFill>
            <a:ln w="9525">
              <a:solidFill>
                <a:srgbClr val="000000"/>
              </a:solidFill>
              <a:miter lim="800000"/>
              <a:headEnd/>
              <a:tailEnd/>
            </a:ln>
            <a:effectLst>
              <a:outerShdw dist="107763" dir="18900000" algn="ctr" rotWithShape="0">
                <a:srgbClr val="808080">
                  <a:alpha val="50000"/>
                </a:srgbClr>
              </a:outerShdw>
            </a:effectLst>
          </p:spPr>
          <p:txBody>
            <a:bodyPr/>
            <a:lstStyle/>
            <a:p>
              <a:endParaRPr lang="zh-CN" altLang="en-US"/>
            </a:p>
          </p:txBody>
        </p:sp>
        <p:sp>
          <p:nvSpPr>
            <p:cNvPr id="17" name="Text Box 15"/>
            <p:cNvSpPr txBox="1">
              <a:spLocks noChangeArrowheads="1"/>
            </p:cNvSpPr>
            <p:nvPr/>
          </p:nvSpPr>
          <p:spPr bwMode="auto">
            <a:xfrm>
              <a:off x="3966" y="5348"/>
              <a:ext cx="2096" cy="468"/>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sz="2000">
                  <a:solidFill>
                    <a:srgbClr val="FF0000"/>
                  </a:solidFill>
                  <a:latin typeface="华文新魏" pitchFamily="2" charset="-122"/>
                  <a:ea typeface="华文新魏" pitchFamily="2" charset="-122"/>
                </a:rPr>
                <a:t>可执行程序    </a:t>
              </a:r>
            </a:p>
            <a:p>
              <a:pPr algn="just"/>
              <a:endParaRPr lang="zh-CN" altLang="en-US" sz="2000">
                <a:solidFill>
                  <a:srgbClr val="FF0000"/>
                </a:solidFill>
                <a:latin typeface="华文新魏" pitchFamily="2" charset="-122"/>
                <a:ea typeface="华文新魏" pitchFamily="2" charset="-122"/>
              </a:endParaRPr>
            </a:p>
            <a:p>
              <a:pPr algn="just"/>
              <a:endParaRPr lang="zh-CN" altLang="en-US"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sp>
          <p:nvSpPr>
            <p:cNvPr id="18" name="Text Box 16"/>
            <p:cNvSpPr txBox="1">
              <a:spLocks noChangeArrowheads="1"/>
            </p:cNvSpPr>
            <p:nvPr/>
          </p:nvSpPr>
          <p:spPr bwMode="auto">
            <a:xfrm>
              <a:off x="6253" y="5348"/>
              <a:ext cx="2287" cy="468"/>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en-US" altLang="zh-CN" sz="2000">
                  <a:solidFill>
                    <a:srgbClr val="FF0000"/>
                  </a:solidFill>
                  <a:latin typeface="华文新魏" pitchFamily="2" charset="-122"/>
                  <a:ea typeface="华文新魏" pitchFamily="2" charset="-122"/>
                </a:rPr>
                <a:t>    </a:t>
              </a:r>
            </a:p>
            <a:p>
              <a:pPr algn="just"/>
              <a:endParaRPr lang="en-US" altLang="zh-CN" sz="2000">
                <a:solidFill>
                  <a:srgbClr val="FF0000"/>
                </a:solidFill>
                <a:latin typeface="华文新魏" pitchFamily="2" charset="-122"/>
                <a:ea typeface="华文新魏" pitchFamily="2" charset="-122"/>
              </a:endParaRPr>
            </a:p>
            <a:p>
              <a:pPr algn="just"/>
              <a:endParaRPr lang="en-US" altLang="zh-CN"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sp>
          <p:nvSpPr>
            <p:cNvPr id="19" name="Line 17"/>
            <p:cNvSpPr>
              <a:spLocks noChangeShapeType="1"/>
            </p:cNvSpPr>
            <p:nvPr/>
          </p:nvSpPr>
          <p:spPr bwMode="auto">
            <a:xfrm>
              <a:off x="6634" y="5348"/>
              <a:ext cx="0" cy="4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20" name="Line 18"/>
            <p:cNvSpPr>
              <a:spLocks noChangeShapeType="1"/>
            </p:cNvSpPr>
            <p:nvPr/>
          </p:nvSpPr>
          <p:spPr bwMode="auto">
            <a:xfrm>
              <a:off x="7015" y="5348"/>
              <a:ext cx="0" cy="4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21" name="Line 19"/>
            <p:cNvSpPr>
              <a:spLocks noChangeShapeType="1"/>
            </p:cNvSpPr>
            <p:nvPr/>
          </p:nvSpPr>
          <p:spPr bwMode="auto">
            <a:xfrm>
              <a:off x="7397" y="5348"/>
              <a:ext cx="0" cy="4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22" name="Line 20"/>
            <p:cNvSpPr>
              <a:spLocks noChangeShapeType="1"/>
            </p:cNvSpPr>
            <p:nvPr/>
          </p:nvSpPr>
          <p:spPr bwMode="auto">
            <a:xfrm>
              <a:off x="7778" y="5348"/>
              <a:ext cx="0" cy="4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23" name="Line 21"/>
            <p:cNvSpPr>
              <a:spLocks noChangeShapeType="1"/>
            </p:cNvSpPr>
            <p:nvPr/>
          </p:nvSpPr>
          <p:spPr bwMode="auto">
            <a:xfrm>
              <a:off x="8159" y="5348"/>
              <a:ext cx="0" cy="4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24" name="Line 22"/>
            <p:cNvSpPr>
              <a:spLocks noChangeShapeType="1"/>
            </p:cNvSpPr>
            <p:nvPr/>
          </p:nvSpPr>
          <p:spPr bwMode="auto">
            <a:xfrm flipH="1">
              <a:off x="5491" y="5036"/>
              <a:ext cx="0" cy="31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23"/>
            <p:cNvSpPr>
              <a:spLocks noChangeShapeType="1"/>
            </p:cNvSpPr>
            <p:nvPr/>
          </p:nvSpPr>
          <p:spPr bwMode="auto">
            <a:xfrm>
              <a:off x="5681" y="5348"/>
              <a:ext cx="0" cy="4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26" name="Text Box 24"/>
            <p:cNvSpPr txBox="1">
              <a:spLocks noChangeArrowheads="1"/>
            </p:cNvSpPr>
            <p:nvPr/>
          </p:nvSpPr>
          <p:spPr bwMode="auto">
            <a:xfrm>
              <a:off x="3585" y="6120"/>
              <a:ext cx="953"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a:solidFill>
                    <a:srgbClr val="FF0000"/>
                  </a:solidFill>
                  <a:latin typeface="华文新魏" pitchFamily="2" charset="-122"/>
                  <a:ea typeface="华文新魏" pitchFamily="2" charset="-122"/>
                </a:rPr>
                <a:t>主存</a:t>
              </a:r>
            </a:p>
            <a:p>
              <a:pPr algn="just"/>
              <a:endParaRPr lang="zh-CN" altLang="en-US" sz="2000">
                <a:solidFill>
                  <a:srgbClr val="FF0000"/>
                </a:solidFill>
                <a:latin typeface="华文新魏" pitchFamily="2" charset="-122"/>
                <a:ea typeface="华文新魏" pitchFamily="2" charset="-122"/>
              </a:endParaRPr>
            </a:p>
            <a:p>
              <a:pPr algn="just"/>
              <a:endParaRPr lang="zh-CN" altLang="en-US"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sp>
          <p:nvSpPr>
            <p:cNvPr id="27" name="AutoShape 25"/>
            <p:cNvSpPr>
              <a:spLocks noChangeArrowheads="1"/>
            </p:cNvSpPr>
            <p:nvPr/>
          </p:nvSpPr>
          <p:spPr bwMode="auto">
            <a:xfrm>
              <a:off x="7015" y="4248"/>
              <a:ext cx="953" cy="624"/>
            </a:xfrm>
            <a:prstGeom prst="wedgeRectCallout">
              <a:avLst>
                <a:gd name="adj1" fmla="val -168333"/>
                <a:gd name="adj2" fmla="val 142306"/>
              </a:avLst>
            </a:prstGeom>
            <a:solidFill>
              <a:srgbClr val="FFCC66"/>
            </a:solidFill>
            <a:ln w="9525">
              <a:solidFill>
                <a:srgbClr val="000000"/>
              </a:solidFill>
              <a:miter lim="800000"/>
              <a:headEnd/>
              <a:tailEnd/>
            </a:ln>
          </p:spPr>
          <p:txBody>
            <a:bodyPr/>
            <a:lstStyle/>
            <a:p>
              <a:r>
                <a:rPr lang="zh-CN" altLang="en-US" sz="2000">
                  <a:solidFill>
                    <a:srgbClr val="FF0000"/>
                  </a:solidFill>
                  <a:latin typeface="华文新魏" pitchFamily="2" charset="-122"/>
                  <a:ea typeface="华文新魏" pitchFamily="2" charset="-122"/>
                </a:rPr>
                <a:t>重要定位信息</a:t>
              </a:r>
            </a:p>
            <a:p>
              <a:endParaRPr lang="en-US" altLang="zh-CN" sz="2000">
                <a:solidFill>
                  <a:srgbClr val="FF0000"/>
                </a:solidFill>
                <a:latin typeface="华文新魏" pitchFamily="2" charset="-122"/>
                <a:ea typeface="华文新魏" pitchFamily="2" charset="-122"/>
              </a:endParaRPr>
            </a:p>
          </p:txBody>
        </p:sp>
        <p:sp>
          <p:nvSpPr>
            <p:cNvPr id="28" name="AutoShape 26"/>
            <p:cNvSpPr>
              <a:spLocks noChangeArrowheads="1"/>
            </p:cNvSpPr>
            <p:nvPr/>
          </p:nvSpPr>
          <p:spPr bwMode="auto">
            <a:xfrm>
              <a:off x="8233" y="4248"/>
              <a:ext cx="900" cy="624"/>
            </a:xfrm>
            <a:prstGeom prst="wedgeRectCallout">
              <a:avLst>
                <a:gd name="adj1" fmla="val -83000"/>
                <a:gd name="adj2" fmla="val 125481"/>
              </a:avLst>
            </a:prstGeom>
            <a:solidFill>
              <a:srgbClr val="FFCC66"/>
            </a:solidFill>
            <a:ln w="9525">
              <a:solidFill>
                <a:srgbClr val="000000"/>
              </a:solidFill>
              <a:miter lim="800000"/>
              <a:headEnd/>
              <a:tailEnd/>
            </a:ln>
          </p:spPr>
          <p:txBody>
            <a:bodyPr/>
            <a:lstStyle/>
            <a:p>
              <a:r>
                <a:rPr lang="zh-CN" altLang="en-US" sz="2000">
                  <a:solidFill>
                    <a:srgbClr val="FF0000"/>
                  </a:solidFill>
                  <a:latin typeface="华文新魏" pitchFamily="2" charset="-122"/>
                  <a:ea typeface="华文新魏" pitchFamily="2" charset="-122"/>
                </a:rPr>
                <a:t>动态链接库</a:t>
              </a:r>
            </a:p>
            <a:p>
              <a:endParaRPr lang="en-US" altLang="zh-CN" sz="2000">
                <a:solidFill>
                  <a:srgbClr val="FF0000"/>
                </a:solidFill>
                <a:latin typeface="华文新魏" pitchFamily="2" charset="-122"/>
                <a:ea typeface="华文新魏" pitchFamily="2" charset="-122"/>
              </a:endParaRPr>
            </a:p>
          </p:txBody>
        </p:sp>
        <p:sp>
          <p:nvSpPr>
            <p:cNvPr id="29" name="Line 27"/>
            <p:cNvSpPr>
              <a:spLocks noChangeShapeType="1"/>
            </p:cNvSpPr>
            <p:nvPr/>
          </p:nvSpPr>
          <p:spPr bwMode="auto">
            <a:xfrm flipH="1">
              <a:off x="5872" y="5808"/>
              <a:ext cx="0" cy="4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8"/>
            <p:cNvSpPr>
              <a:spLocks noChangeShapeType="1"/>
            </p:cNvSpPr>
            <p:nvPr/>
          </p:nvSpPr>
          <p:spPr bwMode="auto">
            <a:xfrm>
              <a:off x="5872" y="6276"/>
              <a:ext cx="171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9"/>
            <p:cNvSpPr>
              <a:spLocks noChangeShapeType="1"/>
            </p:cNvSpPr>
            <p:nvPr/>
          </p:nvSpPr>
          <p:spPr bwMode="auto">
            <a:xfrm flipV="1">
              <a:off x="7587" y="5808"/>
              <a:ext cx="0" cy="46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Text Box 30"/>
            <p:cNvSpPr txBox="1">
              <a:spLocks noChangeArrowheads="1"/>
            </p:cNvSpPr>
            <p:nvPr/>
          </p:nvSpPr>
          <p:spPr bwMode="auto">
            <a:xfrm>
              <a:off x="5681" y="6276"/>
              <a:ext cx="2287"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a:solidFill>
                    <a:srgbClr val="FF0000"/>
                  </a:solidFill>
                  <a:latin typeface="华文新魏" pitchFamily="2" charset="-122"/>
                  <a:ea typeface="华文新魏" pitchFamily="2" charset="-122"/>
                </a:rPr>
                <a:t>调用</a:t>
              </a:r>
              <a:r>
                <a:rPr lang="en-US" altLang="zh-CN" sz="2000">
                  <a:solidFill>
                    <a:srgbClr val="FF0000"/>
                  </a:solidFill>
                  <a:latin typeface="华文新魏" pitchFamily="2" charset="-122"/>
                  <a:ea typeface="华文新魏" pitchFamily="2" charset="-122"/>
                </a:rPr>
                <a:t>DLL</a:t>
              </a:r>
              <a:r>
                <a:rPr lang="zh-CN" altLang="en-US" sz="2000">
                  <a:solidFill>
                    <a:srgbClr val="FF0000"/>
                  </a:solidFill>
                  <a:latin typeface="华文新魏" pitchFamily="2" charset="-122"/>
                  <a:ea typeface="华文新魏" pitchFamily="2" charset="-122"/>
                </a:rPr>
                <a:t>中的函数</a:t>
              </a:r>
            </a:p>
            <a:p>
              <a:pPr algn="just"/>
              <a:endParaRPr lang="zh-CN" altLang="en-US" sz="2000">
                <a:solidFill>
                  <a:srgbClr val="FF0000"/>
                </a:solidFill>
                <a:latin typeface="华文新魏" pitchFamily="2" charset="-122"/>
                <a:ea typeface="华文新魏" pitchFamily="2" charset="-122"/>
              </a:endParaRPr>
            </a:p>
            <a:p>
              <a:pPr algn="just"/>
              <a:endParaRPr lang="zh-CN" altLang="en-US" sz="2000">
                <a:solidFill>
                  <a:srgbClr val="FF0000"/>
                </a:solidFill>
                <a:latin typeface="华文新魏" pitchFamily="2" charset="-122"/>
                <a:ea typeface="华文新魏" pitchFamily="2" charset="-122"/>
              </a:endParaRPr>
            </a:p>
            <a:p>
              <a:endParaRPr lang="en-US" altLang="zh-CN" sz="2000">
                <a:solidFill>
                  <a:srgbClr val="FF0000"/>
                </a:solidFill>
                <a:latin typeface="华文新魏" pitchFamily="2" charset="-122"/>
                <a:ea typeface="华文新魏" pitchFamily="2" charset="-122"/>
              </a:endParaRPr>
            </a:p>
          </p:txBody>
        </p:sp>
      </p:grpSp>
    </p:spTree>
    <p:extLst>
      <p:ext uri="{BB962C8B-B14F-4D97-AF65-F5344CB8AC3E}">
        <p14:creationId xmlns:p14="http://schemas.microsoft.com/office/powerpoint/2010/main" val="4047770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多级页表</a:t>
            </a:r>
            <a:endParaRPr lang="zh-CN" altLang="en-US" dirty="0"/>
          </a:p>
        </p:txBody>
      </p:sp>
      <p:sp>
        <p:nvSpPr>
          <p:cNvPr id="3" name="内容占位符 2"/>
          <p:cNvSpPr>
            <a:spLocks noGrp="1"/>
          </p:cNvSpPr>
          <p:nvPr>
            <p:ph idx="1"/>
          </p:nvPr>
        </p:nvSpPr>
        <p:spPr/>
        <p:txBody>
          <a:bodyPr/>
          <a:lstStyle/>
          <a:p>
            <a:r>
              <a:rPr lang="zh-CN" altLang="en-US" dirty="0" smtClean="0"/>
              <a:t>页表本身也需要分页</a:t>
            </a:r>
            <a:endParaRPr lang="en-US" altLang="zh-CN" dirty="0" smtClean="0"/>
          </a:p>
          <a:p>
            <a:pPr lvl="1"/>
            <a:r>
              <a:rPr lang="zh-CN" altLang="en-US" dirty="0" smtClean="0"/>
              <a:t>页表本身非常大</a:t>
            </a:r>
            <a:endParaRPr lang="en-US" altLang="zh-CN" dirty="0" smtClean="0"/>
          </a:p>
          <a:p>
            <a:pPr lvl="1"/>
            <a:r>
              <a:rPr lang="zh-CN" altLang="en-US" dirty="0" smtClean="0"/>
              <a:t>每个进程</a:t>
            </a:r>
            <a:r>
              <a:rPr lang="en-US" altLang="zh-CN" dirty="0" smtClean="0"/>
              <a:t>4GB</a:t>
            </a:r>
            <a:r>
              <a:rPr lang="zh-CN" altLang="en-US" dirty="0" smtClean="0"/>
              <a:t>地址空间（</a:t>
            </a:r>
            <a:r>
              <a:rPr lang="en-US" altLang="zh-CN" dirty="0" smtClean="0"/>
              <a:t>32bit</a:t>
            </a:r>
            <a:r>
              <a:rPr lang="zh-CN" altLang="en-US" dirty="0" smtClean="0"/>
              <a:t>）都需要一个页表</a:t>
            </a:r>
            <a:endParaRPr lang="en-US" altLang="zh-CN" dirty="0" smtClean="0"/>
          </a:p>
          <a:p>
            <a:r>
              <a:rPr lang="zh-CN" altLang="en-US" dirty="0" smtClean="0"/>
              <a:t>解决方法：</a:t>
            </a:r>
            <a:endParaRPr lang="en-US" altLang="zh-CN" dirty="0" smtClean="0"/>
          </a:p>
          <a:p>
            <a:pPr lvl="1"/>
            <a:r>
              <a:rPr lang="zh-CN" altLang="en-US" dirty="0" smtClean="0"/>
              <a:t>把整个页表划分成小页表（页表页，本身占据</a:t>
            </a:r>
            <a:r>
              <a:rPr lang="en-US" altLang="zh-CN" dirty="0" smtClean="0"/>
              <a:t>1</a:t>
            </a:r>
            <a:r>
              <a:rPr lang="zh-CN" altLang="en-US" dirty="0" smtClean="0"/>
              <a:t>页）</a:t>
            </a:r>
            <a:endParaRPr lang="en-US" altLang="zh-CN" dirty="0" smtClean="0"/>
          </a:p>
          <a:p>
            <a:pPr lvl="1"/>
            <a:r>
              <a:rPr lang="zh-CN" altLang="en-US" dirty="0" smtClean="0"/>
              <a:t>用页表页的页表连索引页表页</a:t>
            </a:r>
            <a:endParaRPr lang="en-US" altLang="zh-CN" dirty="0" smtClean="0"/>
          </a:p>
          <a:p>
            <a:pPr lvl="1"/>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33</a:t>
            </a:fld>
            <a:endParaRPr lang="zh-CN" altLang="en-US"/>
          </a:p>
        </p:txBody>
      </p:sp>
    </p:spTree>
    <p:extLst>
      <p:ext uri="{BB962C8B-B14F-4D97-AF65-F5344CB8AC3E}">
        <p14:creationId xmlns:p14="http://schemas.microsoft.com/office/powerpoint/2010/main" val="1709160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en-US" dirty="0" smtClean="0"/>
              <a:t>级页表地址转换</a:t>
            </a:r>
            <a:endParaRPr lang="zh-CN" altLang="en-US" dirty="0"/>
          </a:p>
        </p:txBody>
      </p:sp>
      <p:sp>
        <p:nvSpPr>
          <p:cNvPr id="3" name="内容占位符 2"/>
          <p:cNvSpPr>
            <a:spLocks noGrp="1"/>
          </p:cNvSpPr>
          <p:nvPr>
            <p:ph idx="1"/>
          </p:nvPr>
        </p:nvSpPr>
        <p:spPr>
          <a:xfrm>
            <a:off x="395536" y="1196752"/>
            <a:ext cx="8229600" cy="5001419"/>
          </a:xfrm>
        </p:spPr>
        <p:txBody>
          <a:bodyPr/>
          <a:lstStyle/>
          <a:p>
            <a:r>
              <a:rPr lang="zh-CN" altLang="en-US" dirty="0" smtClean="0"/>
              <a:t>逻辑地址由三部分组成：页目录索引、页表页索引、页内偏移</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34</a:t>
            </a:fld>
            <a:endParaRPr lang="zh-CN" altLang="en-US"/>
          </a:p>
        </p:txBody>
      </p:sp>
      <p:grpSp>
        <p:nvGrpSpPr>
          <p:cNvPr id="6" name="Group 1057"/>
          <p:cNvGrpSpPr>
            <a:grpSpLocks/>
          </p:cNvGrpSpPr>
          <p:nvPr/>
        </p:nvGrpSpPr>
        <p:grpSpPr bwMode="auto">
          <a:xfrm>
            <a:off x="1120776" y="2298204"/>
            <a:ext cx="6172200" cy="3505200"/>
            <a:chOff x="528" y="1008"/>
            <a:chExt cx="3888" cy="2208"/>
          </a:xfrm>
        </p:grpSpPr>
        <p:sp>
          <p:nvSpPr>
            <p:cNvPr id="7" name="Text Box 1029"/>
            <p:cNvSpPr txBox="1">
              <a:spLocks noChangeArrowheads="1"/>
            </p:cNvSpPr>
            <p:nvPr/>
          </p:nvSpPr>
          <p:spPr bwMode="auto">
            <a:xfrm>
              <a:off x="1883" y="1776"/>
              <a:ext cx="331" cy="10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endParaRPr kumimoji="0" lang="zh-CN" altLang="zh-CN" sz="1000">
                <a:solidFill>
                  <a:srgbClr val="FF0000"/>
                </a:solidFill>
                <a:latin typeface="华文新魏" pitchFamily="2" charset="-122"/>
                <a:ea typeface="华文新魏" pitchFamily="2" charset="-122"/>
              </a:endParaRPr>
            </a:p>
          </p:txBody>
        </p:sp>
        <p:sp>
          <p:nvSpPr>
            <p:cNvPr id="8" name="Text Box 1030"/>
            <p:cNvSpPr txBox="1">
              <a:spLocks noChangeArrowheads="1"/>
            </p:cNvSpPr>
            <p:nvPr/>
          </p:nvSpPr>
          <p:spPr bwMode="auto">
            <a:xfrm>
              <a:off x="3425" y="2160"/>
              <a:ext cx="881" cy="256"/>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en-US" altLang="zh-CN" sz="1000">
                  <a:solidFill>
                    <a:schemeClr val="bg1"/>
                  </a:solidFill>
                  <a:latin typeface="华文新魏" pitchFamily="2" charset="-122"/>
                  <a:ea typeface="华文新魏" pitchFamily="2" charset="-122"/>
                </a:rPr>
                <a:t>  </a:t>
              </a:r>
              <a:r>
                <a:rPr kumimoji="0" lang="en-US" altLang="zh-CN" sz="1600">
                  <a:solidFill>
                    <a:schemeClr val="bg1"/>
                  </a:solidFill>
                  <a:latin typeface="华文新魏" pitchFamily="2" charset="-122"/>
                  <a:ea typeface="华文新魏" pitchFamily="2" charset="-122"/>
                </a:rPr>
                <a:t>B  </a:t>
              </a:r>
              <a:r>
                <a:rPr kumimoji="0" lang="en-US" altLang="zh-CN" sz="1000">
                  <a:solidFill>
                    <a:schemeClr val="bg1"/>
                  </a:solidFill>
                  <a:latin typeface="华文新魏" pitchFamily="2" charset="-122"/>
                  <a:ea typeface="华文新魏" pitchFamily="2" charset="-122"/>
                </a:rPr>
                <a:t>           </a:t>
              </a:r>
              <a:r>
                <a:rPr kumimoji="0" lang="en-US" altLang="zh-CN" sz="1600">
                  <a:solidFill>
                    <a:schemeClr val="bg1"/>
                  </a:solidFill>
                  <a:latin typeface="华文新魏" pitchFamily="2" charset="-122"/>
                  <a:ea typeface="华文新魏" pitchFamily="2" charset="-122"/>
                </a:rPr>
                <a:t>offset</a:t>
              </a:r>
            </a:p>
          </p:txBody>
        </p:sp>
        <p:sp>
          <p:nvSpPr>
            <p:cNvPr id="9" name="Text Box 1031"/>
            <p:cNvSpPr txBox="1">
              <a:spLocks noChangeArrowheads="1"/>
            </p:cNvSpPr>
            <p:nvPr/>
          </p:nvSpPr>
          <p:spPr bwMode="auto">
            <a:xfrm>
              <a:off x="1443" y="1008"/>
              <a:ext cx="2092" cy="256"/>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en-US" altLang="zh-CN" sz="900">
                  <a:solidFill>
                    <a:schemeClr val="bg1"/>
                  </a:solidFill>
                  <a:latin typeface="华文新魏" pitchFamily="2" charset="-122"/>
                  <a:ea typeface="华文新魏" pitchFamily="2" charset="-122"/>
                </a:rPr>
                <a:t>        </a:t>
              </a:r>
              <a:r>
                <a:rPr kumimoji="0" lang="en-US" altLang="zh-CN" sz="1600">
                  <a:solidFill>
                    <a:schemeClr val="bg1"/>
                  </a:solidFill>
                  <a:latin typeface="华文新魏" pitchFamily="2" charset="-122"/>
                  <a:ea typeface="华文新魏" pitchFamily="2" charset="-122"/>
                </a:rPr>
                <a:t>dir             page               offset</a:t>
              </a:r>
            </a:p>
          </p:txBody>
        </p:sp>
        <p:sp>
          <p:nvSpPr>
            <p:cNvPr id="10" name="Text Box 1032"/>
            <p:cNvSpPr txBox="1">
              <a:spLocks noChangeArrowheads="1"/>
            </p:cNvSpPr>
            <p:nvPr/>
          </p:nvSpPr>
          <p:spPr bwMode="auto">
            <a:xfrm>
              <a:off x="2764" y="1776"/>
              <a:ext cx="331" cy="10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endParaRPr kumimoji="0" lang="zh-CN" altLang="zh-CN" sz="1000">
                <a:solidFill>
                  <a:srgbClr val="FF0000"/>
                </a:solidFill>
                <a:latin typeface="华文新魏" pitchFamily="2" charset="-122"/>
                <a:ea typeface="华文新魏" pitchFamily="2" charset="-122"/>
              </a:endParaRPr>
            </a:p>
          </p:txBody>
        </p:sp>
        <p:sp>
          <p:nvSpPr>
            <p:cNvPr id="11" name="Line 1033"/>
            <p:cNvSpPr>
              <a:spLocks noChangeShapeType="1"/>
            </p:cNvSpPr>
            <p:nvPr/>
          </p:nvSpPr>
          <p:spPr bwMode="auto">
            <a:xfrm>
              <a:off x="1993" y="1008"/>
              <a:ext cx="0" cy="25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2" name="Line 1034"/>
            <p:cNvSpPr>
              <a:spLocks noChangeShapeType="1"/>
            </p:cNvSpPr>
            <p:nvPr/>
          </p:nvSpPr>
          <p:spPr bwMode="auto">
            <a:xfrm>
              <a:off x="2544" y="1008"/>
              <a:ext cx="0" cy="25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3" name="Line 1035"/>
            <p:cNvSpPr>
              <a:spLocks noChangeShapeType="1"/>
            </p:cNvSpPr>
            <p:nvPr/>
          </p:nvSpPr>
          <p:spPr bwMode="auto">
            <a:xfrm>
              <a:off x="3755" y="2160"/>
              <a:ext cx="0" cy="25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4" name="Line 1036"/>
            <p:cNvSpPr>
              <a:spLocks noChangeShapeType="1"/>
            </p:cNvSpPr>
            <p:nvPr/>
          </p:nvSpPr>
          <p:spPr bwMode="auto">
            <a:xfrm>
              <a:off x="1773" y="2288"/>
              <a:ext cx="11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5" name="Line 1037"/>
            <p:cNvSpPr>
              <a:spLocks noChangeShapeType="1"/>
            </p:cNvSpPr>
            <p:nvPr/>
          </p:nvSpPr>
          <p:spPr bwMode="auto">
            <a:xfrm>
              <a:off x="2214" y="2288"/>
              <a:ext cx="11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6" name="Line 1038"/>
            <p:cNvSpPr>
              <a:spLocks noChangeShapeType="1"/>
            </p:cNvSpPr>
            <p:nvPr/>
          </p:nvSpPr>
          <p:spPr bwMode="auto">
            <a:xfrm>
              <a:off x="2544" y="2288"/>
              <a:ext cx="22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7" name="Line 1039"/>
            <p:cNvSpPr>
              <a:spLocks noChangeShapeType="1"/>
            </p:cNvSpPr>
            <p:nvPr/>
          </p:nvSpPr>
          <p:spPr bwMode="auto">
            <a:xfrm>
              <a:off x="3095" y="2288"/>
              <a:ext cx="33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8" name="Line 1040"/>
            <p:cNvSpPr>
              <a:spLocks noChangeShapeType="1"/>
            </p:cNvSpPr>
            <p:nvPr/>
          </p:nvSpPr>
          <p:spPr bwMode="auto">
            <a:xfrm>
              <a:off x="1663" y="1264"/>
              <a:ext cx="0" cy="896"/>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9" name="Line 1041"/>
            <p:cNvSpPr>
              <a:spLocks noChangeShapeType="1"/>
            </p:cNvSpPr>
            <p:nvPr/>
          </p:nvSpPr>
          <p:spPr bwMode="auto">
            <a:xfrm>
              <a:off x="2434" y="1264"/>
              <a:ext cx="0" cy="896"/>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20" name="Text Box 1042"/>
            <p:cNvSpPr txBox="1">
              <a:spLocks noChangeArrowheads="1"/>
            </p:cNvSpPr>
            <p:nvPr/>
          </p:nvSpPr>
          <p:spPr bwMode="auto">
            <a:xfrm>
              <a:off x="2874" y="2160"/>
              <a:ext cx="110" cy="256"/>
            </a:xfrm>
            <a:prstGeom prst="rect">
              <a:avLst/>
            </a:prstGeom>
            <a:solidFill>
              <a:schemeClr val="accent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en-US" altLang="zh-CN" sz="1600">
                  <a:solidFill>
                    <a:schemeClr val="bg1"/>
                  </a:solidFill>
                  <a:latin typeface="华文新魏" pitchFamily="2" charset="-122"/>
                  <a:ea typeface="华文新魏" pitchFamily="2" charset="-122"/>
                </a:rPr>
                <a:t>B</a:t>
              </a:r>
            </a:p>
          </p:txBody>
        </p:sp>
        <p:sp>
          <p:nvSpPr>
            <p:cNvPr id="21" name="Line 1043"/>
            <p:cNvSpPr>
              <a:spLocks noChangeShapeType="1"/>
            </p:cNvSpPr>
            <p:nvPr/>
          </p:nvSpPr>
          <p:spPr bwMode="auto">
            <a:xfrm>
              <a:off x="2764" y="2160"/>
              <a:ext cx="33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22" name="Line 1044"/>
            <p:cNvSpPr>
              <a:spLocks noChangeShapeType="1"/>
            </p:cNvSpPr>
            <p:nvPr/>
          </p:nvSpPr>
          <p:spPr bwMode="auto">
            <a:xfrm>
              <a:off x="2764" y="2416"/>
              <a:ext cx="33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23" name="Text Box 1045"/>
            <p:cNvSpPr txBox="1">
              <a:spLocks noChangeArrowheads="1"/>
            </p:cNvSpPr>
            <p:nvPr/>
          </p:nvSpPr>
          <p:spPr bwMode="auto">
            <a:xfrm>
              <a:off x="1993" y="2160"/>
              <a:ext cx="111" cy="256"/>
            </a:xfrm>
            <a:prstGeom prst="rect">
              <a:avLst/>
            </a:prstGeom>
            <a:solidFill>
              <a:schemeClr val="accent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en-US" altLang="zh-CN" sz="1600">
                  <a:solidFill>
                    <a:schemeClr val="bg1"/>
                  </a:solidFill>
                  <a:latin typeface="华文新魏" pitchFamily="2" charset="-122"/>
                  <a:ea typeface="华文新魏" pitchFamily="2" charset="-122"/>
                </a:rPr>
                <a:t>F</a:t>
              </a:r>
            </a:p>
          </p:txBody>
        </p:sp>
        <p:sp>
          <p:nvSpPr>
            <p:cNvPr id="24" name="Line 1046"/>
            <p:cNvSpPr>
              <a:spLocks noChangeShapeType="1"/>
            </p:cNvSpPr>
            <p:nvPr/>
          </p:nvSpPr>
          <p:spPr bwMode="auto">
            <a:xfrm>
              <a:off x="1883" y="2160"/>
              <a:ext cx="33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25" name="Line 1047"/>
            <p:cNvSpPr>
              <a:spLocks noChangeShapeType="1"/>
            </p:cNvSpPr>
            <p:nvPr/>
          </p:nvSpPr>
          <p:spPr bwMode="auto">
            <a:xfrm>
              <a:off x="1883" y="2416"/>
              <a:ext cx="33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26" name="Text Box 1048"/>
            <p:cNvSpPr txBox="1">
              <a:spLocks noChangeArrowheads="1"/>
            </p:cNvSpPr>
            <p:nvPr/>
          </p:nvSpPr>
          <p:spPr bwMode="auto">
            <a:xfrm>
              <a:off x="1392" y="2928"/>
              <a:ext cx="960" cy="288"/>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zh-CN" altLang="en-US" sz="2000">
                  <a:solidFill>
                    <a:srgbClr val="FF0000"/>
                  </a:solidFill>
                  <a:latin typeface="华文新魏" pitchFamily="2" charset="-122"/>
                  <a:ea typeface="华文新魏" pitchFamily="2" charset="-122"/>
                </a:rPr>
                <a:t>进程一级页表</a:t>
              </a:r>
            </a:p>
          </p:txBody>
        </p:sp>
        <p:sp>
          <p:nvSpPr>
            <p:cNvPr id="27" name="Text Box 1049"/>
            <p:cNvSpPr txBox="1">
              <a:spLocks noChangeArrowheads="1"/>
            </p:cNvSpPr>
            <p:nvPr/>
          </p:nvSpPr>
          <p:spPr bwMode="auto">
            <a:xfrm>
              <a:off x="2544" y="2928"/>
              <a:ext cx="1028" cy="240"/>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zh-CN" altLang="en-US" sz="2000">
                  <a:solidFill>
                    <a:srgbClr val="FF0000"/>
                  </a:solidFill>
                  <a:latin typeface="华文新魏" pitchFamily="2" charset="-122"/>
                  <a:ea typeface="华文新魏" pitchFamily="2" charset="-122"/>
                </a:rPr>
                <a:t>进程二级页表</a:t>
              </a:r>
            </a:p>
          </p:txBody>
        </p:sp>
        <p:sp>
          <p:nvSpPr>
            <p:cNvPr id="28" name="Text Box 1050"/>
            <p:cNvSpPr txBox="1">
              <a:spLocks noChangeArrowheads="1"/>
            </p:cNvSpPr>
            <p:nvPr/>
          </p:nvSpPr>
          <p:spPr bwMode="auto">
            <a:xfrm>
              <a:off x="3645" y="2544"/>
              <a:ext cx="771" cy="256"/>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zh-CN" altLang="en-US" sz="2000">
                  <a:solidFill>
                    <a:srgbClr val="FF0000"/>
                  </a:solidFill>
                  <a:latin typeface="华文新魏" pitchFamily="2" charset="-122"/>
                  <a:ea typeface="华文新魏" pitchFamily="2" charset="-122"/>
                </a:rPr>
                <a:t>物理地址</a:t>
              </a:r>
            </a:p>
          </p:txBody>
        </p:sp>
        <p:sp>
          <p:nvSpPr>
            <p:cNvPr id="29" name="Text Box 1051"/>
            <p:cNvSpPr txBox="1">
              <a:spLocks noChangeArrowheads="1"/>
            </p:cNvSpPr>
            <p:nvPr/>
          </p:nvSpPr>
          <p:spPr bwMode="auto">
            <a:xfrm>
              <a:off x="3645" y="1008"/>
              <a:ext cx="771" cy="256"/>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zh-CN" altLang="en-US" sz="2000">
                  <a:solidFill>
                    <a:srgbClr val="FF0000"/>
                  </a:solidFill>
                  <a:latin typeface="华文新魏" pitchFamily="2" charset="-122"/>
                  <a:ea typeface="华文新魏" pitchFamily="2" charset="-122"/>
                </a:rPr>
                <a:t>逻辑地址</a:t>
              </a:r>
            </a:p>
          </p:txBody>
        </p:sp>
        <p:sp>
          <p:nvSpPr>
            <p:cNvPr id="30" name="Text Box 1052"/>
            <p:cNvSpPr txBox="1">
              <a:spLocks noChangeArrowheads="1"/>
            </p:cNvSpPr>
            <p:nvPr/>
          </p:nvSpPr>
          <p:spPr bwMode="auto">
            <a:xfrm>
              <a:off x="528" y="2112"/>
              <a:ext cx="816" cy="480"/>
            </a:xfrm>
            <a:prstGeom prst="rect">
              <a:avLst/>
            </a:prstGeom>
            <a:solidFill>
              <a:srgbClr val="FFCC66"/>
            </a:solidFill>
            <a:ln w="1905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pPr algn="just" eaLnBrk="0" hangingPunct="0"/>
              <a:r>
                <a:rPr kumimoji="0" lang="zh-CN" altLang="en-US" sz="2000">
                  <a:solidFill>
                    <a:srgbClr val="FF0000"/>
                  </a:solidFill>
                  <a:latin typeface="华文新魏" pitchFamily="2" charset="-122"/>
                  <a:ea typeface="华文新魏" pitchFamily="2" charset="-122"/>
                </a:rPr>
                <a:t>页目录表</a:t>
              </a:r>
            </a:p>
            <a:p>
              <a:pPr algn="just" eaLnBrk="0" hangingPunct="0"/>
              <a:r>
                <a:rPr kumimoji="0" lang="zh-CN" altLang="en-US" sz="2000">
                  <a:solidFill>
                    <a:srgbClr val="FF0000"/>
                  </a:solidFill>
                  <a:latin typeface="华文新魏" pitchFamily="2" charset="-122"/>
                  <a:ea typeface="华文新魏" pitchFamily="2" charset="-122"/>
                </a:rPr>
                <a:t>控制寄存器</a:t>
              </a:r>
            </a:p>
          </p:txBody>
        </p:sp>
        <p:sp>
          <p:nvSpPr>
            <p:cNvPr id="31" name="Line 1053"/>
            <p:cNvSpPr>
              <a:spLocks noChangeShapeType="1"/>
            </p:cNvSpPr>
            <p:nvPr/>
          </p:nvSpPr>
          <p:spPr bwMode="auto">
            <a:xfrm>
              <a:off x="1333" y="2288"/>
              <a:ext cx="22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32" name="AutoShape 1055"/>
            <p:cNvSpPr>
              <a:spLocks noChangeArrowheads="1"/>
            </p:cNvSpPr>
            <p:nvPr/>
          </p:nvSpPr>
          <p:spPr bwMode="auto">
            <a:xfrm>
              <a:off x="1553" y="2160"/>
              <a:ext cx="220" cy="256"/>
            </a:xfrm>
            <a:prstGeom prst="flowChartOr">
              <a:avLst/>
            </a:prstGeom>
            <a:solidFill>
              <a:schemeClr val="accent1"/>
            </a:solidFill>
            <a:ln w="19050">
              <a:solidFill>
                <a:srgbClr val="000000"/>
              </a:solidFill>
              <a:round/>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33" name="AutoShape 1056"/>
            <p:cNvSpPr>
              <a:spLocks noChangeArrowheads="1"/>
            </p:cNvSpPr>
            <p:nvPr/>
          </p:nvSpPr>
          <p:spPr bwMode="auto">
            <a:xfrm>
              <a:off x="2324" y="2160"/>
              <a:ext cx="220" cy="256"/>
            </a:xfrm>
            <a:prstGeom prst="flowChartOr">
              <a:avLst/>
            </a:prstGeom>
            <a:solidFill>
              <a:schemeClr val="accent1"/>
            </a:solidFill>
            <a:ln w="19050">
              <a:solidFill>
                <a:srgbClr val="000000"/>
              </a:solidFill>
              <a:round/>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grpSp>
    </p:spTree>
    <p:extLst>
      <p:ext uri="{BB962C8B-B14F-4D97-AF65-F5344CB8AC3E}">
        <p14:creationId xmlns:p14="http://schemas.microsoft.com/office/powerpoint/2010/main" val="1101544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页表页存储管理方法</a:t>
            </a:r>
            <a:endParaRPr lang="zh-CN" altLang="en-US" dirty="0"/>
          </a:p>
        </p:txBody>
      </p:sp>
      <p:sp>
        <p:nvSpPr>
          <p:cNvPr id="3" name="内容占位符 2"/>
          <p:cNvSpPr>
            <a:spLocks noGrp="1"/>
          </p:cNvSpPr>
          <p:nvPr>
            <p:ph idx="1"/>
          </p:nvPr>
        </p:nvSpPr>
        <p:spPr/>
        <p:txBody>
          <a:bodyPr/>
          <a:lstStyle/>
          <a:p>
            <a:pPr algn="just"/>
            <a:r>
              <a:rPr lang="zh-CN" altLang="en-US" dirty="0"/>
              <a:t>进程运行涉及页面的页表页应放在主存</a:t>
            </a:r>
            <a:r>
              <a:rPr lang="en-US" altLang="zh-CN" dirty="0"/>
              <a:t>,</a:t>
            </a:r>
            <a:r>
              <a:rPr lang="zh-CN" altLang="en-US" dirty="0"/>
              <a:t>其他页表页使用时再调入</a:t>
            </a:r>
            <a:r>
              <a:rPr lang="en-US" altLang="zh-CN" dirty="0"/>
              <a:t>,</a:t>
            </a:r>
          </a:p>
          <a:p>
            <a:pPr algn="just"/>
            <a:r>
              <a:rPr lang="zh-CN" altLang="en-US" dirty="0"/>
              <a:t>在页目录表中增加特征位</a:t>
            </a:r>
            <a:r>
              <a:rPr lang="en-US" altLang="zh-CN" dirty="0"/>
              <a:t>,</a:t>
            </a:r>
            <a:r>
              <a:rPr lang="zh-CN" altLang="en-US" dirty="0"/>
              <a:t>指示对应的页表页是否已调入主存</a:t>
            </a:r>
            <a:r>
              <a:rPr lang="en-US" altLang="zh-CN" dirty="0"/>
              <a:t>,</a:t>
            </a:r>
          </a:p>
          <a:p>
            <a:pPr algn="just"/>
            <a:r>
              <a:rPr lang="zh-CN" altLang="en-US" dirty="0"/>
              <a:t>地址转换机构根据逻辑地址中的</a:t>
            </a:r>
            <a:r>
              <a:rPr lang="en-US" altLang="zh-CN" dirty="0" err="1"/>
              <a:t>dir</a:t>
            </a:r>
            <a:r>
              <a:rPr lang="en-US" altLang="zh-CN" dirty="0"/>
              <a:t>,</a:t>
            </a:r>
            <a:r>
              <a:rPr lang="zh-CN" altLang="en-US" dirty="0"/>
              <a:t>去查页目录表对应表项</a:t>
            </a:r>
            <a:r>
              <a:rPr lang="en-US" altLang="zh-CN" dirty="0"/>
              <a:t>,</a:t>
            </a:r>
            <a:r>
              <a:rPr lang="zh-CN" altLang="en-US" dirty="0"/>
              <a:t>如未调入</a:t>
            </a:r>
            <a:r>
              <a:rPr lang="en-US" altLang="zh-CN" dirty="0"/>
              <a:t>,</a:t>
            </a:r>
            <a:r>
              <a:rPr lang="zh-CN" altLang="en-US" dirty="0"/>
              <a:t>应产生一个</a:t>
            </a:r>
            <a:r>
              <a:rPr lang="zh-CN" altLang="en-US" dirty="0">
                <a:latin typeface="Times New Roman"/>
              </a:rPr>
              <a:t>”</a:t>
            </a:r>
            <a:r>
              <a:rPr lang="zh-CN" altLang="en-US" dirty="0"/>
              <a:t>缺页表页</a:t>
            </a:r>
            <a:r>
              <a:rPr lang="zh-CN" altLang="en-US" dirty="0">
                <a:latin typeface="Times New Roman"/>
              </a:rPr>
              <a:t>”</a:t>
            </a:r>
            <a:r>
              <a:rPr lang="zh-CN" altLang="en-US" dirty="0"/>
              <a:t>中断信号，请求操作系统将页表页调入主存。</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35</a:t>
            </a:fld>
            <a:endParaRPr lang="zh-CN" altLang="en-US"/>
          </a:p>
        </p:txBody>
      </p:sp>
    </p:spTree>
    <p:extLst>
      <p:ext uri="{BB962C8B-B14F-4D97-AF65-F5344CB8AC3E}">
        <p14:creationId xmlns:p14="http://schemas.microsoft.com/office/powerpoint/2010/main" val="2407909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多级页表的本质</a:t>
            </a:r>
            <a:endParaRPr lang="zh-CN" altLang="en-US" dirty="0"/>
          </a:p>
        </p:txBody>
      </p:sp>
      <p:sp>
        <p:nvSpPr>
          <p:cNvPr id="3" name="内容占位符 2"/>
          <p:cNvSpPr>
            <a:spLocks noGrp="1"/>
          </p:cNvSpPr>
          <p:nvPr>
            <p:ph idx="1"/>
          </p:nvPr>
        </p:nvSpPr>
        <p:spPr/>
        <p:txBody>
          <a:bodyPr/>
          <a:lstStyle/>
          <a:p>
            <a:r>
              <a:rPr lang="zh-CN" altLang="en-US" dirty="0"/>
              <a:t>多级不连续导致多级索引。</a:t>
            </a:r>
          </a:p>
          <a:p>
            <a:r>
              <a:rPr lang="zh-CN" altLang="en-US" dirty="0"/>
              <a:t>以二级页表为例，用户程序的页面不连续存放，要有页面地址索引，该索引是进程页表；进程页表又是不连续存放的多个页表页，故页表页也要页表页地址索引，该索引就是页目录。</a:t>
            </a:r>
          </a:p>
          <a:p>
            <a:r>
              <a:rPr lang="zh-CN" altLang="en-US" dirty="0"/>
              <a:t>页目录项是页表页的索引，而页表页项是进程程序的页面索引</a:t>
            </a:r>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36</a:t>
            </a:fld>
            <a:endParaRPr lang="zh-CN" altLang="en-US"/>
          </a:p>
        </p:txBody>
      </p:sp>
    </p:spTree>
    <p:extLst>
      <p:ext uri="{BB962C8B-B14F-4D97-AF65-F5344CB8AC3E}">
        <p14:creationId xmlns:p14="http://schemas.microsoft.com/office/powerpoint/2010/main" val="2694676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反置页表 </a:t>
            </a:r>
            <a:r>
              <a:rPr lang="en-US" altLang="zh-CN" dirty="0"/>
              <a:t>(IPT)</a:t>
            </a:r>
            <a:endParaRPr lang="zh-CN" altLang="en-US" dirty="0"/>
          </a:p>
        </p:txBody>
      </p:sp>
      <p:sp>
        <p:nvSpPr>
          <p:cNvPr id="3" name="内容占位符 2"/>
          <p:cNvSpPr>
            <a:spLocks noGrp="1"/>
          </p:cNvSpPr>
          <p:nvPr>
            <p:ph idx="1"/>
          </p:nvPr>
        </p:nvSpPr>
        <p:spPr/>
        <p:txBody>
          <a:bodyPr/>
          <a:lstStyle/>
          <a:p>
            <a:r>
              <a:rPr lang="en-US" altLang="zh-CN" dirty="0"/>
              <a:t>IPT</a:t>
            </a:r>
            <a:r>
              <a:rPr lang="zh-CN" altLang="en-US" dirty="0"/>
              <a:t>是为主存中的每一个物理块建立一个页表并按照块号排序</a:t>
            </a:r>
            <a:r>
              <a:rPr lang="en-US" altLang="zh-CN" dirty="0"/>
              <a:t>,</a:t>
            </a:r>
          </a:p>
          <a:p>
            <a:r>
              <a:rPr lang="zh-CN" altLang="en-US" dirty="0"/>
              <a:t>该表每个表项包含正在访问该页框的进程标识、页号及特征位</a:t>
            </a:r>
            <a:r>
              <a:rPr lang="en-US" altLang="zh-CN" dirty="0"/>
              <a:t>,</a:t>
            </a:r>
            <a:r>
              <a:rPr lang="zh-CN" altLang="en-US" dirty="0"/>
              <a:t>用来完成主存页框到访问进程的页号、即物理地址到逻辑地址的转换</a:t>
            </a:r>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37</a:t>
            </a:fld>
            <a:endParaRPr lang="zh-CN" altLang="en-US"/>
          </a:p>
        </p:txBody>
      </p:sp>
    </p:spTree>
    <p:extLst>
      <p:ext uri="{BB962C8B-B14F-4D97-AF65-F5344CB8AC3E}">
        <p14:creationId xmlns:p14="http://schemas.microsoft.com/office/powerpoint/2010/main" val="3596111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反置页表 </a:t>
            </a:r>
            <a:r>
              <a:rPr lang="en-US" altLang="zh-CN" dirty="0" smtClean="0"/>
              <a:t>(IPT)</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38</a:t>
            </a:fld>
            <a:endParaRPr lang="zh-CN" altLang="en-US"/>
          </a:p>
        </p:txBody>
      </p:sp>
      <p:grpSp>
        <p:nvGrpSpPr>
          <p:cNvPr id="6" name="Group 95"/>
          <p:cNvGrpSpPr>
            <a:grpSpLocks/>
          </p:cNvGrpSpPr>
          <p:nvPr/>
        </p:nvGrpSpPr>
        <p:grpSpPr bwMode="auto">
          <a:xfrm>
            <a:off x="788174" y="1112127"/>
            <a:ext cx="7241232" cy="4942690"/>
            <a:chOff x="768" y="864"/>
            <a:chExt cx="4032" cy="2724"/>
          </a:xfrm>
        </p:grpSpPr>
        <p:sp>
          <p:nvSpPr>
            <p:cNvPr id="7" name="Text Box 39"/>
            <p:cNvSpPr txBox="1">
              <a:spLocks noChangeArrowheads="1"/>
            </p:cNvSpPr>
            <p:nvPr/>
          </p:nvSpPr>
          <p:spPr bwMode="auto">
            <a:xfrm>
              <a:off x="3686" y="1069"/>
              <a:ext cx="1114" cy="179"/>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kumimoji="0" lang="en-US" altLang="zh-CN" sz="900">
                  <a:solidFill>
                    <a:schemeClr val="bg1"/>
                  </a:solidFill>
                  <a:latin typeface="华文新魏" pitchFamily="2" charset="-122"/>
                  <a:ea typeface="华文新魏" pitchFamily="2" charset="-122"/>
                </a:rPr>
                <a:t> </a:t>
              </a:r>
              <a:r>
                <a:rPr kumimoji="0" lang="zh-CN" altLang="en-US" sz="1600">
                  <a:solidFill>
                    <a:schemeClr val="bg1"/>
                  </a:solidFill>
                  <a:latin typeface="华文新魏" pitchFamily="2" charset="-122"/>
                  <a:ea typeface="华文新魏" pitchFamily="2" charset="-122"/>
                </a:rPr>
                <a:t>页框号     位移</a:t>
              </a:r>
            </a:p>
          </p:txBody>
        </p:sp>
        <p:sp>
          <p:nvSpPr>
            <p:cNvPr id="8" name="Rectangle 40"/>
            <p:cNvSpPr>
              <a:spLocks noChangeArrowheads="1"/>
            </p:cNvSpPr>
            <p:nvPr/>
          </p:nvSpPr>
          <p:spPr bwMode="auto">
            <a:xfrm>
              <a:off x="2112" y="1757"/>
              <a:ext cx="1392" cy="1267"/>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9" name="Text Box 41"/>
            <p:cNvSpPr txBox="1">
              <a:spLocks noChangeArrowheads="1"/>
            </p:cNvSpPr>
            <p:nvPr/>
          </p:nvSpPr>
          <p:spPr bwMode="auto">
            <a:xfrm>
              <a:off x="1001" y="1069"/>
              <a:ext cx="1639" cy="179"/>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kumimoji="0" lang="zh-CN" altLang="en-US" sz="1600">
                  <a:solidFill>
                    <a:schemeClr val="bg1"/>
                  </a:solidFill>
                  <a:latin typeface="华文新魏" pitchFamily="2" charset="-122"/>
                  <a:ea typeface="华文新魏" pitchFamily="2" charset="-122"/>
                </a:rPr>
                <a:t>进程标识     页号      位移</a:t>
              </a:r>
            </a:p>
          </p:txBody>
        </p:sp>
        <p:sp>
          <p:nvSpPr>
            <p:cNvPr id="10" name="Line 43"/>
            <p:cNvSpPr>
              <a:spLocks noChangeShapeType="1"/>
            </p:cNvSpPr>
            <p:nvPr/>
          </p:nvSpPr>
          <p:spPr bwMode="auto">
            <a:xfrm>
              <a:off x="1584" y="1069"/>
              <a:ext cx="0" cy="20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 name="Text Box 44"/>
            <p:cNvSpPr txBox="1">
              <a:spLocks noChangeArrowheads="1"/>
            </p:cNvSpPr>
            <p:nvPr/>
          </p:nvSpPr>
          <p:spPr bwMode="auto">
            <a:xfrm>
              <a:off x="2016" y="1584"/>
              <a:ext cx="1577" cy="199"/>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kumimoji="0" lang="en-US" altLang="zh-CN" sz="1400">
                  <a:solidFill>
                    <a:srgbClr val="FF0000"/>
                  </a:solidFill>
                  <a:latin typeface="华文新魏" pitchFamily="2" charset="-122"/>
                  <a:ea typeface="华文新魏" pitchFamily="2" charset="-122"/>
                </a:rPr>
                <a:t>  </a:t>
              </a:r>
              <a:r>
                <a:rPr kumimoji="0" lang="zh-CN" altLang="en-US" sz="1400">
                  <a:solidFill>
                    <a:srgbClr val="FF0000"/>
                  </a:solidFill>
                  <a:latin typeface="华文新魏" pitchFamily="2" charset="-122"/>
                  <a:ea typeface="华文新魏" pitchFamily="2" charset="-122"/>
                </a:rPr>
                <a:t>进程标识 页号  特征位  链指针    </a:t>
              </a:r>
            </a:p>
          </p:txBody>
        </p:sp>
        <p:sp>
          <p:nvSpPr>
            <p:cNvPr id="12" name="Line 45"/>
            <p:cNvSpPr>
              <a:spLocks noChangeShapeType="1"/>
            </p:cNvSpPr>
            <p:nvPr/>
          </p:nvSpPr>
          <p:spPr bwMode="auto">
            <a:xfrm flipH="1">
              <a:off x="2482" y="1736"/>
              <a:ext cx="0" cy="127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3" name="Line 46"/>
            <p:cNvSpPr>
              <a:spLocks noChangeShapeType="1"/>
            </p:cNvSpPr>
            <p:nvPr/>
          </p:nvSpPr>
          <p:spPr bwMode="auto">
            <a:xfrm flipH="1">
              <a:off x="2784" y="1736"/>
              <a:ext cx="0" cy="127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4" name="Line 47"/>
            <p:cNvSpPr>
              <a:spLocks noChangeShapeType="1"/>
            </p:cNvSpPr>
            <p:nvPr/>
          </p:nvSpPr>
          <p:spPr bwMode="auto">
            <a:xfrm>
              <a:off x="1968" y="1069"/>
              <a:ext cx="0" cy="20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5" name="Line 48"/>
            <p:cNvSpPr>
              <a:spLocks noChangeShapeType="1"/>
            </p:cNvSpPr>
            <p:nvPr/>
          </p:nvSpPr>
          <p:spPr bwMode="auto">
            <a:xfrm>
              <a:off x="4128" y="1069"/>
              <a:ext cx="0" cy="20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 name="Line 49"/>
            <p:cNvSpPr>
              <a:spLocks noChangeShapeType="1"/>
            </p:cNvSpPr>
            <p:nvPr/>
          </p:nvSpPr>
          <p:spPr bwMode="auto">
            <a:xfrm>
              <a:off x="3655" y="1783"/>
              <a:ext cx="18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7" name="Text Box 50"/>
            <p:cNvSpPr txBox="1">
              <a:spLocks noChangeArrowheads="1"/>
            </p:cNvSpPr>
            <p:nvPr/>
          </p:nvSpPr>
          <p:spPr bwMode="auto">
            <a:xfrm>
              <a:off x="3610" y="2235"/>
              <a:ext cx="278" cy="213"/>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kumimoji="0" lang="zh-CN" altLang="en-US" sz="1600">
                  <a:solidFill>
                    <a:srgbClr val="FF0000"/>
                  </a:solidFill>
                  <a:latin typeface="华文新魏" pitchFamily="2" charset="-122"/>
                  <a:ea typeface="华文新魏" pitchFamily="2" charset="-122"/>
                </a:rPr>
                <a:t>序号</a:t>
              </a:r>
            </a:p>
            <a:p>
              <a:pPr algn="just" eaLnBrk="0" hangingPunct="0"/>
              <a:endParaRPr kumimoji="0" lang="en-US" altLang="zh-CN" sz="1600">
                <a:solidFill>
                  <a:srgbClr val="FF0000"/>
                </a:solidFill>
                <a:latin typeface="华文新魏" pitchFamily="2" charset="-122"/>
                <a:ea typeface="华文新魏" pitchFamily="2" charset="-122"/>
              </a:endParaRPr>
            </a:p>
          </p:txBody>
        </p:sp>
        <p:sp>
          <p:nvSpPr>
            <p:cNvPr id="18" name="Line 51"/>
            <p:cNvSpPr>
              <a:spLocks noChangeShapeType="1"/>
            </p:cNvSpPr>
            <p:nvPr/>
          </p:nvSpPr>
          <p:spPr bwMode="auto">
            <a:xfrm>
              <a:off x="3655" y="2803"/>
              <a:ext cx="18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9" name="Line 52"/>
            <p:cNvSpPr>
              <a:spLocks noChangeShapeType="1"/>
            </p:cNvSpPr>
            <p:nvPr/>
          </p:nvSpPr>
          <p:spPr bwMode="auto">
            <a:xfrm flipV="1">
              <a:off x="3744" y="1783"/>
              <a:ext cx="0" cy="40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0" name="Line 53"/>
            <p:cNvSpPr>
              <a:spLocks noChangeShapeType="1"/>
            </p:cNvSpPr>
            <p:nvPr/>
          </p:nvSpPr>
          <p:spPr bwMode="auto">
            <a:xfrm>
              <a:off x="3744" y="2395"/>
              <a:ext cx="0" cy="40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1" name="Line 54"/>
            <p:cNvSpPr>
              <a:spLocks noChangeShapeType="1"/>
            </p:cNvSpPr>
            <p:nvPr/>
          </p:nvSpPr>
          <p:spPr bwMode="auto">
            <a:xfrm flipV="1">
              <a:off x="3984" y="1248"/>
              <a:ext cx="0" cy="105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2" name="Text Box 55"/>
            <p:cNvSpPr txBox="1">
              <a:spLocks noChangeArrowheads="1"/>
            </p:cNvSpPr>
            <p:nvPr/>
          </p:nvSpPr>
          <p:spPr bwMode="auto">
            <a:xfrm>
              <a:off x="2544" y="3043"/>
              <a:ext cx="641" cy="173"/>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kumimoji="0" lang="zh-CN" altLang="en-US" sz="1800">
                  <a:solidFill>
                    <a:srgbClr val="FF0000"/>
                  </a:solidFill>
                  <a:latin typeface="华文新魏" pitchFamily="2" charset="-122"/>
                  <a:ea typeface="华文新魏" pitchFamily="2" charset="-122"/>
                </a:rPr>
                <a:t>反置页表</a:t>
              </a:r>
            </a:p>
          </p:txBody>
        </p:sp>
        <p:sp>
          <p:nvSpPr>
            <p:cNvPr id="23" name="Line 56"/>
            <p:cNvSpPr>
              <a:spLocks noChangeShapeType="1"/>
            </p:cNvSpPr>
            <p:nvPr/>
          </p:nvSpPr>
          <p:spPr bwMode="auto">
            <a:xfrm>
              <a:off x="2112" y="1200"/>
              <a:ext cx="0" cy="27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4" name="Line 58"/>
            <p:cNvSpPr>
              <a:spLocks noChangeShapeType="1"/>
            </p:cNvSpPr>
            <p:nvPr/>
          </p:nvSpPr>
          <p:spPr bwMode="auto">
            <a:xfrm flipV="1">
              <a:off x="4416" y="1272"/>
              <a:ext cx="0" cy="20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5" name="Text Box 59"/>
            <p:cNvSpPr txBox="1">
              <a:spLocks noChangeArrowheads="1"/>
            </p:cNvSpPr>
            <p:nvPr/>
          </p:nvSpPr>
          <p:spPr bwMode="auto">
            <a:xfrm>
              <a:off x="3871" y="864"/>
              <a:ext cx="593" cy="192"/>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kumimoji="0" lang="zh-CN" altLang="en-US" sz="1800">
                  <a:solidFill>
                    <a:srgbClr val="FF0000"/>
                  </a:solidFill>
                  <a:latin typeface="华文新魏" pitchFamily="2" charset="-122"/>
                  <a:ea typeface="华文新魏" pitchFamily="2" charset="-122"/>
                </a:rPr>
                <a:t>物理地址</a:t>
              </a:r>
            </a:p>
          </p:txBody>
        </p:sp>
        <p:sp>
          <p:nvSpPr>
            <p:cNvPr id="26" name="Text Box 60"/>
            <p:cNvSpPr txBox="1">
              <a:spLocks noChangeArrowheads="1"/>
            </p:cNvSpPr>
            <p:nvPr/>
          </p:nvSpPr>
          <p:spPr bwMode="auto">
            <a:xfrm>
              <a:off x="1464" y="864"/>
              <a:ext cx="600" cy="144"/>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kumimoji="0" lang="zh-CN" altLang="en-US" sz="1800">
                  <a:solidFill>
                    <a:srgbClr val="FF0000"/>
                  </a:solidFill>
                  <a:latin typeface="华文新魏" pitchFamily="2" charset="-122"/>
                  <a:ea typeface="华文新魏" pitchFamily="2" charset="-122"/>
                </a:rPr>
                <a:t>逻辑地址</a:t>
              </a:r>
            </a:p>
          </p:txBody>
        </p:sp>
        <p:sp>
          <p:nvSpPr>
            <p:cNvPr id="27" name="Text Box 61"/>
            <p:cNvSpPr txBox="1">
              <a:spLocks noChangeArrowheads="1"/>
            </p:cNvSpPr>
            <p:nvPr/>
          </p:nvSpPr>
          <p:spPr bwMode="auto">
            <a:xfrm>
              <a:off x="1464" y="1736"/>
              <a:ext cx="278" cy="1276"/>
            </a:xfrm>
            <a:prstGeom prst="rect">
              <a:avLst/>
            </a:prstGeom>
            <a:solidFill>
              <a:schemeClr val="accent1"/>
            </a:solidFill>
            <a:ln w="9525">
              <a:solidFill>
                <a:srgbClr val="000000"/>
              </a:solidFill>
              <a:miter lim="800000"/>
              <a:headEnd/>
              <a:tailEnd/>
            </a:ln>
          </p:spPr>
          <p:txBody>
            <a:bodyPr/>
            <a:lstStyle/>
            <a:p>
              <a:pPr algn="just" eaLnBrk="0" hangingPunct="0"/>
              <a:endParaRPr kumimoji="0" lang="en-US" altLang="zh-CN" sz="1000">
                <a:solidFill>
                  <a:srgbClr val="FF0000"/>
                </a:solidFill>
                <a:latin typeface="华文新魏" pitchFamily="2" charset="-122"/>
                <a:ea typeface="华文新魏" pitchFamily="2" charset="-122"/>
              </a:endParaRPr>
            </a:p>
            <a:p>
              <a:pPr algn="just" eaLnBrk="0" hangingPunct="0"/>
              <a:endParaRPr kumimoji="0" lang="en-US" altLang="zh-CN" sz="1000">
                <a:solidFill>
                  <a:srgbClr val="FF0000"/>
                </a:solidFill>
                <a:latin typeface="华文新魏" pitchFamily="2" charset="-122"/>
                <a:ea typeface="华文新魏" pitchFamily="2" charset="-122"/>
              </a:endParaRPr>
            </a:p>
            <a:p>
              <a:pPr algn="just" eaLnBrk="0" hangingPunct="0"/>
              <a:endParaRPr kumimoji="0" lang="en-US" altLang="zh-CN" sz="1000">
                <a:solidFill>
                  <a:srgbClr val="FF0000"/>
                </a:solidFill>
                <a:latin typeface="华文新魏" pitchFamily="2" charset="-122"/>
                <a:ea typeface="华文新魏" pitchFamily="2" charset="-122"/>
              </a:endParaRPr>
            </a:p>
            <a:p>
              <a:pPr algn="just" eaLnBrk="0" hangingPunct="0"/>
              <a:endParaRPr kumimoji="0" lang="en-US" altLang="zh-CN" sz="1000">
                <a:solidFill>
                  <a:srgbClr val="FF0000"/>
                </a:solidFill>
                <a:latin typeface="华文新魏" pitchFamily="2" charset="-122"/>
                <a:ea typeface="华文新魏" pitchFamily="2" charset="-122"/>
              </a:endParaRPr>
            </a:p>
            <a:p>
              <a:pPr eaLnBrk="0" hangingPunct="0"/>
              <a:r>
                <a:rPr kumimoji="0" lang="en-US" altLang="zh-CN" sz="1000">
                  <a:solidFill>
                    <a:srgbClr val="FF0000"/>
                  </a:solidFill>
                  <a:latin typeface="Times New Roman"/>
                  <a:ea typeface="华文新魏" pitchFamily="2" charset="-122"/>
                </a:rPr>
                <a:t>·</a:t>
              </a:r>
              <a:endParaRPr kumimoji="0" lang="en-US" altLang="zh-CN" sz="1000">
                <a:solidFill>
                  <a:srgbClr val="FF0000"/>
                </a:solidFill>
                <a:latin typeface="华文新魏" pitchFamily="2" charset="-122"/>
                <a:ea typeface="华文新魏" pitchFamily="2" charset="-122"/>
              </a:endParaRPr>
            </a:p>
            <a:p>
              <a:pPr eaLnBrk="0" hangingPunct="0"/>
              <a:r>
                <a:rPr kumimoji="0" lang="en-US" altLang="zh-CN" sz="1000">
                  <a:solidFill>
                    <a:srgbClr val="FF0000"/>
                  </a:solidFill>
                  <a:latin typeface="Times New Roman"/>
                  <a:ea typeface="华文新魏" pitchFamily="2" charset="-122"/>
                </a:rPr>
                <a:t>·</a:t>
              </a:r>
              <a:endParaRPr kumimoji="0" lang="en-US" altLang="zh-CN" sz="1000">
                <a:solidFill>
                  <a:srgbClr val="FF0000"/>
                </a:solidFill>
                <a:latin typeface="华文新魏" pitchFamily="2" charset="-122"/>
                <a:ea typeface="华文新魏" pitchFamily="2" charset="-122"/>
              </a:endParaRPr>
            </a:p>
          </p:txBody>
        </p:sp>
        <p:sp>
          <p:nvSpPr>
            <p:cNvPr id="28" name="Text Box 62"/>
            <p:cNvSpPr txBox="1">
              <a:spLocks noChangeArrowheads="1"/>
            </p:cNvSpPr>
            <p:nvPr/>
          </p:nvSpPr>
          <p:spPr bwMode="auto">
            <a:xfrm>
              <a:off x="768" y="2064"/>
              <a:ext cx="432" cy="489"/>
            </a:xfrm>
            <a:prstGeom prst="rect">
              <a:avLst/>
            </a:prstGeom>
            <a:solidFill>
              <a:srgbClr val="FFCC66"/>
            </a:solidFill>
            <a:ln w="9525">
              <a:solidFill>
                <a:srgbClr val="000000"/>
              </a:solidFill>
              <a:miter lim="800000"/>
              <a:headEnd/>
              <a:tailEnd/>
            </a:ln>
          </p:spPr>
          <p:txBody>
            <a:bodyPr/>
            <a:lstStyle/>
            <a:p>
              <a:pPr eaLnBrk="0" hangingPunct="0"/>
              <a:r>
                <a:rPr kumimoji="0" lang="zh-CN" altLang="en-US" sz="1800">
                  <a:solidFill>
                    <a:srgbClr val="FF0000"/>
                  </a:solidFill>
                  <a:latin typeface="华文新魏" pitchFamily="2" charset="-122"/>
                  <a:ea typeface="华文新魏" pitchFamily="2" charset="-122"/>
                </a:rPr>
                <a:t>哈希</a:t>
              </a:r>
            </a:p>
            <a:p>
              <a:pPr eaLnBrk="0" hangingPunct="0"/>
              <a:r>
                <a:rPr kumimoji="0" lang="zh-CN" altLang="en-US" sz="1800">
                  <a:solidFill>
                    <a:srgbClr val="FF0000"/>
                  </a:solidFill>
                  <a:latin typeface="华文新魏" pitchFamily="2" charset="-122"/>
                  <a:ea typeface="华文新魏" pitchFamily="2" charset="-122"/>
                </a:rPr>
                <a:t>函数</a:t>
              </a:r>
            </a:p>
          </p:txBody>
        </p:sp>
        <p:sp>
          <p:nvSpPr>
            <p:cNvPr id="29" name="Line 63"/>
            <p:cNvSpPr>
              <a:spLocks noChangeShapeType="1"/>
            </p:cNvSpPr>
            <p:nvPr/>
          </p:nvSpPr>
          <p:spPr bwMode="auto">
            <a:xfrm>
              <a:off x="1464" y="1842"/>
              <a:ext cx="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64"/>
            <p:cNvSpPr>
              <a:spLocks noChangeShapeType="1"/>
            </p:cNvSpPr>
            <p:nvPr/>
          </p:nvSpPr>
          <p:spPr bwMode="auto">
            <a:xfrm>
              <a:off x="1464" y="1949"/>
              <a:ext cx="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65"/>
            <p:cNvSpPr>
              <a:spLocks noChangeShapeType="1"/>
            </p:cNvSpPr>
            <p:nvPr/>
          </p:nvSpPr>
          <p:spPr bwMode="auto">
            <a:xfrm>
              <a:off x="1464" y="2055"/>
              <a:ext cx="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6"/>
            <p:cNvSpPr>
              <a:spLocks noChangeShapeType="1"/>
            </p:cNvSpPr>
            <p:nvPr/>
          </p:nvSpPr>
          <p:spPr bwMode="auto">
            <a:xfrm>
              <a:off x="1464" y="2161"/>
              <a:ext cx="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67"/>
            <p:cNvSpPr>
              <a:spLocks noChangeShapeType="1"/>
            </p:cNvSpPr>
            <p:nvPr/>
          </p:nvSpPr>
          <p:spPr bwMode="auto">
            <a:xfrm>
              <a:off x="1464" y="2267"/>
              <a:ext cx="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8"/>
            <p:cNvSpPr>
              <a:spLocks noChangeShapeType="1"/>
            </p:cNvSpPr>
            <p:nvPr/>
          </p:nvSpPr>
          <p:spPr bwMode="auto">
            <a:xfrm>
              <a:off x="1464" y="2374"/>
              <a:ext cx="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69"/>
            <p:cNvSpPr>
              <a:spLocks noChangeShapeType="1"/>
            </p:cNvSpPr>
            <p:nvPr/>
          </p:nvSpPr>
          <p:spPr bwMode="auto">
            <a:xfrm>
              <a:off x="1464" y="2267"/>
              <a:ext cx="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0"/>
            <p:cNvSpPr>
              <a:spLocks noChangeShapeType="1"/>
            </p:cNvSpPr>
            <p:nvPr/>
          </p:nvSpPr>
          <p:spPr bwMode="auto">
            <a:xfrm>
              <a:off x="1464" y="2587"/>
              <a:ext cx="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71"/>
            <p:cNvSpPr>
              <a:spLocks noChangeShapeType="1"/>
            </p:cNvSpPr>
            <p:nvPr/>
          </p:nvSpPr>
          <p:spPr bwMode="auto">
            <a:xfrm>
              <a:off x="1464" y="2480"/>
              <a:ext cx="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72"/>
            <p:cNvSpPr>
              <a:spLocks noChangeShapeType="1"/>
            </p:cNvSpPr>
            <p:nvPr/>
          </p:nvSpPr>
          <p:spPr bwMode="auto">
            <a:xfrm>
              <a:off x="1584" y="1275"/>
              <a:ext cx="0"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73"/>
            <p:cNvSpPr>
              <a:spLocks noChangeShapeType="1"/>
            </p:cNvSpPr>
            <p:nvPr/>
          </p:nvSpPr>
          <p:spPr bwMode="auto">
            <a:xfrm>
              <a:off x="1001" y="1488"/>
              <a:ext cx="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74"/>
            <p:cNvSpPr>
              <a:spLocks noChangeShapeType="1"/>
            </p:cNvSpPr>
            <p:nvPr/>
          </p:nvSpPr>
          <p:spPr bwMode="auto">
            <a:xfrm flipH="1">
              <a:off x="1001" y="1488"/>
              <a:ext cx="7" cy="56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75"/>
            <p:cNvSpPr>
              <a:spLocks noChangeShapeType="1"/>
            </p:cNvSpPr>
            <p:nvPr/>
          </p:nvSpPr>
          <p:spPr bwMode="auto">
            <a:xfrm>
              <a:off x="1186" y="2267"/>
              <a:ext cx="2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Text Box 76"/>
            <p:cNvSpPr txBox="1">
              <a:spLocks noChangeArrowheads="1"/>
            </p:cNvSpPr>
            <p:nvPr/>
          </p:nvSpPr>
          <p:spPr bwMode="auto">
            <a:xfrm>
              <a:off x="1371" y="3118"/>
              <a:ext cx="463" cy="205"/>
            </a:xfrm>
            <a:prstGeom prst="rect">
              <a:avLst/>
            </a:prstGeom>
            <a:solidFill>
              <a:srgbClr val="FFCC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kumimoji="0" lang="zh-CN" altLang="en-US" sz="1800">
                  <a:solidFill>
                    <a:srgbClr val="FF0000"/>
                  </a:solidFill>
                  <a:latin typeface="华文新魏" pitchFamily="2" charset="-122"/>
                  <a:ea typeface="华文新魏" pitchFamily="2" charset="-122"/>
                </a:rPr>
                <a:t>哈希表</a:t>
              </a:r>
            </a:p>
          </p:txBody>
        </p:sp>
        <p:sp>
          <p:nvSpPr>
            <p:cNvPr id="43" name="Line 77"/>
            <p:cNvSpPr>
              <a:spLocks noChangeShapeType="1"/>
            </p:cNvSpPr>
            <p:nvPr/>
          </p:nvSpPr>
          <p:spPr bwMode="auto">
            <a:xfrm>
              <a:off x="3168" y="1736"/>
              <a:ext cx="0" cy="12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80"/>
            <p:cNvSpPr>
              <a:spLocks noChangeShapeType="1"/>
            </p:cNvSpPr>
            <p:nvPr/>
          </p:nvSpPr>
          <p:spPr bwMode="auto">
            <a:xfrm>
              <a:off x="2112" y="2160"/>
              <a:ext cx="13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84"/>
            <p:cNvSpPr>
              <a:spLocks noChangeShapeType="1"/>
            </p:cNvSpPr>
            <p:nvPr/>
          </p:nvSpPr>
          <p:spPr bwMode="auto">
            <a:xfrm flipV="1">
              <a:off x="1742" y="2055"/>
              <a:ext cx="370" cy="2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85"/>
            <p:cNvSpPr>
              <a:spLocks noChangeShapeType="1"/>
            </p:cNvSpPr>
            <p:nvPr/>
          </p:nvSpPr>
          <p:spPr bwMode="auto">
            <a:xfrm flipH="1">
              <a:off x="3507" y="2693"/>
              <a:ext cx="9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86"/>
            <p:cNvSpPr>
              <a:spLocks noChangeShapeType="1"/>
            </p:cNvSpPr>
            <p:nvPr/>
          </p:nvSpPr>
          <p:spPr bwMode="auto">
            <a:xfrm>
              <a:off x="3507" y="2055"/>
              <a:ext cx="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87"/>
            <p:cNvSpPr>
              <a:spLocks noChangeShapeType="1"/>
            </p:cNvSpPr>
            <p:nvPr/>
          </p:nvSpPr>
          <p:spPr bwMode="auto">
            <a:xfrm>
              <a:off x="3600" y="2055"/>
              <a:ext cx="0" cy="6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88"/>
            <p:cNvSpPr>
              <a:spLocks noChangeShapeType="1"/>
            </p:cNvSpPr>
            <p:nvPr/>
          </p:nvSpPr>
          <p:spPr bwMode="auto">
            <a:xfrm>
              <a:off x="3891" y="2267"/>
              <a:ext cx="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Text Box 89"/>
            <p:cNvSpPr txBox="1">
              <a:spLocks noChangeArrowheads="1"/>
            </p:cNvSpPr>
            <p:nvPr/>
          </p:nvSpPr>
          <p:spPr bwMode="auto">
            <a:xfrm>
              <a:off x="1632" y="3358"/>
              <a:ext cx="2294" cy="230"/>
            </a:xfrm>
            <a:prstGeom prst="rect">
              <a:avLst/>
            </a:prstGeom>
            <a:solidFill>
              <a:srgbClr val="FFCC66"/>
            </a:solidFill>
            <a:ln w="9525">
              <a:solidFill>
                <a:srgbClr val="FFFFFF"/>
              </a:solidFill>
              <a:miter lim="800000"/>
              <a:headEnd/>
              <a:tailEnd/>
            </a:ln>
          </p:spPr>
          <p:txBody>
            <a:bodyPr/>
            <a:lstStyle/>
            <a:p>
              <a:pPr algn="ctr" eaLnBrk="0" hangingPunct="0"/>
              <a:r>
                <a:rPr kumimoji="0" lang="zh-CN" altLang="zh-CN" dirty="0">
                  <a:solidFill>
                    <a:srgbClr val="FF0000"/>
                  </a:solidFill>
                  <a:latin typeface="华文新魏" pitchFamily="2" charset="-122"/>
                  <a:ea typeface="华文新魏" pitchFamily="2" charset="-122"/>
                </a:rPr>
                <a:t>反置页表及其地址转换</a:t>
              </a:r>
            </a:p>
            <a:p>
              <a:pPr algn="just" eaLnBrk="0" hangingPunct="0"/>
              <a:endParaRPr kumimoji="0" lang="en-US" altLang="zh-CN" dirty="0">
                <a:solidFill>
                  <a:srgbClr val="FF0000"/>
                </a:solidFill>
                <a:latin typeface="华文新魏" pitchFamily="2" charset="-122"/>
                <a:ea typeface="华文新魏" pitchFamily="2" charset="-122"/>
              </a:endParaRPr>
            </a:p>
          </p:txBody>
        </p:sp>
        <p:sp>
          <p:nvSpPr>
            <p:cNvPr id="51" name="Line 90"/>
            <p:cNvSpPr>
              <a:spLocks noChangeShapeType="1"/>
            </p:cNvSpPr>
            <p:nvPr/>
          </p:nvSpPr>
          <p:spPr bwMode="auto">
            <a:xfrm>
              <a:off x="2112" y="1488"/>
              <a:ext cx="23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91"/>
            <p:cNvSpPr>
              <a:spLocks noChangeShapeType="1"/>
            </p:cNvSpPr>
            <p:nvPr/>
          </p:nvSpPr>
          <p:spPr bwMode="auto">
            <a:xfrm>
              <a:off x="2112" y="1920"/>
              <a:ext cx="13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92"/>
            <p:cNvSpPr>
              <a:spLocks noChangeShapeType="1"/>
            </p:cNvSpPr>
            <p:nvPr/>
          </p:nvSpPr>
          <p:spPr bwMode="auto">
            <a:xfrm>
              <a:off x="2112" y="2352"/>
              <a:ext cx="13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93"/>
            <p:cNvSpPr>
              <a:spLocks noChangeShapeType="1"/>
            </p:cNvSpPr>
            <p:nvPr/>
          </p:nvSpPr>
          <p:spPr bwMode="auto">
            <a:xfrm>
              <a:off x="2112" y="2592"/>
              <a:ext cx="13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94"/>
            <p:cNvSpPr>
              <a:spLocks noChangeShapeType="1"/>
            </p:cNvSpPr>
            <p:nvPr/>
          </p:nvSpPr>
          <p:spPr bwMode="auto">
            <a:xfrm>
              <a:off x="2112" y="2784"/>
              <a:ext cx="13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4131914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4.4 </a:t>
            </a:r>
            <a:r>
              <a:rPr lang="zh-CN" altLang="en-US" dirty="0" smtClean="0"/>
              <a:t>分段式存储管理</a:t>
            </a:r>
            <a:endParaRPr lang="zh-CN" altLang="en-US" dirty="0"/>
          </a:p>
        </p:txBody>
      </p:sp>
      <p:sp>
        <p:nvSpPr>
          <p:cNvPr id="3" name="内容占位符 2"/>
          <p:cNvSpPr>
            <a:spLocks noGrp="1"/>
          </p:cNvSpPr>
          <p:nvPr>
            <p:ph idx="1"/>
          </p:nvPr>
        </p:nvSpPr>
        <p:spPr/>
        <p:txBody>
          <a:bodyPr/>
          <a:lstStyle/>
          <a:p>
            <a:r>
              <a:rPr lang="zh-CN" altLang="en-US" dirty="0" smtClean="0"/>
              <a:t>为什么引入分段机制？</a:t>
            </a:r>
            <a:endParaRPr lang="en-US" altLang="zh-CN" dirty="0" smtClean="0"/>
          </a:p>
          <a:p>
            <a:pPr lvl="1"/>
            <a:r>
              <a:rPr lang="zh-CN" altLang="en-US" dirty="0" smtClean="0"/>
              <a:t>程序通常是分段的</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分段机制方便重定位、及管理</a:t>
            </a:r>
            <a:endParaRPr lang="en-US" altLang="zh-CN" dirty="0" smtClean="0">
              <a:sym typeface="Wingdings" panose="05000000000000000000" pitchFamily="2" charset="2"/>
            </a:endParaRPr>
          </a:p>
          <a:p>
            <a:pPr lvl="1"/>
            <a:r>
              <a:rPr lang="zh-CN" altLang="en-US" dirty="0">
                <a:sym typeface="Wingdings" panose="05000000000000000000" pitchFamily="2" charset="2"/>
              </a:rPr>
              <a:t>分</a:t>
            </a:r>
            <a:r>
              <a:rPr lang="zh-CN" altLang="en-US" dirty="0" smtClean="0">
                <a:sym typeface="Wingdings" panose="05000000000000000000" pitchFamily="2" charset="2"/>
              </a:rPr>
              <a:t>页对于用户是不可见的，与程序结构没有逻辑对应关系</a:t>
            </a:r>
            <a:endParaRPr lang="en-US" altLang="zh-CN" dirty="0" smtClean="0"/>
          </a:p>
          <a:p>
            <a:r>
              <a:rPr lang="zh-CN" altLang="en-US" dirty="0" smtClean="0"/>
              <a:t>现代操作系统：</a:t>
            </a:r>
            <a:endParaRPr lang="en-US" altLang="zh-CN" dirty="0" smtClean="0"/>
          </a:p>
          <a:p>
            <a:pPr lvl="1"/>
            <a:r>
              <a:rPr lang="zh-CN" altLang="en-US" dirty="0" smtClean="0"/>
              <a:t>先分段再分页</a:t>
            </a:r>
            <a:endParaRPr lang="en-US" altLang="zh-CN" dirty="0" smtClean="0"/>
          </a:p>
          <a:p>
            <a:r>
              <a:rPr lang="en-US" altLang="zh-CN" dirty="0" smtClean="0"/>
              <a:t>CS</a:t>
            </a:r>
            <a:r>
              <a:rPr lang="zh-CN" altLang="en-US" dirty="0" smtClean="0"/>
              <a:t>、</a:t>
            </a:r>
            <a:r>
              <a:rPr lang="en-US" altLang="zh-CN" dirty="0" smtClean="0"/>
              <a:t>DS</a:t>
            </a:r>
            <a:r>
              <a:rPr lang="zh-CN" altLang="en-US" dirty="0" smtClean="0"/>
              <a:t>、</a:t>
            </a:r>
            <a:r>
              <a:rPr lang="en-US" altLang="zh-CN" dirty="0" smtClean="0"/>
              <a:t>SS</a:t>
            </a:r>
            <a:r>
              <a:rPr lang="zh-CN" altLang="en-US" dirty="0" smtClean="0"/>
              <a:t>等</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778330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a:t>
            </a:r>
            <a:r>
              <a:rPr lang="zh-CN" altLang="en-US" dirty="0" smtClean="0"/>
              <a:t>存储器</a:t>
            </a:r>
            <a:endParaRPr lang="zh-CN" altLang="en-US" dirty="0"/>
          </a:p>
        </p:txBody>
      </p:sp>
      <p:sp>
        <p:nvSpPr>
          <p:cNvPr id="3" name="内容占位符 2"/>
          <p:cNvSpPr>
            <a:spLocks noGrp="1"/>
          </p:cNvSpPr>
          <p:nvPr>
            <p:ph idx="1"/>
          </p:nvPr>
        </p:nvSpPr>
        <p:spPr/>
        <p:txBody>
          <a:bodyPr/>
          <a:lstStyle/>
          <a:p>
            <a:r>
              <a:rPr lang="zh-CN" altLang="en-US" dirty="0" smtClean="0"/>
              <a:t>存储器层次</a:t>
            </a:r>
            <a:endParaRPr lang="en-US" altLang="zh-CN" dirty="0" smtClean="0"/>
          </a:p>
          <a:p>
            <a:r>
              <a:rPr lang="zh-CN" altLang="en-US" dirty="0" smtClean="0"/>
              <a:t>地址转换与存储保护</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a:t>
            </a:fld>
            <a:endParaRPr lang="zh-CN" altLang="en-US"/>
          </a:p>
        </p:txBody>
      </p:sp>
    </p:spTree>
    <p:extLst>
      <p:ext uri="{BB962C8B-B14F-4D97-AF65-F5344CB8AC3E}">
        <p14:creationId xmlns:p14="http://schemas.microsoft.com/office/powerpoint/2010/main" val="3750068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990600" y="228600"/>
            <a:ext cx="7772400" cy="1143000"/>
          </a:xfrm>
        </p:spPr>
        <p:txBody>
          <a:bodyPr/>
          <a:lstStyle/>
          <a:p>
            <a:r>
              <a:rPr lang="zh-CN" altLang="en-US" sz="4800">
                <a:latin typeface="华文新魏" pitchFamily="2" charset="-122"/>
                <a:ea typeface="华文新魏" pitchFamily="2" charset="-122"/>
              </a:rPr>
              <a:t>模块化程序设计的分段结构</a:t>
            </a:r>
          </a:p>
        </p:txBody>
      </p:sp>
      <p:sp>
        <p:nvSpPr>
          <p:cNvPr id="50179" name="Rectangle 1027"/>
          <p:cNvSpPr>
            <a:spLocks noGrp="1" noChangeArrowheads="1"/>
          </p:cNvSpPr>
          <p:nvPr>
            <p:ph type="body" idx="1"/>
          </p:nvPr>
        </p:nvSpPr>
        <p:spPr>
          <a:xfrm>
            <a:off x="685800" y="1676400"/>
            <a:ext cx="7772400" cy="4114800"/>
          </a:xfrm>
        </p:spPr>
        <p:txBody>
          <a:bodyPr/>
          <a:lstStyle/>
          <a:p>
            <a:pPr>
              <a:buFontTx/>
              <a:buNone/>
            </a:pPr>
            <a:r>
              <a:rPr lang="en-US" altLang="zh-CN">
                <a:latin typeface="华文新魏" pitchFamily="2" charset="-122"/>
                <a:ea typeface="华文新魏" pitchFamily="2" charset="-122"/>
              </a:rPr>
              <a:t> </a:t>
            </a:r>
          </a:p>
        </p:txBody>
      </p:sp>
      <p:grpSp>
        <p:nvGrpSpPr>
          <p:cNvPr id="50192" name="Group 1040"/>
          <p:cNvGrpSpPr>
            <a:grpSpLocks/>
          </p:cNvGrpSpPr>
          <p:nvPr/>
        </p:nvGrpSpPr>
        <p:grpSpPr bwMode="auto">
          <a:xfrm>
            <a:off x="1219200" y="1371600"/>
            <a:ext cx="6781800" cy="3886200"/>
            <a:chOff x="672" y="1104"/>
            <a:chExt cx="4272" cy="2448"/>
          </a:xfrm>
        </p:grpSpPr>
        <p:sp>
          <p:nvSpPr>
            <p:cNvPr id="50181" name="Text Box 1029"/>
            <p:cNvSpPr txBox="1">
              <a:spLocks noChangeArrowheads="1"/>
            </p:cNvSpPr>
            <p:nvPr/>
          </p:nvSpPr>
          <p:spPr bwMode="auto">
            <a:xfrm>
              <a:off x="2283" y="1104"/>
              <a:ext cx="840" cy="179"/>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36000" tIns="0" rIns="0" bIns="0"/>
            <a:lstStyle/>
            <a:p>
              <a:pPr algn="just" eaLnBrk="0" hangingPunct="0"/>
              <a:r>
                <a:rPr kumimoji="0" lang="zh-CN" altLang="en-US" sz="1600">
                  <a:solidFill>
                    <a:srgbClr val="FF0000"/>
                  </a:solidFill>
                  <a:latin typeface="华文新魏" pitchFamily="2" charset="-122"/>
                  <a:ea typeface="华文新魏" pitchFamily="2" charset="-122"/>
                </a:rPr>
                <a:t>子程序段</a:t>
              </a:r>
              <a:r>
                <a:rPr kumimoji="0" lang="en-US" altLang="zh-CN" sz="1600">
                  <a:solidFill>
                    <a:srgbClr val="FF0000"/>
                  </a:solidFill>
                  <a:latin typeface="华文新魏" pitchFamily="2" charset="-122"/>
                  <a:ea typeface="华文新魏" pitchFamily="2" charset="-122"/>
                </a:rPr>
                <a:t>X</a:t>
              </a:r>
            </a:p>
          </p:txBody>
        </p:sp>
        <p:sp>
          <p:nvSpPr>
            <p:cNvPr id="50182" name="Text Box 1030"/>
            <p:cNvSpPr txBox="1">
              <a:spLocks noChangeArrowheads="1"/>
            </p:cNvSpPr>
            <p:nvPr/>
          </p:nvSpPr>
          <p:spPr bwMode="auto">
            <a:xfrm>
              <a:off x="3840" y="1104"/>
              <a:ext cx="840" cy="157"/>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36000" tIns="0" rIns="0" bIns="0"/>
            <a:lstStyle/>
            <a:p>
              <a:pPr algn="just" eaLnBrk="0" hangingPunct="0"/>
              <a:r>
                <a:rPr kumimoji="0" lang="zh-CN" altLang="en-US" sz="1600">
                  <a:solidFill>
                    <a:srgbClr val="FF0000"/>
                  </a:solidFill>
                  <a:latin typeface="华文新魏" pitchFamily="2" charset="-122"/>
                  <a:ea typeface="华文新魏" pitchFamily="2" charset="-122"/>
                </a:rPr>
                <a:t>数组段</a:t>
              </a:r>
              <a:r>
                <a:rPr kumimoji="0" lang="en-US" altLang="zh-CN" sz="1600">
                  <a:solidFill>
                    <a:srgbClr val="FF0000"/>
                  </a:solidFill>
                  <a:latin typeface="华文新魏" pitchFamily="2" charset="-122"/>
                  <a:ea typeface="华文新魏" pitchFamily="2" charset="-122"/>
                </a:rPr>
                <a:t>A</a:t>
              </a:r>
            </a:p>
          </p:txBody>
        </p:sp>
        <p:sp>
          <p:nvSpPr>
            <p:cNvPr id="50183" name="Text Box 1031"/>
            <p:cNvSpPr txBox="1">
              <a:spLocks noChangeArrowheads="1"/>
            </p:cNvSpPr>
            <p:nvPr/>
          </p:nvSpPr>
          <p:spPr bwMode="auto">
            <a:xfrm>
              <a:off x="672" y="1416"/>
              <a:ext cx="1050" cy="2136"/>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lIns="0" tIns="0" rIns="0" bIns="0"/>
            <a:lstStyle/>
            <a:p>
              <a:pPr algn="ctr" eaLnBrk="0" hangingPunct="0"/>
              <a:r>
                <a:rPr kumimoji="0" lang="en-US" altLang="zh-CN" sz="1600">
                  <a:solidFill>
                    <a:srgbClr val="FF0000"/>
                  </a:solidFill>
                  <a:latin typeface="华文新魏" pitchFamily="2" charset="-122"/>
                  <a:ea typeface="华文新魏" pitchFamily="2" charset="-122"/>
                </a:rPr>
                <a:t>┇</a:t>
              </a:r>
            </a:p>
            <a:p>
              <a:pPr algn="ctr" eaLnBrk="0" hangingPunct="0"/>
              <a:r>
                <a:rPr kumimoji="0" lang="en-US" altLang="zh-CN" sz="1600">
                  <a:solidFill>
                    <a:srgbClr val="FF0000"/>
                  </a:solidFill>
                  <a:latin typeface="华文新魏" pitchFamily="2" charset="-122"/>
                  <a:ea typeface="华文新魏" pitchFamily="2" charset="-122"/>
                </a:rPr>
                <a:t>call [X]∣&lt;E&gt;</a:t>
              </a:r>
            </a:p>
            <a:p>
              <a:pPr algn="ctr" eaLnBrk="0" hangingPunct="0"/>
              <a:r>
                <a:rPr kumimoji="0" lang="en-US" altLang="zh-CN" sz="1600">
                  <a:solidFill>
                    <a:srgbClr val="FF0000"/>
                  </a:solidFill>
                  <a:latin typeface="华文新魏" pitchFamily="2" charset="-122"/>
                  <a:ea typeface="华文新魏" pitchFamily="2" charset="-122"/>
                </a:rPr>
                <a:t>(</a:t>
              </a:r>
              <a:r>
                <a:rPr kumimoji="0" lang="zh-CN" altLang="en-US" sz="1600">
                  <a:solidFill>
                    <a:srgbClr val="FF0000"/>
                  </a:solidFill>
                  <a:latin typeface="华文新魏" pitchFamily="2" charset="-122"/>
                  <a:ea typeface="华文新魏" pitchFamily="2" charset="-122"/>
                </a:rPr>
                <a:t>调用</a:t>
              </a:r>
              <a:r>
                <a:rPr kumimoji="0" lang="en-US" altLang="zh-CN" sz="1600">
                  <a:solidFill>
                    <a:srgbClr val="FF0000"/>
                  </a:solidFill>
                  <a:latin typeface="华文新魏" pitchFamily="2" charset="-122"/>
                  <a:ea typeface="华文新魏" pitchFamily="2" charset="-122"/>
                </a:rPr>
                <a:t>X</a:t>
              </a:r>
              <a:r>
                <a:rPr kumimoji="0" lang="zh-CN" altLang="en-US" sz="1600">
                  <a:solidFill>
                    <a:srgbClr val="FF0000"/>
                  </a:solidFill>
                  <a:latin typeface="华文新魏" pitchFamily="2" charset="-122"/>
                  <a:ea typeface="华文新魏" pitchFamily="2" charset="-122"/>
                </a:rPr>
                <a:t>段的入口</a:t>
              </a:r>
              <a:r>
                <a:rPr kumimoji="0" lang="en-US" altLang="zh-CN" sz="1600">
                  <a:solidFill>
                    <a:srgbClr val="FF0000"/>
                  </a:solidFill>
                  <a:latin typeface="华文新魏" pitchFamily="2" charset="-122"/>
                  <a:ea typeface="华文新魏" pitchFamily="2" charset="-122"/>
                </a:rPr>
                <a:t>E)</a:t>
              </a:r>
            </a:p>
            <a:p>
              <a:pPr algn="ctr" eaLnBrk="0" hangingPunct="0"/>
              <a:r>
                <a:rPr kumimoji="0" lang="en-US" altLang="zh-CN" sz="1600">
                  <a:solidFill>
                    <a:srgbClr val="FF0000"/>
                  </a:solidFill>
                  <a:latin typeface="华文新魏" pitchFamily="2" charset="-122"/>
                  <a:ea typeface="华文新魏" pitchFamily="2" charset="-122"/>
                </a:rPr>
                <a:t>┇</a:t>
              </a:r>
            </a:p>
            <a:p>
              <a:pPr algn="ctr" eaLnBrk="0" hangingPunct="0"/>
              <a:r>
                <a:rPr kumimoji="0" lang="en-US" altLang="zh-CN" sz="1600">
                  <a:solidFill>
                    <a:srgbClr val="FF0000"/>
                  </a:solidFill>
                  <a:latin typeface="华文新魏" pitchFamily="2" charset="-122"/>
                  <a:ea typeface="华文新魏" pitchFamily="2" charset="-122"/>
                </a:rPr>
                <a:t>call [Y]∣&lt;F&gt;</a:t>
              </a:r>
            </a:p>
            <a:p>
              <a:pPr algn="ctr" eaLnBrk="0" hangingPunct="0"/>
              <a:r>
                <a:rPr kumimoji="0" lang="en-US" altLang="zh-CN" sz="1600">
                  <a:solidFill>
                    <a:srgbClr val="FF0000"/>
                  </a:solidFill>
                  <a:latin typeface="华文新魏" pitchFamily="2" charset="-122"/>
                  <a:ea typeface="华文新魏" pitchFamily="2" charset="-122"/>
                </a:rPr>
                <a:t>(</a:t>
              </a:r>
              <a:r>
                <a:rPr kumimoji="0" lang="zh-CN" altLang="en-US" sz="1600">
                  <a:solidFill>
                    <a:srgbClr val="FF0000"/>
                  </a:solidFill>
                  <a:latin typeface="华文新魏" pitchFamily="2" charset="-122"/>
                  <a:ea typeface="华文新魏" pitchFamily="2" charset="-122"/>
                </a:rPr>
                <a:t>调用</a:t>
              </a:r>
              <a:r>
                <a:rPr kumimoji="0" lang="en-US" altLang="zh-CN" sz="1600">
                  <a:solidFill>
                    <a:srgbClr val="FF0000"/>
                  </a:solidFill>
                  <a:latin typeface="华文新魏" pitchFamily="2" charset="-122"/>
                  <a:ea typeface="华文新魏" pitchFamily="2" charset="-122"/>
                </a:rPr>
                <a:t>Y</a:t>
              </a:r>
              <a:r>
                <a:rPr kumimoji="0" lang="zh-CN" altLang="en-US" sz="1600">
                  <a:solidFill>
                    <a:srgbClr val="FF0000"/>
                  </a:solidFill>
                  <a:latin typeface="华文新魏" pitchFamily="2" charset="-122"/>
                  <a:ea typeface="华文新魏" pitchFamily="2" charset="-122"/>
                </a:rPr>
                <a:t>段的入口</a:t>
              </a:r>
              <a:r>
                <a:rPr kumimoji="0" lang="en-US" altLang="zh-CN" sz="1600">
                  <a:solidFill>
                    <a:srgbClr val="FF0000"/>
                  </a:solidFill>
                  <a:latin typeface="华文新魏" pitchFamily="2" charset="-122"/>
                  <a:ea typeface="华文新魏" pitchFamily="2" charset="-122"/>
                </a:rPr>
                <a:t>F)</a:t>
              </a:r>
            </a:p>
            <a:p>
              <a:pPr algn="ctr" eaLnBrk="0" hangingPunct="0"/>
              <a:r>
                <a:rPr kumimoji="0" lang="en-US" altLang="zh-CN" sz="1600">
                  <a:solidFill>
                    <a:srgbClr val="FF0000"/>
                  </a:solidFill>
                  <a:latin typeface="华文新魏" pitchFamily="2" charset="-122"/>
                  <a:ea typeface="华文新魏" pitchFamily="2" charset="-122"/>
                </a:rPr>
                <a:t>┇</a:t>
              </a:r>
            </a:p>
            <a:p>
              <a:pPr algn="ctr" eaLnBrk="0" hangingPunct="0"/>
              <a:r>
                <a:rPr kumimoji="0" lang="en-US" altLang="zh-CN" sz="1600">
                  <a:solidFill>
                    <a:srgbClr val="FF0000"/>
                  </a:solidFill>
                  <a:latin typeface="华文新魏" pitchFamily="2" charset="-122"/>
                  <a:ea typeface="华文新魏" pitchFamily="2" charset="-122"/>
                </a:rPr>
                <a:t>load 1,[A]∣&lt;G&gt;</a:t>
              </a:r>
            </a:p>
            <a:p>
              <a:pPr algn="ctr" eaLnBrk="0" hangingPunct="0"/>
              <a:r>
                <a:rPr kumimoji="0" lang="en-US" altLang="zh-CN" sz="1600">
                  <a:solidFill>
                    <a:srgbClr val="FF0000"/>
                  </a:solidFill>
                  <a:latin typeface="华文新魏" pitchFamily="2" charset="-122"/>
                  <a:ea typeface="华文新魏" pitchFamily="2" charset="-122"/>
                </a:rPr>
                <a:t> (</a:t>
              </a:r>
              <a:r>
                <a:rPr kumimoji="0" lang="zh-CN" altLang="en-US" sz="1600">
                  <a:solidFill>
                    <a:srgbClr val="FF0000"/>
                  </a:solidFill>
                  <a:latin typeface="华文新魏" pitchFamily="2" charset="-122"/>
                  <a:ea typeface="华文新魏" pitchFamily="2" charset="-122"/>
                </a:rPr>
                <a:t>调用数组段</a:t>
              </a:r>
              <a:r>
                <a:rPr kumimoji="0" lang="en-US" altLang="zh-CN" sz="1600">
                  <a:solidFill>
                    <a:srgbClr val="FF0000"/>
                  </a:solidFill>
                  <a:latin typeface="华文新魏" pitchFamily="2" charset="-122"/>
                  <a:ea typeface="华文新魏" pitchFamily="2" charset="-122"/>
                </a:rPr>
                <a:t>A[G])</a:t>
              </a:r>
            </a:p>
            <a:p>
              <a:pPr algn="ctr" eaLnBrk="0" hangingPunct="0"/>
              <a:r>
                <a:rPr kumimoji="0" lang="en-US" altLang="zh-CN" sz="1600">
                  <a:solidFill>
                    <a:srgbClr val="FF0000"/>
                  </a:solidFill>
                  <a:latin typeface="华文新魏" pitchFamily="2" charset="-122"/>
                  <a:ea typeface="华文新魏" pitchFamily="2" charset="-122"/>
                </a:rPr>
                <a:t>┇</a:t>
              </a:r>
            </a:p>
            <a:p>
              <a:pPr algn="ctr" eaLnBrk="0" hangingPunct="0"/>
              <a:endParaRPr kumimoji="0" lang="en-US" altLang="zh-CN" sz="1600">
                <a:solidFill>
                  <a:srgbClr val="FF0000"/>
                </a:solidFill>
                <a:latin typeface="华文新魏" pitchFamily="2" charset="-122"/>
                <a:ea typeface="华文新魏" pitchFamily="2" charset="-122"/>
              </a:endParaRPr>
            </a:p>
          </p:txBody>
        </p:sp>
        <p:sp>
          <p:nvSpPr>
            <p:cNvPr id="50184" name="Text Box 1032"/>
            <p:cNvSpPr txBox="1">
              <a:spLocks noChangeArrowheads="1"/>
            </p:cNvSpPr>
            <p:nvPr/>
          </p:nvSpPr>
          <p:spPr bwMode="auto">
            <a:xfrm>
              <a:off x="672" y="1149"/>
              <a:ext cx="841" cy="26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36000" tIns="0" rIns="0" bIns="0"/>
            <a:lstStyle/>
            <a:p>
              <a:pPr algn="just" eaLnBrk="0" hangingPunct="0"/>
              <a:r>
                <a:rPr kumimoji="0" lang="zh-CN" altLang="en-US" sz="1600">
                  <a:solidFill>
                    <a:srgbClr val="FF0000"/>
                  </a:solidFill>
                  <a:latin typeface="华文新魏" pitchFamily="2" charset="-122"/>
                  <a:ea typeface="华文新魏" pitchFamily="2" charset="-122"/>
                </a:rPr>
                <a:t>主程序段</a:t>
              </a:r>
            </a:p>
          </p:txBody>
        </p:sp>
        <p:sp>
          <p:nvSpPr>
            <p:cNvPr id="50185" name="Text Box 1033"/>
            <p:cNvSpPr txBox="1">
              <a:spLocks noChangeArrowheads="1"/>
            </p:cNvSpPr>
            <p:nvPr/>
          </p:nvSpPr>
          <p:spPr bwMode="auto">
            <a:xfrm>
              <a:off x="2283" y="1422"/>
              <a:ext cx="1121" cy="882"/>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lIns="0" tIns="0" rIns="0" bIns="0"/>
            <a:lstStyle/>
            <a:p>
              <a:pPr algn="ctr" eaLnBrk="0" hangingPunct="0"/>
              <a:endParaRPr kumimoji="0" lang="en-US" altLang="zh-CN" sz="1600">
                <a:solidFill>
                  <a:srgbClr val="FF0000"/>
                </a:solidFill>
                <a:latin typeface="华文新魏" pitchFamily="2" charset="-122"/>
                <a:ea typeface="华文新魏" pitchFamily="2" charset="-122"/>
              </a:endParaRPr>
            </a:p>
            <a:p>
              <a:pPr algn="ctr" eaLnBrk="0" hangingPunct="0"/>
              <a:r>
                <a:rPr kumimoji="0" lang="en-US" altLang="zh-CN" sz="1600">
                  <a:solidFill>
                    <a:srgbClr val="FF0000"/>
                  </a:solidFill>
                  <a:latin typeface="华文新魏" pitchFamily="2" charset="-122"/>
                  <a:ea typeface="华文新魏" pitchFamily="2" charset="-122"/>
                </a:rPr>
                <a:t>E</a:t>
              </a:r>
              <a:r>
                <a:rPr kumimoji="0" lang="zh-CN" altLang="en-US" sz="1600">
                  <a:solidFill>
                    <a:srgbClr val="FF0000"/>
                  </a:solidFill>
                  <a:latin typeface="华文新魏" pitchFamily="2" charset="-122"/>
                  <a:ea typeface="华文新魏" pitchFamily="2" charset="-122"/>
                </a:rPr>
                <a:t>：┅┅┅┅┅┅</a:t>
              </a:r>
            </a:p>
            <a:p>
              <a:pPr algn="ctr" eaLnBrk="0" hangingPunct="0"/>
              <a:endParaRPr kumimoji="0" lang="en-US" altLang="zh-CN" sz="1600">
                <a:solidFill>
                  <a:srgbClr val="FF0000"/>
                </a:solidFill>
                <a:latin typeface="华文新魏" pitchFamily="2" charset="-122"/>
                <a:ea typeface="华文新魏" pitchFamily="2" charset="-122"/>
              </a:endParaRPr>
            </a:p>
          </p:txBody>
        </p:sp>
        <p:sp>
          <p:nvSpPr>
            <p:cNvPr id="50186" name="Text Box 1034"/>
            <p:cNvSpPr txBox="1">
              <a:spLocks noChangeArrowheads="1"/>
            </p:cNvSpPr>
            <p:nvPr/>
          </p:nvSpPr>
          <p:spPr bwMode="auto">
            <a:xfrm>
              <a:off x="2288" y="2751"/>
              <a:ext cx="1120" cy="801"/>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lIns="0" tIns="0" rIns="0" bIns="0"/>
            <a:lstStyle/>
            <a:p>
              <a:pPr algn="ctr" eaLnBrk="0" hangingPunct="0"/>
              <a:endParaRPr kumimoji="0" lang="en-US" altLang="zh-CN" sz="1600">
                <a:solidFill>
                  <a:srgbClr val="FF0000"/>
                </a:solidFill>
                <a:latin typeface="华文新魏" pitchFamily="2" charset="-122"/>
                <a:ea typeface="华文新魏" pitchFamily="2" charset="-122"/>
              </a:endParaRPr>
            </a:p>
            <a:p>
              <a:pPr algn="ctr" eaLnBrk="0" hangingPunct="0"/>
              <a:r>
                <a:rPr kumimoji="0" lang="en-US" altLang="zh-CN" sz="1600">
                  <a:solidFill>
                    <a:srgbClr val="FF0000"/>
                  </a:solidFill>
                  <a:latin typeface="华文新魏" pitchFamily="2" charset="-122"/>
                  <a:ea typeface="华文新魏" pitchFamily="2" charset="-122"/>
                </a:rPr>
                <a:t>F</a:t>
              </a:r>
              <a:r>
                <a:rPr kumimoji="0" lang="zh-CN" altLang="en-US" sz="1600">
                  <a:solidFill>
                    <a:srgbClr val="FF0000"/>
                  </a:solidFill>
                  <a:latin typeface="华文新魏" pitchFamily="2" charset="-122"/>
                  <a:ea typeface="华文新魏" pitchFamily="2" charset="-122"/>
                </a:rPr>
                <a:t>：┅┅┅┅┅┅</a:t>
              </a:r>
            </a:p>
            <a:p>
              <a:pPr algn="ctr" eaLnBrk="0" hangingPunct="0"/>
              <a:endParaRPr kumimoji="0" lang="zh-CN" altLang="en-US" sz="1600">
                <a:solidFill>
                  <a:srgbClr val="FF0000"/>
                </a:solidFill>
                <a:latin typeface="华文新魏" pitchFamily="2" charset="-122"/>
                <a:ea typeface="华文新魏" pitchFamily="2" charset="-122"/>
              </a:endParaRPr>
            </a:p>
            <a:p>
              <a:pPr algn="ctr" eaLnBrk="0" hangingPunct="0"/>
              <a:endParaRPr kumimoji="0" lang="en-US" altLang="zh-CN" sz="1600">
                <a:solidFill>
                  <a:srgbClr val="FF0000"/>
                </a:solidFill>
                <a:latin typeface="华文新魏" pitchFamily="2" charset="-122"/>
                <a:ea typeface="华文新魏" pitchFamily="2" charset="-122"/>
              </a:endParaRPr>
            </a:p>
          </p:txBody>
        </p:sp>
        <p:sp>
          <p:nvSpPr>
            <p:cNvPr id="50187" name="Text Box 1035"/>
            <p:cNvSpPr txBox="1">
              <a:spLocks noChangeArrowheads="1"/>
            </p:cNvSpPr>
            <p:nvPr/>
          </p:nvSpPr>
          <p:spPr bwMode="auto">
            <a:xfrm>
              <a:off x="2353" y="2484"/>
              <a:ext cx="840" cy="267"/>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36000" tIns="0" rIns="0" bIns="0"/>
            <a:lstStyle/>
            <a:p>
              <a:pPr algn="just" eaLnBrk="0" hangingPunct="0"/>
              <a:r>
                <a:rPr kumimoji="0" lang="zh-CN" altLang="en-US" sz="1600">
                  <a:solidFill>
                    <a:srgbClr val="FF0000"/>
                  </a:solidFill>
                  <a:latin typeface="华文新魏" pitchFamily="2" charset="-122"/>
                  <a:ea typeface="华文新魏" pitchFamily="2" charset="-122"/>
                </a:rPr>
                <a:t>子程序段</a:t>
              </a:r>
              <a:r>
                <a:rPr kumimoji="0" lang="en-US" altLang="zh-CN" sz="1600">
                  <a:solidFill>
                    <a:srgbClr val="FF0000"/>
                  </a:solidFill>
                  <a:latin typeface="华文新魏" pitchFamily="2" charset="-122"/>
                  <a:ea typeface="华文新魏" pitchFamily="2" charset="-122"/>
                </a:rPr>
                <a:t>Y</a:t>
              </a:r>
            </a:p>
          </p:txBody>
        </p:sp>
        <p:sp>
          <p:nvSpPr>
            <p:cNvPr id="50188" name="Text Box 1036"/>
            <p:cNvSpPr txBox="1">
              <a:spLocks noChangeArrowheads="1"/>
            </p:cNvSpPr>
            <p:nvPr/>
          </p:nvSpPr>
          <p:spPr bwMode="auto">
            <a:xfrm>
              <a:off x="3824" y="1422"/>
              <a:ext cx="1120" cy="882"/>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lIns="0" tIns="0" rIns="0" bIns="0"/>
            <a:lstStyle/>
            <a:p>
              <a:pPr algn="ctr" eaLnBrk="0" hangingPunct="0"/>
              <a:endParaRPr kumimoji="0" lang="en-US" altLang="zh-CN" sz="1600">
                <a:solidFill>
                  <a:srgbClr val="FF0000"/>
                </a:solidFill>
                <a:latin typeface="华文新魏" pitchFamily="2" charset="-122"/>
                <a:ea typeface="华文新魏" pitchFamily="2" charset="-122"/>
              </a:endParaRPr>
            </a:p>
            <a:p>
              <a:pPr algn="ctr" eaLnBrk="0" hangingPunct="0"/>
              <a:r>
                <a:rPr kumimoji="0" lang="en-US" altLang="zh-CN" sz="1600">
                  <a:solidFill>
                    <a:srgbClr val="FF0000"/>
                  </a:solidFill>
                  <a:latin typeface="华文新魏" pitchFamily="2" charset="-122"/>
                  <a:ea typeface="华文新魏" pitchFamily="2" charset="-122"/>
                </a:rPr>
                <a:t>G</a:t>
              </a:r>
              <a:r>
                <a:rPr kumimoji="0" lang="zh-CN" altLang="en-US" sz="1600">
                  <a:solidFill>
                    <a:srgbClr val="FF0000"/>
                  </a:solidFill>
                  <a:latin typeface="华文新魏" pitchFamily="2" charset="-122"/>
                  <a:ea typeface="华文新魏" pitchFamily="2" charset="-122"/>
                </a:rPr>
                <a:t>：┅┅┅┅┅┅</a:t>
              </a:r>
            </a:p>
            <a:p>
              <a:pPr algn="ctr" eaLnBrk="0" hangingPunct="0"/>
              <a:endParaRPr kumimoji="0" lang="zh-CN" altLang="en-US" sz="1600">
                <a:solidFill>
                  <a:srgbClr val="FF0000"/>
                </a:solidFill>
                <a:latin typeface="华文新魏" pitchFamily="2" charset="-122"/>
                <a:ea typeface="华文新魏" pitchFamily="2" charset="-122"/>
              </a:endParaRPr>
            </a:p>
            <a:p>
              <a:pPr algn="ctr" eaLnBrk="0" hangingPunct="0"/>
              <a:endParaRPr kumimoji="0" lang="en-US" altLang="zh-CN" sz="1600">
                <a:solidFill>
                  <a:srgbClr val="FF0000"/>
                </a:solidFill>
                <a:latin typeface="华文新魏" pitchFamily="2" charset="-122"/>
                <a:ea typeface="华文新魏" pitchFamily="2" charset="-122"/>
              </a:endParaRPr>
            </a:p>
          </p:txBody>
        </p:sp>
        <p:sp>
          <p:nvSpPr>
            <p:cNvPr id="50189" name="Text Box 1037"/>
            <p:cNvSpPr txBox="1">
              <a:spLocks noChangeArrowheads="1"/>
            </p:cNvSpPr>
            <p:nvPr/>
          </p:nvSpPr>
          <p:spPr bwMode="auto">
            <a:xfrm>
              <a:off x="3824" y="2736"/>
              <a:ext cx="1120" cy="801"/>
            </a:xfrm>
            <a:prstGeom prst="rect">
              <a:avLst/>
            </a:prstGeom>
            <a:solidFill>
              <a:schemeClr val="accent1"/>
            </a:solidFill>
            <a:ln w="9525">
              <a:solidFill>
                <a:srgbClr val="000000"/>
              </a:solidFill>
              <a:miter lim="800000"/>
              <a:headEnd/>
              <a:tailEnd/>
            </a:ln>
            <a:effectLst>
              <a:outerShdw dist="107763" dir="2700000" algn="ctr" rotWithShape="0">
                <a:srgbClr val="808080"/>
              </a:outerShdw>
            </a:effectLst>
          </p:spPr>
          <p:txBody>
            <a:bodyPr lIns="0" tIns="0" rIns="0" bIns="0"/>
            <a:lstStyle/>
            <a:p>
              <a:pPr algn="ctr" eaLnBrk="0" hangingPunct="0"/>
              <a:endParaRPr kumimoji="0" lang="en-US" altLang="zh-CN" sz="1600">
                <a:solidFill>
                  <a:srgbClr val="FF0000"/>
                </a:solidFill>
                <a:latin typeface="华文新魏" pitchFamily="2" charset="-122"/>
                <a:ea typeface="华文新魏" pitchFamily="2" charset="-122"/>
              </a:endParaRPr>
            </a:p>
            <a:p>
              <a:pPr algn="ctr" eaLnBrk="0" hangingPunct="0"/>
              <a:endParaRPr kumimoji="0" lang="en-US" altLang="zh-CN" sz="1600">
                <a:solidFill>
                  <a:srgbClr val="FF0000"/>
                </a:solidFill>
                <a:latin typeface="华文新魏" pitchFamily="2" charset="-122"/>
                <a:ea typeface="华文新魏" pitchFamily="2" charset="-122"/>
              </a:endParaRPr>
            </a:p>
          </p:txBody>
        </p:sp>
        <p:sp>
          <p:nvSpPr>
            <p:cNvPr id="50190" name="Text Box 1038"/>
            <p:cNvSpPr txBox="1">
              <a:spLocks noChangeArrowheads="1"/>
            </p:cNvSpPr>
            <p:nvPr/>
          </p:nvSpPr>
          <p:spPr bwMode="auto">
            <a:xfrm>
              <a:off x="3824" y="2484"/>
              <a:ext cx="840" cy="267"/>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36000" tIns="0" rIns="0" bIns="0"/>
            <a:lstStyle/>
            <a:p>
              <a:pPr algn="just" eaLnBrk="0" hangingPunct="0"/>
              <a:r>
                <a:rPr kumimoji="0" lang="zh-CN" altLang="en-US" sz="1600">
                  <a:solidFill>
                    <a:srgbClr val="FF0000"/>
                  </a:solidFill>
                  <a:latin typeface="华文新魏" pitchFamily="2" charset="-122"/>
                  <a:ea typeface="华文新魏" pitchFamily="2" charset="-122"/>
                </a:rPr>
                <a:t>工作区段</a:t>
              </a:r>
            </a:p>
          </p:txBody>
        </p:sp>
      </p:grpSp>
    </p:spTree>
    <p:extLst>
      <p:ext uri="{BB962C8B-B14F-4D97-AF65-F5344CB8AC3E}">
        <p14:creationId xmlns:p14="http://schemas.microsoft.com/office/powerpoint/2010/main" val="813689316"/>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90600" y="260648"/>
            <a:ext cx="7772400" cy="1143000"/>
          </a:xfrm>
        </p:spPr>
        <p:txBody>
          <a:bodyPr>
            <a:normAutofit fontScale="90000"/>
          </a:bodyPr>
          <a:lstStyle/>
          <a:p>
            <a:r>
              <a:rPr lang="en-US" altLang="zh-CN" sz="4000" dirty="0">
                <a:latin typeface="华文新魏" pitchFamily="2" charset="-122"/>
                <a:ea typeface="华文新魏" pitchFamily="2" charset="-122"/>
              </a:rPr>
              <a:t>4.4.2 </a:t>
            </a:r>
            <a:r>
              <a:rPr lang="zh-CN" altLang="en-US" sz="4000" dirty="0">
                <a:latin typeface="华文新魏" pitchFamily="2" charset="-122"/>
                <a:ea typeface="华文新魏" pitchFamily="2" charset="-122"/>
              </a:rPr>
              <a:t>分段式存储管理的基本原理</a:t>
            </a:r>
            <a:r>
              <a:rPr lang="en-US" altLang="zh-CN" sz="4000" dirty="0">
                <a:latin typeface="华文新魏" pitchFamily="2" charset="-122"/>
                <a:ea typeface="华文新魏" pitchFamily="2" charset="-122"/>
              </a:rPr>
              <a:t>(1)</a:t>
            </a:r>
            <a:r>
              <a:rPr lang="en-US" altLang="zh-CN" sz="4800" dirty="0">
                <a:latin typeface="华文新魏" pitchFamily="2" charset="-122"/>
                <a:ea typeface="华文新魏" pitchFamily="2" charset="-122"/>
              </a:rPr>
              <a:t/>
            </a:r>
            <a:br>
              <a:rPr lang="en-US" altLang="zh-CN" sz="4800" dirty="0">
                <a:latin typeface="华文新魏" pitchFamily="2" charset="-122"/>
                <a:ea typeface="华文新魏" pitchFamily="2" charset="-122"/>
              </a:rPr>
            </a:br>
            <a:endParaRPr lang="en-US" altLang="zh-CN" sz="4800" dirty="0">
              <a:latin typeface="华文新魏" pitchFamily="2" charset="-122"/>
              <a:ea typeface="华文新魏" pitchFamily="2" charset="-122"/>
            </a:endParaRPr>
          </a:p>
        </p:txBody>
      </p:sp>
      <p:sp>
        <p:nvSpPr>
          <p:cNvPr id="29699" name="Rectangle 3"/>
          <p:cNvSpPr>
            <a:spLocks noGrp="1" noChangeArrowheads="1"/>
          </p:cNvSpPr>
          <p:nvPr>
            <p:ph type="body" idx="1"/>
          </p:nvPr>
        </p:nvSpPr>
        <p:spPr>
          <a:xfrm>
            <a:off x="1143000" y="1905000"/>
            <a:ext cx="7391400" cy="4724400"/>
          </a:xfrm>
        </p:spPr>
        <p:txBody>
          <a:bodyPr/>
          <a:lstStyle/>
          <a:p>
            <a:pPr algn="just">
              <a:buFontTx/>
              <a:buNone/>
            </a:pPr>
            <a:r>
              <a:rPr lang="en-US" altLang="zh-CN" dirty="0">
                <a:latin typeface="华文新魏" pitchFamily="2" charset="-122"/>
                <a:ea typeface="华文新魏" pitchFamily="2" charset="-122"/>
              </a:rPr>
              <a:t>  </a:t>
            </a:r>
            <a:r>
              <a:rPr lang="en-US" altLang="zh-CN" sz="4000" dirty="0">
                <a:latin typeface="Times New Roman"/>
                <a:ea typeface="华文新魏" pitchFamily="2" charset="-122"/>
              </a:rPr>
              <a:t>•</a:t>
            </a:r>
            <a:r>
              <a:rPr lang="zh-CN" altLang="en-US" sz="4000" dirty="0">
                <a:latin typeface="华文新魏" pitchFamily="2" charset="-122"/>
                <a:ea typeface="华文新魏" pitchFamily="2" charset="-122"/>
              </a:rPr>
              <a:t>两维逻辑地址</a:t>
            </a:r>
          </a:p>
          <a:p>
            <a:pPr algn="ctr">
              <a:buFontTx/>
              <a:buNone/>
            </a:pPr>
            <a:r>
              <a:rPr lang="zh-CN" altLang="en-US" sz="4000" dirty="0">
                <a:latin typeface="华文新魏" pitchFamily="2" charset="-122"/>
                <a:ea typeface="华文新魏" pitchFamily="2" charset="-122"/>
              </a:rPr>
              <a:t>段号：段内地址</a:t>
            </a:r>
          </a:p>
          <a:p>
            <a:pPr>
              <a:buFontTx/>
              <a:buNone/>
            </a:pPr>
            <a:r>
              <a:rPr lang="zh-CN" altLang="en-US" sz="4000" dirty="0">
                <a:latin typeface="华文新魏" pitchFamily="2" charset="-122"/>
                <a:ea typeface="华文新魏" pitchFamily="2" charset="-122"/>
              </a:rPr>
              <a:t> </a:t>
            </a:r>
            <a:r>
              <a:rPr lang="en-US" altLang="zh-CN" sz="4000" dirty="0">
                <a:latin typeface="Times New Roman"/>
                <a:ea typeface="华文新魏" pitchFamily="2" charset="-122"/>
              </a:rPr>
              <a:t>•</a:t>
            </a:r>
            <a:r>
              <a:rPr lang="zh-CN" altLang="en-US" sz="4000" dirty="0">
                <a:latin typeface="华文新魏" pitchFamily="2" charset="-122"/>
                <a:ea typeface="华文新魏" pitchFamily="2" charset="-122"/>
              </a:rPr>
              <a:t>作业表和段表 </a:t>
            </a:r>
          </a:p>
          <a:p>
            <a:pPr>
              <a:buFontTx/>
              <a:buNone/>
            </a:pPr>
            <a:r>
              <a:rPr lang="zh-CN" altLang="en-US" sz="4000" dirty="0">
                <a:latin typeface="华文新魏" pitchFamily="2" charset="-122"/>
                <a:ea typeface="华文新魏" pitchFamily="2" charset="-122"/>
              </a:rPr>
              <a:t> </a:t>
            </a:r>
            <a:r>
              <a:rPr lang="en-US" altLang="zh-CN" sz="4000" dirty="0">
                <a:latin typeface="Times New Roman"/>
                <a:ea typeface="华文新魏" pitchFamily="2" charset="-122"/>
              </a:rPr>
              <a:t>•</a:t>
            </a:r>
            <a:r>
              <a:rPr lang="zh-CN" altLang="en-US" sz="4000" dirty="0">
                <a:latin typeface="华文新魏" pitchFamily="2" charset="-122"/>
                <a:ea typeface="华文新魏" pitchFamily="2" charset="-122"/>
              </a:rPr>
              <a:t>段式存储管理的地址转换和存储保护 </a:t>
            </a:r>
          </a:p>
          <a:p>
            <a:pPr>
              <a:buFontTx/>
              <a:buNone/>
            </a:pPr>
            <a:endParaRPr lang="en-US" altLang="zh-CN" sz="4000" dirty="0">
              <a:latin typeface="华文新魏" pitchFamily="2" charset="-122"/>
              <a:ea typeface="华文新魏" pitchFamily="2" charset="-122"/>
            </a:endParaRPr>
          </a:p>
        </p:txBody>
      </p:sp>
    </p:spTree>
    <p:extLst>
      <p:ext uri="{BB962C8B-B14F-4D97-AF65-F5344CB8AC3E}">
        <p14:creationId xmlns:p14="http://schemas.microsoft.com/office/powerpoint/2010/main" val="3718309517"/>
      </p:ext>
    </p:extLst>
  </p:cSld>
  <p:clrMapOvr>
    <a:masterClrMapping/>
  </p:clrMapOvr>
  <p:transition>
    <p:split orient="vert" dir="in"/>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260648"/>
            <a:ext cx="8458200" cy="1143000"/>
          </a:xfrm>
        </p:spPr>
        <p:txBody>
          <a:bodyPr>
            <a:normAutofit fontScale="90000"/>
          </a:bodyPr>
          <a:lstStyle/>
          <a:p>
            <a:r>
              <a:rPr lang="zh-CN" altLang="en-US" sz="4800">
                <a:latin typeface="华文新魏" pitchFamily="2" charset="-122"/>
                <a:ea typeface="华文新魏" pitchFamily="2" charset="-122"/>
              </a:rPr>
              <a:t>分段式存储管理的基本原理</a:t>
            </a:r>
            <a:r>
              <a:rPr lang="en-US" altLang="zh-CN" sz="4800">
                <a:latin typeface="华文新魏" pitchFamily="2" charset="-122"/>
                <a:ea typeface="华文新魏" pitchFamily="2" charset="-122"/>
              </a:rPr>
              <a:t>(2)</a:t>
            </a:r>
            <a:br>
              <a:rPr lang="en-US" altLang="zh-CN" sz="4800">
                <a:latin typeface="华文新魏" pitchFamily="2" charset="-122"/>
                <a:ea typeface="华文新魏" pitchFamily="2" charset="-122"/>
              </a:rPr>
            </a:br>
            <a:endParaRPr lang="en-US" altLang="zh-CN" sz="4800">
              <a:latin typeface="华文新魏" pitchFamily="2" charset="-122"/>
              <a:ea typeface="华文新魏" pitchFamily="2" charset="-122"/>
            </a:endParaRPr>
          </a:p>
        </p:txBody>
      </p:sp>
      <p:sp>
        <p:nvSpPr>
          <p:cNvPr id="52227" name="Rectangle 3"/>
          <p:cNvSpPr>
            <a:spLocks noGrp="1" noChangeArrowheads="1"/>
          </p:cNvSpPr>
          <p:nvPr>
            <p:ph type="body" idx="1"/>
          </p:nvPr>
        </p:nvSpPr>
        <p:spPr>
          <a:xfrm>
            <a:off x="762000" y="1524000"/>
            <a:ext cx="6934200" cy="4800600"/>
          </a:xfrm>
        </p:spPr>
        <p:txBody>
          <a:bodyPr/>
          <a:lstStyle/>
          <a:p>
            <a:pPr algn="just">
              <a:buFontTx/>
              <a:buNone/>
            </a:pPr>
            <a:r>
              <a:rPr lang="en-US" altLang="zh-CN">
                <a:latin typeface="华文新魏" pitchFamily="2" charset="-122"/>
                <a:ea typeface="华文新魏" pitchFamily="2" charset="-122"/>
              </a:rPr>
              <a:t>   </a:t>
            </a:r>
            <a:endParaRPr lang="en-US" altLang="zh-CN" sz="3600">
              <a:latin typeface="华文新魏" pitchFamily="2" charset="-122"/>
              <a:ea typeface="华文新魏" pitchFamily="2" charset="-122"/>
            </a:endParaRPr>
          </a:p>
        </p:txBody>
      </p:sp>
      <p:grpSp>
        <p:nvGrpSpPr>
          <p:cNvPr id="52259" name="Group 35"/>
          <p:cNvGrpSpPr>
            <a:grpSpLocks/>
          </p:cNvGrpSpPr>
          <p:nvPr/>
        </p:nvGrpSpPr>
        <p:grpSpPr bwMode="auto">
          <a:xfrm>
            <a:off x="1295400" y="1600200"/>
            <a:ext cx="6172200" cy="4343400"/>
            <a:chOff x="480" y="1008"/>
            <a:chExt cx="3888" cy="2736"/>
          </a:xfrm>
        </p:grpSpPr>
        <p:sp>
          <p:nvSpPr>
            <p:cNvPr id="52229" name="Text Box 5"/>
            <p:cNvSpPr txBox="1">
              <a:spLocks noChangeArrowheads="1"/>
            </p:cNvSpPr>
            <p:nvPr/>
          </p:nvSpPr>
          <p:spPr bwMode="auto">
            <a:xfrm>
              <a:off x="768" y="1096"/>
              <a:ext cx="1056" cy="2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p>
              <a:pPr algn="just" eaLnBrk="0" hangingPunct="0"/>
              <a:r>
                <a:rPr kumimoji="0" lang="zh-CN" altLang="en-US" sz="2000">
                  <a:solidFill>
                    <a:srgbClr val="FF0000"/>
                  </a:solidFill>
                  <a:latin typeface="华文新魏" pitchFamily="2" charset="-122"/>
                  <a:ea typeface="华文新魏" pitchFamily="2" charset="-122"/>
                </a:rPr>
                <a:t>段控制寄存器</a:t>
              </a:r>
            </a:p>
          </p:txBody>
        </p:sp>
        <p:sp>
          <p:nvSpPr>
            <p:cNvPr id="52230" name="Text Box 6"/>
            <p:cNvSpPr txBox="1">
              <a:spLocks noChangeArrowheads="1"/>
            </p:cNvSpPr>
            <p:nvPr/>
          </p:nvSpPr>
          <p:spPr bwMode="auto">
            <a:xfrm>
              <a:off x="480" y="1361"/>
              <a:ext cx="1488" cy="271"/>
            </a:xfrm>
            <a:prstGeom prst="rect">
              <a:avLst/>
            </a:prstGeom>
            <a:solidFill>
              <a:schemeClr val="accent1"/>
            </a:solidFill>
            <a:ln w="9525">
              <a:solidFill>
                <a:srgbClr val="000000"/>
              </a:solidFill>
              <a:miter lim="800000"/>
              <a:headEnd/>
              <a:tailEnd/>
            </a:ln>
          </p:spPr>
          <p:txBody>
            <a:bodyPr lIns="0" tIns="36000" rIns="0" bIns="0"/>
            <a:lstStyle/>
            <a:p>
              <a:pPr algn="just" eaLnBrk="0" hangingPunct="0"/>
              <a:r>
                <a:rPr kumimoji="0" lang="en-US" altLang="zh-CN" sz="900">
                  <a:solidFill>
                    <a:srgbClr val="FF0000"/>
                  </a:solidFill>
                  <a:latin typeface="华文新魏" pitchFamily="2" charset="-122"/>
                  <a:ea typeface="华文新魏" pitchFamily="2" charset="-122"/>
                </a:rPr>
                <a:t>  </a:t>
              </a:r>
              <a:r>
                <a:rPr kumimoji="0" lang="zh-CN" altLang="en-US" sz="1800">
                  <a:solidFill>
                    <a:srgbClr val="FF0000"/>
                  </a:solidFill>
                  <a:latin typeface="华文新魏" pitchFamily="2" charset="-122"/>
                  <a:ea typeface="华文新魏" pitchFamily="2" charset="-122"/>
                </a:rPr>
                <a:t>段表始址       段表长度</a:t>
              </a:r>
            </a:p>
          </p:txBody>
        </p:sp>
        <p:sp>
          <p:nvSpPr>
            <p:cNvPr id="52231" name="Line 7"/>
            <p:cNvSpPr>
              <a:spLocks noChangeShapeType="1"/>
            </p:cNvSpPr>
            <p:nvPr/>
          </p:nvSpPr>
          <p:spPr bwMode="auto">
            <a:xfrm>
              <a:off x="1200" y="1361"/>
              <a:ext cx="0" cy="2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32" name="AutoShape 8"/>
            <p:cNvSpPr>
              <a:spLocks noChangeArrowheads="1"/>
            </p:cNvSpPr>
            <p:nvPr/>
          </p:nvSpPr>
          <p:spPr bwMode="auto">
            <a:xfrm>
              <a:off x="1024" y="1802"/>
              <a:ext cx="203" cy="177"/>
            </a:xfrm>
            <a:prstGeom prst="flowChartOr">
              <a:avLst/>
            </a:prstGeom>
            <a:solidFill>
              <a:schemeClr val="accent1"/>
            </a:solidFill>
            <a:ln w="9525">
              <a:solidFill>
                <a:srgbClr val="000000"/>
              </a:solidFill>
              <a:round/>
              <a:headEnd/>
              <a:tailEnd/>
            </a:ln>
          </p:spPr>
          <p:txBody>
            <a:bodyPr lIns="0" tIns="36000" rIns="0" bIns="0"/>
            <a:lstStyle/>
            <a:p>
              <a:endParaRPr lang="zh-CN" altLang="en-US"/>
            </a:p>
          </p:txBody>
        </p:sp>
        <p:sp>
          <p:nvSpPr>
            <p:cNvPr id="52233" name="Line 9"/>
            <p:cNvSpPr>
              <a:spLocks noChangeShapeType="1"/>
            </p:cNvSpPr>
            <p:nvPr/>
          </p:nvSpPr>
          <p:spPr bwMode="auto">
            <a:xfrm>
              <a:off x="1125" y="1626"/>
              <a:ext cx="0" cy="1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34" name="Text Box 10"/>
            <p:cNvSpPr txBox="1">
              <a:spLocks noChangeArrowheads="1"/>
            </p:cNvSpPr>
            <p:nvPr/>
          </p:nvSpPr>
          <p:spPr bwMode="auto">
            <a:xfrm>
              <a:off x="3152" y="1361"/>
              <a:ext cx="1216" cy="265"/>
            </a:xfrm>
            <a:prstGeom prst="rect">
              <a:avLst/>
            </a:prstGeom>
            <a:solidFill>
              <a:schemeClr val="accent1"/>
            </a:solidFill>
            <a:ln w="9525">
              <a:solidFill>
                <a:srgbClr val="000000"/>
              </a:solidFill>
              <a:miter lim="800000"/>
              <a:headEnd/>
              <a:tailEnd/>
            </a:ln>
          </p:spPr>
          <p:txBody>
            <a:bodyPr lIns="0" tIns="36000" rIns="0" bIns="0"/>
            <a:lstStyle/>
            <a:p>
              <a:pPr algn="just" eaLnBrk="0" hangingPunct="0"/>
              <a:r>
                <a:rPr kumimoji="0" lang="en-US" altLang="zh-CN" sz="900">
                  <a:solidFill>
                    <a:srgbClr val="FF0000"/>
                  </a:solidFill>
                  <a:latin typeface="华文新魏" pitchFamily="2" charset="-122"/>
                  <a:ea typeface="华文新魏" pitchFamily="2" charset="-122"/>
                </a:rPr>
                <a:t>     </a:t>
              </a:r>
              <a:r>
                <a:rPr kumimoji="0" lang="zh-CN" altLang="en-US" sz="1800">
                  <a:solidFill>
                    <a:srgbClr val="FF0000"/>
                  </a:solidFill>
                  <a:latin typeface="华文新魏" pitchFamily="2" charset="-122"/>
                  <a:ea typeface="华文新魏" pitchFamily="2" charset="-122"/>
                </a:rPr>
                <a:t>段号</a:t>
              </a:r>
              <a:r>
                <a:rPr kumimoji="0" lang="en-US" altLang="zh-CN" sz="1800">
                  <a:solidFill>
                    <a:srgbClr val="FF0000"/>
                  </a:solidFill>
                  <a:latin typeface="华文新魏" pitchFamily="2" charset="-122"/>
                  <a:ea typeface="华文新魏" pitchFamily="2" charset="-122"/>
                </a:rPr>
                <a:t>s       </a:t>
              </a:r>
              <a:r>
                <a:rPr kumimoji="0" lang="zh-CN" altLang="en-US" sz="1800">
                  <a:solidFill>
                    <a:srgbClr val="FF0000"/>
                  </a:solidFill>
                  <a:latin typeface="华文新魏" pitchFamily="2" charset="-122"/>
                  <a:ea typeface="华文新魏" pitchFamily="2" charset="-122"/>
                </a:rPr>
                <a:t>位移</a:t>
              </a:r>
              <a:r>
                <a:rPr kumimoji="0" lang="en-US" altLang="zh-CN" sz="1800">
                  <a:solidFill>
                    <a:srgbClr val="FF0000"/>
                  </a:solidFill>
                  <a:latin typeface="华文新魏" pitchFamily="2" charset="-122"/>
                  <a:ea typeface="华文新魏" pitchFamily="2" charset="-122"/>
                </a:rPr>
                <a:t>d</a:t>
              </a:r>
            </a:p>
          </p:txBody>
        </p:sp>
        <p:sp>
          <p:nvSpPr>
            <p:cNvPr id="52235" name="Line 11"/>
            <p:cNvSpPr>
              <a:spLocks noChangeShapeType="1"/>
            </p:cNvSpPr>
            <p:nvPr/>
          </p:nvSpPr>
          <p:spPr bwMode="auto">
            <a:xfrm>
              <a:off x="3659" y="1361"/>
              <a:ext cx="0" cy="2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36" name="Line 12"/>
            <p:cNvSpPr>
              <a:spLocks noChangeShapeType="1"/>
            </p:cNvSpPr>
            <p:nvPr/>
          </p:nvSpPr>
          <p:spPr bwMode="auto">
            <a:xfrm>
              <a:off x="3355" y="1626"/>
              <a:ext cx="0" cy="2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37" name="Line 13"/>
            <p:cNvSpPr>
              <a:spLocks noChangeShapeType="1"/>
            </p:cNvSpPr>
            <p:nvPr/>
          </p:nvSpPr>
          <p:spPr bwMode="auto">
            <a:xfrm flipH="1">
              <a:off x="1227" y="1891"/>
              <a:ext cx="212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38" name="Text Box 14"/>
            <p:cNvSpPr txBox="1">
              <a:spLocks noChangeArrowheads="1"/>
            </p:cNvSpPr>
            <p:nvPr/>
          </p:nvSpPr>
          <p:spPr bwMode="auto">
            <a:xfrm>
              <a:off x="1968" y="2155"/>
              <a:ext cx="939" cy="19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p>
              <a:pPr algn="just" eaLnBrk="0" hangingPunct="0"/>
              <a:r>
                <a:rPr kumimoji="0" lang="en-US" altLang="zh-CN" sz="900">
                  <a:solidFill>
                    <a:srgbClr val="FF0000"/>
                  </a:solidFill>
                  <a:latin typeface="华文新魏" pitchFamily="2" charset="-122"/>
                  <a:ea typeface="华文新魏" pitchFamily="2" charset="-122"/>
                </a:rPr>
                <a:t>   </a:t>
              </a:r>
              <a:r>
                <a:rPr kumimoji="0" lang="zh-CN" altLang="en-US" sz="1800">
                  <a:solidFill>
                    <a:srgbClr val="FF0000"/>
                  </a:solidFill>
                  <a:latin typeface="华文新魏" pitchFamily="2" charset="-122"/>
                  <a:ea typeface="华文新魏" pitchFamily="2" charset="-122"/>
                </a:rPr>
                <a:t>段长     基址</a:t>
              </a:r>
            </a:p>
          </p:txBody>
        </p:sp>
        <p:grpSp>
          <p:nvGrpSpPr>
            <p:cNvPr id="52239" name="Group 15"/>
            <p:cNvGrpSpPr>
              <a:grpSpLocks/>
            </p:cNvGrpSpPr>
            <p:nvPr/>
          </p:nvGrpSpPr>
          <p:grpSpPr bwMode="auto">
            <a:xfrm>
              <a:off x="2037" y="2420"/>
              <a:ext cx="811" cy="1059"/>
              <a:chOff x="4761" y="3658"/>
              <a:chExt cx="1440" cy="1872"/>
            </a:xfrm>
          </p:grpSpPr>
          <p:sp>
            <p:nvSpPr>
              <p:cNvPr id="52240" name="Rectangle 16"/>
              <p:cNvSpPr>
                <a:spLocks noChangeArrowheads="1"/>
              </p:cNvSpPr>
              <p:nvPr/>
            </p:nvSpPr>
            <p:spPr bwMode="auto">
              <a:xfrm>
                <a:off x="4761" y="3658"/>
                <a:ext cx="1440" cy="1872"/>
              </a:xfrm>
              <a:prstGeom prst="rect">
                <a:avLst/>
              </a:prstGeom>
              <a:solidFill>
                <a:schemeClr val="accent1"/>
              </a:solidFill>
              <a:ln w="9525">
                <a:solidFill>
                  <a:srgbClr val="000000"/>
                </a:solidFill>
                <a:miter lim="800000"/>
                <a:headEnd/>
                <a:tailEnd/>
              </a:ln>
            </p:spPr>
            <p:txBody>
              <a:bodyPr lIns="0" tIns="36000" rIns="0" bIns="0"/>
              <a:lstStyle/>
              <a:p>
                <a:endParaRPr lang="zh-CN" altLang="en-US"/>
              </a:p>
            </p:txBody>
          </p:sp>
          <p:sp>
            <p:nvSpPr>
              <p:cNvPr id="52241" name="Line 17"/>
              <p:cNvSpPr>
                <a:spLocks noChangeShapeType="1"/>
              </p:cNvSpPr>
              <p:nvPr/>
            </p:nvSpPr>
            <p:spPr bwMode="auto">
              <a:xfrm>
                <a:off x="4761" y="3970"/>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42" name="Line 18"/>
              <p:cNvSpPr>
                <a:spLocks noChangeShapeType="1"/>
              </p:cNvSpPr>
              <p:nvPr/>
            </p:nvSpPr>
            <p:spPr bwMode="auto">
              <a:xfrm>
                <a:off x="4761" y="4282"/>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43" name="Line 19"/>
              <p:cNvSpPr>
                <a:spLocks noChangeShapeType="1"/>
              </p:cNvSpPr>
              <p:nvPr/>
            </p:nvSpPr>
            <p:spPr bwMode="auto">
              <a:xfrm>
                <a:off x="4761" y="4594"/>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44" name="Line 20"/>
              <p:cNvSpPr>
                <a:spLocks noChangeShapeType="1"/>
              </p:cNvSpPr>
              <p:nvPr/>
            </p:nvSpPr>
            <p:spPr bwMode="auto">
              <a:xfrm>
                <a:off x="4761" y="4906"/>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45" name="Line 21"/>
              <p:cNvSpPr>
                <a:spLocks noChangeShapeType="1"/>
              </p:cNvSpPr>
              <p:nvPr/>
            </p:nvSpPr>
            <p:spPr bwMode="auto">
              <a:xfrm>
                <a:off x="4761" y="5218"/>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46" name="Line 22"/>
              <p:cNvSpPr>
                <a:spLocks noChangeShapeType="1"/>
              </p:cNvSpPr>
              <p:nvPr/>
            </p:nvSpPr>
            <p:spPr bwMode="auto">
              <a:xfrm>
                <a:off x="5301" y="3658"/>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grpSp>
        <p:sp>
          <p:nvSpPr>
            <p:cNvPr id="52247" name="Line 23"/>
            <p:cNvSpPr>
              <a:spLocks noChangeShapeType="1"/>
            </p:cNvSpPr>
            <p:nvPr/>
          </p:nvSpPr>
          <p:spPr bwMode="auto">
            <a:xfrm>
              <a:off x="1125" y="1979"/>
              <a:ext cx="0" cy="9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48" name="Line 24"/>
            <p:cNvSpPr>
              <a:spLocks noChangeShapeType="1"/>
            </p:cNvSpPr>
            <p:nvPr/>
          </p:nvSpPr>
          <p:spPr bwMode="auto">
            <a:xfrm>
              <a:off x="1125" y="2950"/>
              <a:ext cx="91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49" name="AutoShape 25"/>
            <p:cNvSpPr>
              <a:spLocks noChangeArrowheads="1"/>
            </p:cNvSpPr>
            <p:nvPr/>
          </p:nvSpPr>
          <p:spPr bwMode="auto">
            <a:xfrm>
              <a:off x="3861" y="2950"/>
              <a:ext cx="203" cy="176"/>
            </a:xfrm>
            <a:prstGeom prst="flowChartOr">
              <a:avLst/>
            </a:prstGeom>
            <a:solidFill>
              <a:schemeClr val="accent1"/>
            </a:solidFill>
            <a:ln w="9525">
              <a:solidFill>
                <a:srgbClr val="000000"/>
              </a:solidFill>
              <a:round/>
              <a:headEnd/>
              <a:tailEnd/>
            </a:ln>
          </p:spPr>
          <p:txBody>
            <a:bodyPr lIns="0" tIns="36000" rIns="0" bIns="0"/>
            <a:lstStyle/>
            <a:p>
              <a:endParaRPr lang="zh-CN" altLang="en-US"/>
            </a:p>
          </p:txBody>
        </p:sp>
        <p:sp>
          <p:nvSpPr>
            <p:cNvPr id="52250" name="Line 26"/>
            <p:cNvSpPr>
              <a:spLocks noChangeShapeType="1"/>
            </p:cNvSpPr>
            <p:nvPr/>
          </p:nvSpPr>
          <p:spPr bwMode="auto">
            <a:xfrm>
              <a:off x="2848" y="3038"/>
              <a:ext cx="10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51" name="Line 27"/>
            <p:cNvSpPr>
              <a:spLocks noChangeShapeType="1"/>
            </p:cNvSpPr>
            <p:nvPr/>
          </p:nvSpPr>
          <p:spPr bwMode="auto">
            <a:xfrm>
              <a:off x="3963" y="1626"/>
              <a:ext cx="0" cy="13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52" name="Line 28"/>
            <p:cNvSpPr>
              <a:spLocks noChangeShapeType="1"/>
            </p:cNvSpPr>
            <p:nvPr/>
          </p:nvSpPr>
          <p:spPr bwMode="auto">
            <a:xfrm>
              <a:off x="3963" y="3126"/>
              <a:ext cx="0" cy="26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53" name="Text Box 29"/>
            <p:cNvSpPr txBox="1">
              <a:spLocks noChangeArrowheads="1"/>
            </p:cNvSpPr>
            <p:nvPr/>
          </p:nvSpPr>
          <p:spPr bwMode="auto">
            <a:xfrm>
              <a:off x="3557" y="3383"/>
              <a:ext cx="811" cy="265"/>
            </a:xfrm>
            <a:prstGeom prst="rect">
              <a:avLst/>
            </a:prstGeom>
            <a:solidFill>
              <a:srgbClr val="FFCC66"/>
            </a:solidFill>
            <a:ln w="9525">
              <a:solidFill>
                <a:srgbClr val="000000"/>
              </a:solidFill>
              <a:miter lim="800000"/>
              <a:headEnd/>
              <a:tailEnd/>
            </a:ln>
          </p:spPr>
          <p:txBody>
            <a:bodyPr lIns="0" tIns="36000" rIns="0" bIns="0"/>
            <a:lstStyle/>
            <a:p>
              <a:pPr algn="just" eaLnBrk="0" hangingPunct="0"/>
              <a:r>
                <a:rPr kumimoji="0" lang="en-US" altLang="zh-CN" sz="2000">
                  <a:solidFill>
                    <a:srgbClr val="FF0000"/>
                  </a:solidFill>
                  <a:latin typeface="华文新魏" pitchFamily="2" charset="-122"/>
                  <a:ea typeface="华文新魏" pitchFamily="2" charset="-122"/>
                </a:rPr>
                <a:t>  </a:t>
              </a:r>
              <a:r>
                <a:rPr kumimoji="0" lang="zh-CN" altLang="en-US" sz="2000">
                  <a:solidFill>
                    <a:srgbClr val="FF0000"/>
                  </a:solidFill>
                  <a:latin typeface="华文新魏" pitchFamily="2" charset="-122"/>
                  <a:ea typeface="华文新魏" pitchFamily="2" charset="-122"/>
                </a:rPr>
                <a:t>物理地址</a:t>
              </a:r>
            </a:p>
          </p:txBody>
        </p:sp>
        <p:sp>
          <p:nvSpPr>
            <p:cNvPr id="52254" name="AutoShape 30"/>
            <p:cNvSpPr>
              <a:spLocks noChangeArrowheads="1"/>
            </p:cNvSpPr>
            <p:nvPr/>
          </p:nvSpPr>
          <p:spPr bwMode="auto">
            <a:xfrm>
              <a:off x="2341" y="1273"/>
              <a:ext cx="304" cy="265"/>
            </a:xfrm>
            <a:prstGeom prst="upArrowCallout">
              <a:avLst>
                <a:gd name="adj1" fmla="val 28679"/>
                <a:gd name="adj2" fmla="val 28679"/>
                <a:gd name="adj3" fmla="val 16667"/>
                <a:gd name="adj4" fmla="val 66667"/>
              </a:avLst>
            </a:prstGeom>
            <a:solidFill>
              <a:schemeClr val="accent1"/>
            </a:solidFill>
            <a:ln w="9525">
              <a:solidFill>
                <a:srgbClr val="000000"/>
              </a:solidFill>
              <a:miter lim="800000"/>
              <a:headEnd/>
              <a:tailEnd/>
            </a:ln>
          </p:spPr>
          <p:txBody>
            <a:bodyPr lIns="0" tIns="36000" rIns="0" bIns="0"/>
            <a:lstStyle/>
            <a:p>
              <a:endParaRPr lang="zh-CN" altLang="en-US"/>
            </a:p>
          </p:txBody>
        </p:sp>
        <p:sp>
          <p:nvSpPr>
            <p:cNvPr id="52255" name="Line 31"/>
            <p:cNvSpPr>
              <a:spLocks noChangeShapeType="1"/>
            </p:cNvSpPr>
            <p:nvPr/>
          </p:nvSpPr>
          <p:spPr bwMode="auto">
            <a:xfrm flipV="1">
              <a:off x="2443" y="1538"/>
              <a:ext cx="0" cy="3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56" name="Line 32"/>
            <p:cNvSpPr>
              <a:spLocks noChangeShapeType="1"/>
            </p:cNvSpPr>
            <p:nvPr/>
          </p:nvSpPr>
          <p:spPr bwMode="auto">
            <a:xfrm>
              <a:off x="1936" y="1449"/>
              <a:ext cx="40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36000" rIns="0" bIns="0"/>
            <a:lstStyle/>
            <a:p>
              <a:endParaRPr lang="zh-CN" altLang="en-US"/>
            </a:p>
          </p:txBody>
        </p:sp>
        <p:sp>
          <p:nvSpPr>
            <p:cNvPr id="52257" name="Text Box 33"/>
            <p:cNvSpPr txBox="1">
              <a:spLocks noChangeArrowheads="1"/>
            </p:cNvSpPr>
            <p:nvPr/>
          </p:nvSpPr>
          <p:spPr bwMode="auto">
            <a:xfrm>
              <a:off x="2341" y="1008"/>
              <a:ext cx="507" cy="17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p>
              <a:pPr algn="just" eaLnBrk="0" hangingPunct="0"/>
              <a:r>
                <a:rPr kumimoji="0" lang="zh-CN" altLang="en-US" sz="1800">
                  <a:solidFill>
                    <a:srgbClr val="FF0000"/>
                  </a:solidFill>
                  <a:latin typeface="华文新魏" pitchFamily="2" charset="-122"/>
                  <a:ea typeface="华文新魏" pitchFamily="2" charset="-122"/>
                </a:rPr>
                <a:t>越界</a:t>
              </a:r>
              <a:r>
                <a:rPr kumimoji="0" lang="en-US" altLang="zh-CN" sz="1800">
                  <a:solidFill>
                    <a:srgbClr val="FF0000"/>
                  </a:solidFill>
                  <a:latin typeface="华文新魏" pitchFamily="2" charset="-122"/>
                  <a:ea typeface="华文新魏" pitchFamily="2" charset="-122"/>
                </a:rPr>
                <a:t>?</a:t>
              </a:r>
            </a:p>
          </p:txBody>
        </p:sp>
        <p:sp>
          <p:nvSpPr>
            <p:cNvPr id="52258" name="Text Box 34"/>
            <p:cNvSpPr txBox="1">
              <a:spLocks noChangeArrowheads="1"/>
            </p:cNvSpPr>
            <p:nvPr/>
          </p:nvSpPr>
          <p:spPr bwMode="auto">
            <a:xfrm>
              <a:off x="2139" y="3567"/>
              <a:ext cx="506" cy="17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p>
              <a:pPr algn="just" eaLnBrk="0" hangingPunct="0"/>
              <a:r>
                <a:rPr kumimoji="0" lang="en-US" altLang="zh-CN" sz="2000">
                  <a:solidFill>
                    <a:srgbClr val="FF0000"/>
                  </a:solidFill>
                  <a:latin typeface="华文新魏" pitchFamily="2" charset="-122"/>
                  <a:ea typeface="华文新魏" pitchFamily="2" charset="-122"/>
                </a:rPr>
                <a:t>  </a:t>
              </a:r>
              <a:r>
                <a:rPr kumimoji="0" lang="zh-CN" altLang="en-US" sz="2000">
                  <a:solidFill>
                    <a:srgbClr val="FF0000"/>
                  </a:solidFill>
                  <a:latin typeface="华文新魏" pitchFamily="2" charset="-122"/>
                  <a:ea typeface="华文新魏" pitchFamily="2" charset="-122"/>
                </a:rPr>
                <a:t>段表</a:t>
              </a:r>
            </a:p>
          </p:txBody>
        </p:sp>
      </p:grpSp>
    </p:spTree>
    <p:extLst>
      <p:ext uri="{BB962C8B-B14F-4D97-AF65-F5344CB8AC3E}">
        <p14:creationId xmlns:p14="http://schemas.microsoft.com/office/powerpoint/2010/main" val="1355187394"/>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1000" y="332656"/>
            <a:ext cx="7772400" cy="1143000"/>
          </a:xfrm>
        </p:spPr>
        <p:txBody>
          <a:bodyPr>
            <a:normAutofit fontScale="90000"/>
          </a:bodyPr>
          <a:lstStyle/>
          <a:p>
            <a:r>
              <a:rPr lang="en-US" altLang="zh-CN" sz="4800" dirty="0">
                <a:latin typeface="华文新魏" pitchFamily="2" charset="-122"/>
                <a:ea typeface="华文新魏" pitchFamily="2" charset="-122"/>
              </a:rPr>
              <a:t>4.4.3</a:t>
            </a:r>
            <a:r>
              <a:rPr lang="zh-CN" altLang="en-US" sz="4800" dirty="0">
                <a:latin typeface="华文新魏" pitchFamily="2" charset="-122"/>
                <a:ea typeface="华文新魏" pitchFamily="2" charset="-122"/>
              </a:rPr>
              <a:t>段的共享</a:t>
            </a:r>
            <a:r>
              <a:rPr lang="zh-CN" altLang="en-US" sz="5400" dirty="0">
                <a:latin typeface="华文新魏" pitchFamily="2" charset="-122"/>
                <a:ea typeface="华文新魏" pitchFamily="2" charset="-122"/>
              </a:rPr>
              <a:t/>
            </a:r>
            <a:br>
              <a:rPr lang="zh-CN" altLang="en-US" sz="5400" dirty="0">
                <a:latin typeface="华文新魏" pitchFamily="2" charset="-122"/>
                <a:ea typeface="华文新魏" pitchFamily="2" charset="-122"/>
              </a:rPr>
            </a:br>
            <a:endParaRPr lang="zh-CN" altLang="en-US" sz="5400" dirty="0">
              <a:latin typeface="华文新魏" pitchFamily="2" charset="-122"/>
              <a:ea typeface="华文新魏" pitchFamily="2" charset="-122"/>
            </a:endParaRPr>
          </a:p>
        </p:txBody>
      </p:sp>
      <p:sp>
        <p:nvSpPr>
          <p:cNvPr id="31747" name="Rectangle 3"/>
          <p:cNvSpPr>
            <a:spLocks noGrp="1" noChangeArrowheads="1"/>
          </p:cNvSpPr>
          <p:nvPr>
            <p:ph type="body" idx="1"/>
          </p:nvPr>
        </p:nvSpPr>
        <p:spPr>
          <a:xfrm>
            <a:off x="1066800" y="1219200"/>
            <a:ext cx="7315200" cy="5257800"/>
          </a:xfrm>
        </p:spPr>
        <p:txBody>
          <a:bodyPr/>
          <a:lstStyle/>
          <a:p>
            <a:pPr>
              <a:lnSpc>
                <a:spcPct val="90000"/>
              </a:lnSpc>
            </a:pPr>
            <a:r>
              <a:rPr lang="zh-CN" altLang="en-US" sz="3600">
                <a:latin typeface="华文新魏" pitchFamily="2" charset="-122"/>
                <a:ea typeface="华文新魏" pitchFamily="2" charset="-122"/>
              </a:rPr>
              <a:t>多对基址</a:t>
            </a:r>
            <a:r>
              <a:rPr lang="en-US" altLang="zh-CN" sz="3600">
                <a:latin typeface="华文新魏" pitchFamily="2" charset="-122"/>
                <a:ea typeface="华文新魏" pitchFamily="2" charset="-122"/>
              </a:rPr>
              <a:t>/</a:t>
            </a:r>
            <a:r>
              <a:rPr lang="zh-CN" altLang="en-US" sz="3600">
                <a:latin typeface="华文新魏" pitchFamily="2" charset="-122"/>
                <a:ea typeface="华文新魏" pitchFamily="2" charset="-122"/>
              </a:rPr>
              <a:t>限长寄存器 </a:t>
            </a:r>
          </a:p>
          <a:p>
            <a:pPr>
              <a:lnSpc>
                <a:spcPct val="90000"/>
              </a:lnSpc>
            </a:pPr>
            <a:r>
              <a:rPr lang="zh-CN" altLang="en-US" sz="3600">
                <a:latin typeface="华文新魏" pitchFamily="2" charset="-122"/>
                <a:ea typeface="华文新魏" pitchFamily="2" charset="-122"/>
              </a:rPr>
              <a:t>段的共享，是通过不同作业段表中的项指向同一个段基址来实现。</a:t>
            </a:r>
          </a:p>
          <a:p>
            <a:pPr>
              <a:lnSpc>
                <a:spcPct val="90000"/>
              </a:lnSpc>
            </a:pPr>
            <a:r>
              <a:rPr lang="zh-CN" altLang="en-US" sz="3600">
                <a:latin typeface="华文新魏" pitchFamily="2" charset="-122"/>
                <a:ea typeface="华文新魏" pitchFamily="2" charset="-122"/>
              </a:rPr>
              <a:t>几道作业共享的例行程序就可放在一个段中，只要让各道作业的共享部分有相同的基址</a:t>
            </a:r>
            <a:r>
              <a:rPr lang="en-US" altLang="zh-CN" sz="3600">
                <a:latin typeface="华文新魏" pitchFamily="2" charset="-122"/>
                <a:ea typeface="华文新魏" pitchFamily="2" charset="-122"/>
              </a:rPr>
              <a:t>/</a:t>
            </a:r>
            <a:r>
              <a:rPr lang="zh-CN" altLang="en-US" sz="3600">
                <a:latin typeface="华文新魏" pitchFamily="2" charset="-122"/>
                <a:ea typeface="华文新魏" pitchFamily="2" charset="-122"/>
              </a:rPr>
              <a:t>限长值。</a:t>
            </a:r>
          </a:p>
          <a:p>
            <a:pPr>
              <a:lnSpc>
                <a:spcPct val="90000"/>
              </a:lnSpc>
            </a:pPr>
            <a:r>
              <a:rPr lang="zh-CN" altLang="en-US" sz="3600">
                <a:latin typeface="华文新魏" pitchFamily="2" charset="-122"/>
                <a:ea typeface="华文新魏" pitchFamily="2" charset="-122"/>
              </a:rPr>
              <a:t>对共享段的信息必须进行保护。</a:t>
            </a:r>
          </a:p>
          <a:p>
            <a:pPr>
              <a:lnSpc>
                <a:spcPct val="90000"/>
              </a:lnSpc>
              <a:buFontTx/>
              <a:buNone/>
            </a:pPr>
            <a:endParaRPr lang="zh-CN" altLang="en-US" sz="3600">
              <a:latin typeface="华文新魏" pitchFamily="2" charset="-122"/>
              <a:ea typeface="华文新魏" pitchFamily="2" charset="-122"/>
            </a:endParaRPr>
          </a:p>
          <a:p>
            <a:pPr algn="just">
              <a:lnSpc>
                <a:spcPct val="90000"/>
              </a:lnSpc>
              <a:buFontTx/>
              <a:buNone/>
            </a:pPr>
            <a:r>
              <a:rPr lang="zh-CN" altLang="en-US" sz="2800">
                <a:latin typeface="华文新魏" pitchFamily="2" charset="-122"/>
                <a:ea typeface="华文新魏" pitchFamily="2" charset="-122"/>
              </a:rPr>
              <a:t>  </a:t>
            </a:r>
          </a:p>
          <a:p>
            <a:pPr>
              <a:lnSpc>
                <a:spcPct val="90000"/>
              </a:lnSpc>
            </a:pPr>
            <a:endParaRPr lang="en-US" altLang="zh-CN" sz="2800">
              <a:latin typeface="华文新魏" pitchFamily="2" charset="-122"/>
              <a:ea typeface="华文新魏" pitchFamily="2" charset="-122"/>
            </a:endParaRPr>
          </a:p>
        </p:txBody>
      </p:sp>
    </p:spTree>
    <p:extLst>
      <p:ext uri="{BB962C8B-B14F-4D97-AF65-F5344CB8AC3E}">
        <p14:creationId xmlns:p14="http://schemas.microsoft.com/office/powerpoint/2010/main" val="1573395763"/>
      </p:ext>
    </p:extLst>
  </p:cSld>
  <p:clrMapOvr>
    <a:masterClrMapping/>
  </p:clrMapOvr>
  <p:transition>
    <p:split orient="vert" dir="in"/>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99392"/>
            <a:ext cx="7772400" cy="1143000"/>
          </a:xfrm>
        </p:spPr>
        <p:txBody>
          <a:bodyPr/>
          <a:lstStyle/>
          <a:p>
            <a:r>
              <a:rPr lang="zh-CN" altLang="en-US" sz="4800" dirty="0">
                <a:latin typeface="华文新魏" pitchFamily="2" charset="-122"/>
                <a:ea typeface="华文新魏" pitchFamily="2" charset="-122"/>
              </a:rPr>
              <a:t>分段和分页的比较</a:t>
            </a:r>
            <a:r>
              <a:rPr lang="en-US" altLang="zh-CN" sz="4800" dirty="0">
                <a:latin typeface="华文新魏" pitchFamily="2" charset="-122"/>
                <a:ea typeface="华文新魏" pitchFamily="2" charset="-122"/>
              </a:rPr>
              <a:t>(1)</a:t>
            </a:r>
            <a:r>
              <a:rPr lang="en-US" altLang="zh-CN" dirty="0">
                <a:latin typeface="华文新魏" pitchFamily="2" charset="-122"/>
                <a:ea typeface="华文新魏" pitchFamily="2" charset="-122"/>
              </a:rPr>
              <a:t> </a:t>
            </a:r>
          </a:p>
        </p:txBody>
      </p:sp>
      <p:sp>
        <p:nvSpPr>
          <p:cNvPr id="53251" name="Rectangle 3"/>
          <p:cNvSpPr>
            <a:spLocks noGrp="1" noChangeArrowheads="1"/>
          </p:cNvSpPr>
          <p:nvPr>
            <p:ph type="body" idx="1"/>
          </p:nvPr>
        </p:nvSpPr>
        <p:spPr>
          <a:xfrm>
            <a:off x="914400" y="1219200"/>
            <a:ext cx="7391400" cy="5181600"/>
          </a:xfrm>
        </p:spPr>
        <p:txBody>
          <a:bodyPr/>
          <a:lstStyle/>
          <a:p>
            <a:pPr algn="just"/>
            <a:r>
              <a:rPr lang="zh-CN" altLang="en-US" sz="3600">
                <a:latin typeface="华文新魏" pitchFamily="2" charset="-122"/>
                <a:ea typeface="华文新魏" pitchFamily="2" charset="-122"/>
              </a:rPr>
              <a:t>分段是信息的逻辑单位，由源程序的逻辑结构所决定，用户可见，</a:t>
            </a:r>
          </a:p>
          <a:p>
            <a:pPr algn="just"/>
            <a:r>
              <a:rPr lang="zh-CN" altLang="en-US" sz="3600">
                <a:latin typeface="华文新魏" pitchFamily="2" charset="-122"/>
                <a:ea typeface="华文新魏" pitchFamily="2" charset="-122"/>
              </a:rPr>
              <a:t>段长可根据用户需要来规定，段起始地址可从任何主存地址开始。</a:t>
            </a:r>
          </a:p>
          <a:p>
            <a:pPr algn="just"/>
            <a:r>
              <a:rPr lang="zh-CN" altLang="en-US" sz="3600">
                <a:latin typeface="华文新魏" pitchFamily="2" charset="-122"/>
                <a:ea typeface="华文新魏" pitchFamily="2" charset="-122"/>
              </a:rPr>
              <a:t>分段方式中，源程序</a:t>
            </a:r>
            <a:r>
              <a:rPr lang="en-US" altLang="zh-CN" sz="3600">
                <a:latin typeface="华文新魏" pitchFamily="2" charset="-122"/>
                <a:ea typeface="华文新魏" pitchFamily="2" charset="-122"/>
              </a:rPr>
              <a:t>(</a:t>
            </a:r>
            <a:r>
              <a:rPr lang="zh-CN" altLang="en-US" sz="3600">
                <a:latin typeface="华文新魏" pitchFamily="2" charset="-122"/>
                <a:ea typeface="华文新魏" pitchFamily="2" charset="-122"/>
              </a:rPr>
              <a:t>段号，段内位移</a:t>
            </a:r>
            <a:r>
              <a:rPr lang="en-US" altLang="zh-CN" sz="3600">
                <a:latin typeface="华文新魏" pitchFamily="2" charset="-122"/>
                <a:ea typeface="华文新魏" pitchFamily="2" charset="-122"/>
              </a:rPr>
              <a:t>)</a:t>
            </a:r>
            <a:r>
              <a:rPr lang="zh-CN" altLang="en-US" sz="3600">
                <a:latin typeface="华文新魏" pitchFamily="2" charset="-122"/>
                <a:ea typeface="华文新魏" pitchFamily="2" charset="-122"/>
              </a:rPr>
              <a:t>经连结装配后地址仍保持二维结构。</a:t>
            </a:r>
          </a:p>
        </p:txBody>
      </p:sp>
    </p:spTree>
    <p:extLst>
      <p:ext uri="{BB962C8B-B14F-4D97-AF65-F5344CB8AC3E}">
        <p14:creationId xmlns:p14="http://schemas.microsoft.com/office/powerpoint/2010/main" val="1678000189"/>
      </p:ext>
    </p:extLst>
  </p:cSld>
  <p:clrMapOvr>
    <a:masterClrMapping/>
  </p:clrMapOvr>
  <p:transition>
    <p:split orient="vert"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11560" y="-99392"/>
            <a:ext cx="7772400" cy="1143000"/>
          </a:xfrm>
        </p:spPr>
        <p:txBody>
          <a:bodyPr/>
          <a:lstStyle/>
          <a:p>
            <a:r>
              <a:rPr lang="zh-CN" altLang="en-US" sz="4800">
                <a:latin typeface="华文新魏" pitchFamily="2" charset="-122"/>
                <a:ea typeface="华文新魏" pitchFamily="2" charset="-122"/>
              </a:rPr>
              <a:t>分段和分页的比较</a:t>
            </a:r>
            <a:r>
              <a:rPr lang="en-US" altLang="zh-CN" sz="4800">
                <a:latin typeface="华文新魏" pitchFamily="2" charset="-122"/>
                <a:ea typeface="华文新魏" pitchFamily="2" charset="-122"/>
              </a:rPr>
              <a:t>(2)</a:t>
            </a:r>
            <a:r>
              <a:rPr lang="en-US" altLang="zh-CN">
                <a:latin typeface="华文新魏" pitchFamily="2" charset="-122"/>
                <a:ea typeface="华文新魏" pitchFamily="2" charset="-122"/>
              </a:rPr>
              <a:t> </a:t>
            </a:r>
          </a:p>
        </p:txBody>
      </p:sp>
      <p:sp>
        <p:nvSpPr>
          <p:cNvPr id="54275" name="Rectangle 3"/>
          <p:cNvSpPr>
            <a:spLocks noGrp="1" noChangeArrowheads="1"/>
          </p:cNvSpPr>
          <p:nvPr>
            <p:ph type="body" idx="1"/>
          </p:nvPr>
        </p:nvSpPr>
        <p:spPr>
          <a:xfrm>
            <a:off x="755650" y="1295400"/>
            <a:ext cx="7561263" cy="4724400"/>
          </a:xfrm>
        </p:spPr>
        <p:txBody>
          <a:bodyPr/>
          <a:lstStyle/>
          <a:p>
            <a:pPr algn="just"/>
            <a:r>
              <a:rPr lang="zh-CN" altLang="en-US" sz="3600">
                <a:latin typeface="华文新魏" pitchFamily="2" charset="-122"/>
                <a:ea typeface="华文新魏" pitchFamily="2" charset="-122"/>
              </a:rPr>
              <a:t>分页是信息的物理单位，与源程序的逻辑结构无关，用户不可见，</a:t>
            </a:r>
          </a:p>
          <a:p>
            <a:pPr algn="just"/>
            <a:r>
              <a:rPr lang="zh-CN" altLang="en-US" sz="3600">
                <a:latin typeface="华文新魏" pitchFamily="2" charset="-122"/>
                <a:ea typeface="华文新魏" pitchFamily="2" charset="-122"/>
              </a:rPr>
              <a:t>页长由系统确定，页面只能以页大小的整倍数地址开始。</a:t>
            </a:r>
          </a:p>
          <a:p>
            <a:pPr algn="just"/>
            <a:r>
              <a:rPr lang="zh-CN" altLang="en-US" sz="3600">
                <a:latin typeface="华文新魏" pitchFamily="2" charset="-122"/>
                <a:ea typeface="华文新魏" pitchFamily="2" charset="-122"/>
              </a:rPr>
              <a:t>分页方式中，源程序</a:t>
            </a:r>
            <a:r>
              <a:rPr lang="en-US" altLang="zh-CN" sz="3600">
                <a:latin typeface="华文新魏" pitchFamily="2" charset="-122"/>
                <a:ea typeface="华文新魏" pitchFamily="2" charset="-122"/>
              </a:rPr>
              <a:t>(</a:t>
            </a:r>
            <a:r>
              <a:rPr lang="zh-CN" altLang="en-US" sz="3600">
                <a:latin typeface="华文新魏" pitchFamily="2" charset="-122"/>
                <a:ea typeface="华文新魏" pitchFamily="2" charset="-122"/>
              </a:rPr>
              <a:t>页号，页内位移</a:t>
            </a:r>
            <a:r>
              <a:rPr lang="en-US" altLang="zh-CN" sz="3600">
                <a:latin typeface="华文新魏" pitchFamily="2" charset="-122"/>
                <a:ea typeface="华文新魏" pitchFamily="2" charset="-122"/>
              </a:rPr>
              <a:t>)</a:t>
            </a:r>
            <a:r>
              <a:rPr lang="zh-CN" altLang="en-US" sz="3600">
                <a:latin typeface="华文新魏" pitchFamily="2" charset="-122"/>
                <a:ea typeface="华文新魏" pitchFamily="2" charset="-122"/>
              </a:rPr>
              <a:t>经连结装配后地址变成了一维结构。</a:t>
            </a:r>
          </a:p>
          <a:p>
            <a:endParaRPr lang="en-US" altLang="zh-CN" sz="3600">
              <a:latin typeface="华文新魏" pitchFamily="2" charset="-122"/>
              <a:ea typeface="华文新魏" pitchFamily="2" charset="-122"/>
            </a:endParaRPr>
          </a:p>
        </p:txBody>
      </p:sp>
    </p:spTree>
    <p:extLst>
      <p:ext uri="{BB962C8B-B14F-4D97-AF65-F5344CB8AC3E}">
        <p14:creationId xmlns:p14="http://schemas.microsoft.com/office/powerpoint/2010/main" val="3125947537"/>
      </p:ext>
    </p:extLst>
  </p:cSld>
  <p:clrMapOvr>
    <a:masterClrMapping/>
  </p:clrMapOvr>
  <p:transition>
    <p:split orient="vert" dir="in"/>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4.5 </a:t>
            </a:r>
            <a:r>
              <a:rPr lang="zh-CN" altLang="en-US" dirty="0" smtClean="0"/>
              <a:t>虚拟存储管理</a:t>
            </a:r>
            <a:endParaRPr lang="zh-CN" altLang="en-US" dirty="0"/>
          </a:p>
        </p:txBody>
      </p:sp>
      <p:sp>
        <p:nvSpPr>
          <p:cNvPr id="3" name="内容占位符 2"/>
          <p:cNvSpPr>
            <a:spLocks noGrp="1"/>
          </p:cNvSpPr>
          <p:nvPr>
            <p:ph idx="1"/>
          </p:nvPr>
        </p:nvSpPr>
        <p:spPr/>
        <p:txBody>
          <a:bodyPr/>
          <a:lstStyle/>
          <a:p>
            <a:r>
              <a:rPr lang="en-US" altLang="zh-CN" dirty="0"/>
              <a:t>4.5.1 </a:t>
            </a:r>
            <a:r>
              <a:rPr lang="zh-CN" altLang="en-US" dirty="0"/>
              <a:t>虚拟存储管理的概念</a:t>
            </a:r>
          </a:p>
          <a:p>
            <a:r>
              <a:rPr lang="en-US" altLang="zh-CN" dirty="0"/>
              <a:t>4.5.2 </a:t>
            </a:r>
            <a:r>
              <a:rPr lang="zh-CN" altLang="en-US" dirty="0"/>
              <a:t>请求分页</a:t>
            </a:r>
            <a:r>
              <a:rPr lang="zh-CN" altLang="en-US" dirty="0" smtClean="0"/>
              <a:t>虚拟存储管理</a:t>
            </a:r>
            <a:endParaRPr lang="en-US" altLang="zh-CN" dirty="0" smtClean="0"/>
          </a:p>
          <a:p>
            <a:r>
              <a:rPr lang="en-US" altLang="zh-CN" dirty="0" smtClean="0"/>
              <a:t>4.5.3 </a:t>
            </a:r>
            <a:r>
              <a:rPr lang="zh-CN" altLang="en-US" dirty="0"/>
              <a:t>请求分段虚拟存储管理</a:t>
            </a:r>
          </a:p>
          <a:p>
            <a:r>
              <a:rPr lang="en-US" altLang="zh-CN" dirty="0"/>
              <a:t>4.5.4 </a:t>
            </a:r>
            <a:r>
              <a:rPr lang="zh-CN" altLang="en-US" dirty="0"/>
              <a:t>请求段页式虚拟存储管理</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46</a:t>
            </a:fld>
            <a:endParaRPr lang="zh-CN" altLang="en-US"/>
          </a:p>
        </p:txBody>
      </p:sp>
    </p:spTree>
    <p:extLst>
      <p:ext uri="{BB962C8B-B14F-4D97-AF65-F5344CB8AC3E}">
        <p14:creationId xmlns:p14="http://schemas.microsoft.com/office/powerpoint/2010/main" val="12111376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虚拟存储管理的概念</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为什么引入虚拟存储器？</a:t>
            </a:r>
            <a:endParaRPr lang="en-US" altLang="zh-CN" dirty="0" smtClean="0"/>
          </a:p>
          <a:p>
            <a:pPr lvl="1"/>
            <a:r>
              <a:rPr lang="zh-CN" altLang="en-US" dirty="0" smtClean="0"/>
              <a:t>实存不够用：程序越来越大，越来越多</a:t>
            </a:r>
            <a:endParaRPr lang="en-US" altLang="zh-CN" dirty="0" smtClean="0"/>
          </a:p>
          <a:p>
            <a:pPr lvl="1"/>
            <a:r>
              <a:rPr lang="zh-CN" altLang="en-US" dirty="0"/>
              <a:t>一</a:t>
            </a:r>
            <a:r>
              <a:rPr lang="zh-CN" altLang="en-US" dirty="0" smtClean="0"/>
              <a:t>个进程的执行不需要同时将所有代码数据装入内存</a:t>
            </a:r>
            <a:endParaRPr lang="en-US" altLang="zh-CN" dirty="0" smtClean="0"/>
          </a:p>
          <a:p>
            <a:r>
              <a:rPr lang="zh-CN" altLang="en-US" dirty="0" smtClean="0"/>
              <a:t>虚拟存储器</a:t>
            </a:r>
            <a:endParaRPr lang="en-US" altLang="zh-CN" dirty="0" smtClean="0"/>
          </a:p>
          <a:p>
            <a:pPr lvl="1"/>
            <a:r>
              <a:rPr lang="zh-CN" altLang="en-US" dirty="0" smtClean="0"/>
              <a:t>向用户提供一个比实际内存</a:t>
            </a:r>
            <a:r>
              <a:rPr lang="zh-CN" altLang="en-US" dirty="0" smtClean="0">
                <a:solidFill>
                  <a:srgbClr val="FF0000"/>
                </a:solidFill>
              </a:rPr>
              <a:t>大的多、可寻址</a:t>
            </a:r>
            <a:r>
              <a:rPr lang="zh-CN" altLang="en-US" dirty="0" smtClean="0"/>
              <a:t>的“存储器”</a:t>
            </a:r>
            <a:endParaRPr lang="en-US" altLang="zh-CN" dirty="0" smtClean="0"/>
          </a:p>
          <a:p>
            <a:pPr lvl="1"/>
            <a:r>
              <a:rPr lang="zh-CN" altLang="en-US" dirty="0" smtClean="0">
                <a:solidFill>
                  <a:srgbClr val="FF0000"/>
                </a:solidFill>
              </a:rPr>
              <a:t>大小与实际内存无关，受限于地址结构和磁盘空间</a:t>
            </a:r>
            <a:endParaRPr lang="en-US" altLang="zh-CN" dirty="0">
              <a:solidFill>
                <a:srgbClr val="FF0000"/>
              </a:solidFill>
            </a:endParaRPr>
          </a:p>
          <a:p>
            <a:pPr lvl="1"/>
            <a:r>
              <a:rPr lang="en-US" altLang="zh-CN" dirty="0" smtClean="0"/>
              <a:t>32</a:t>
            </a:r>
            <a:r>
              <a:rPr lang="zh-CN" altLang="en-US" dirty="0" smtClean="0"/>
              <a:t>位系统，每个进程</a:t>
            </a:r>
            <a:r>
              <a:rPr lang="zh-CN" altLang="en-US" dirty="0"/>
              <a:t>拥有</a:t>
            </a:r>
            <a:r>
              <a:rPr lang="en-US" altLang="zh-CN" dirty="0" smtClean="0"/>
              <a:t>4G</a:t>
            </a:r>
            <a:r>
              <a:rPr lang="zh-CN" altLang="en-US" dirty="0" smtClean="0"/>
              <a:t>的虚拟内存</a:t>
            </a:r>
            <a:endParaRPr lang="en-US" altLang="zh-CN" dirty="0" smtClean="0"/>
          </a:p>
          <a:p>
            <a:pPr lvl="1"/>
            <a:r>
              <a:rPr lang="zh-CN" altLang="en-US" dirty="0">
                <a:solidFill>
                  <a:srgbClr val="FF0000"/>
                </a:solidFill>
              </a:rPr>
              <a:t>实现</a:t>
            </a:r>
            <a:r>
              <a:rPr lang="zh-CN" altLang="en-US" dirty="0" smtClean="0">
                <a:solidFill>
                  <a:srgbClr val="FF0000"/>
                </a:solidFill>
              </a:rPr>
              <a:t>进程部分</a:t>
            </a:r>
            <a:r>
              <a:rPr lang="zh-CN" altLang="en-US" dirty="0">
                <a:solidFill>
                  <a:srgbClr val="FF0000"/>
                </a:solidFill>
              </a:rPr>
              <a:t>装入、部分</a:t>
            </a:r>
            <a:r>
              <a:rPr lang="zh-CN" altLang="en-US" dirty="0" smtClean="0">
                <a:solidFill>
                  <a:srgbClr val="FF0000"/>
                </a:solidFill>
              </a:rPr>
              <a:t>替换</a:t>
            </a:r>
            <a:endParaRPr lang="en-US" altLang="zh-CN" dirty="0">
              <a:solidFill>
                <a:srgbClr val="FF0000"/>
              </a:solidFill>
            </a:endParaRPr>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47</a:t>
            </a:fld>
            <a:endParaRPr lang="zh-CN" altLang="en-US"/>
          </a:p>
        </p:txBody>
      </p:sp>
    </p:spTree>
    <p:extLst>
      <p:ext uri="{BB962C8B-B14F-4D97-AF65-F5344CB8AC3E}">
        <p14:creationId xmlns:p14="http://schemas.microsoft.com/office/powerpoint/2010/main" val="38381865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虚拟存储器的概念图</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48</a:t>
            </a:fld>
            <a:endParaRPr lang="zh-CN" altLang="en-US"/>
          </a:p>
        </p:txBody>
      </p:sp>
      <p:sp>
        <p:nvSpPr>
          <p:cNvPr id="6" name="Rectangle 3"/>
          <p:cNvSpPr txBox="1">
            <a:spLocks noChangeArrowheads="1"/>
          </p:cNvSpPr>
          <p:nvPr/>
        </p:nvSpPr>
        <p:spPr>
          <a:xfrm>
            <a:off x="1143000" y="1143000"/>
            <a:ext cx="72390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zh-CN" smtClean="0"/>
              <a:t>            </a:t>
            </a:r>
            <a:r>
              <a:rPr lang="en-US" altLang="zh-CN" sz="3600" smtClean="0"/>
              <a:t> </a:t>
            </a:r>
          </a:p>
        </p:txBody>
      </p:sp>
      <p:grpSp>
        <p:nvGrpSpPr>
          <p:cNvPr id="7" name="Group 25"/>
          <p:cNvGrpSpPr>
            <a:grpSpLocks/>
          </p:cNvGrpSpPr>
          <p:nvPr/>
        </p:nvGrpSpPr>
        <p:grpSpPr bwMode="auto">
          <a:xfrm>
            <a:off x="685800" y="1295400"/>
            <a:ext cx="7391400" cy="4724400"/>
            <a:chOff x="576" y="1248"/>
            <a:chExt cx="4032" cy="1919"/>
          </a:xfrm>
        </p:grpSpPr>
        <p:sp>
          <p:nvSpPr>
            <p:cNvPr id="8" name="Rectangle 5"/>
            <p:cNvSpPr>
              <a:spLocks noChangeArrowheads="1"/>
            </p:cNvSpPr>
            <p:nvPr/>
          </p:nvSpPr>
          <p:spPr bwMode="auto">
            <a:xfrm>
              <a:off x="768" y="1903"/>
              <a:ext cx="570" cy="1124"/>
            </a:xfrm>
            <a:prstGeom prst="rect">
              <a:avLst/>
            </a:prstGeom>
            <a:solidFill>
              <a:schemeClr val="accent1"/>
            </a:solidFill>
            <a:ln w="19050">
              <a:solidFill>
                <a:srgbClr val="000000"/>
              </a:solidFill>
              <a:miter lim="800000"/>
              <a:headEnd/>
              <a:tailEnd/>
            </a:ln>
            <a:effectLst>
              <a:outerShdw dist="107763" dir="2700000" algn="ctr" rotWithShape="0">
                <a:srgbClr val="808080"/>
              </a:outerShdw>
            </a:effec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9" name="Rectangle 6"/>
            <p:cNvSpPr>
              <a:spLocks noChangeArrowheads="1"/>
            </p:cNvSpPr>
            <p:nvPr/>
          </p:nvSpPr>
          <p:spPr bwMode="auto">
            <a:xfrm>
              <a:off x="3582" y="1622"/>
              <a:ext cx="1026" cy="1545"/>
            </a:xfrm>
            <a:prstGeom prst="rect">
              <a:avLst/>
            </a:prstGeom>
            <a:solidFill>
              <a:schemeClr val="accent1"/>
            </a:solidFill>
            <a:ln w="19050">
              <a:solidFill>
                <a:srgbClr val="000000"/>
              </a:solidFill>
              <a:miter lim="800000"/>
              <a:headEnd/>
              <a:tailEnd/>
            </a:ln>
            <a:effectLst>
              <a:outerShdw dist="107763" dir="2700000" algn="ctr" rotWithShape="0">
                <a:srgbClr val="808080"/>
              </a:outerShdw>
            </a:effec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0" name="Text Box 7"/>
            <p:cNvSpPr txBox="1">
              <a:spLocks noChangeArrowheads="1"/>
            </p:cNvSpPr>
            <p:nvPr/>
          </p:nvSpPr>
          <p:spPr bwMode="auto">
            <a:xfrm>
              <a:off x="576" y="1529"/>
              <a:ext cx="1056" cy="295"/>
            </a:xfrm>
            <a:prstGeom prst="rect">
              <a:avLst/>
            </a:prstGeom>
            <a:solidFill>
              <a:srgbClr val="FFCC66"/>
            </a:solidFill>
            <a:ln w="19050">
              <a:solidFill>
                <a:srgbClr val="FFFFFF"/>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a:solidFill>
                    <a:srgbClr val="FF0000"/>
                  </a:solidFill>
                  <a:ea typeface="华文新魏" pitchFamily="2" charset="-122"/>
                </a:rPr>
                <a:t>逻辑地址空间</a:t>
              </a:r>
            </a:p>
          </p:txBody>
        </p:sp>
        <p:sp>
          <p:nvSpPr>
            <p:cNvPr id="11" name="Text Box 8"/>
            <p:cNvSpPr txBox="1">
              <a:spLocks noChangeArrowheads="1"/>
            </p:cNvSpPr>
            <p:nvPr/>
          </p:nvSpPr>
          <p:spPr bwMode="auto">
            <a:xfrm>
              <a:off x="1680" y="2352"/>
              <a:ext cx="480" cy="288"/>
            </a:xfrm>
            <a:prstGeom prst="rect">
              <a:avLst/>
            </a:prstGeom>
            <a:solidFill>
              <a:schemeClr val="accent1"/>
            </a:solidFill>
            <a:ln w="19050">
              <a:solidFill>
                <a:srgbClr val="000000"/>
              </a:solidFill>
              <a:miter lim="800000"/>
              <a:headEnd/>
              <a:tailEnd/>
            </a:ln>
            <a:effectLst>
              <a:outerShdw dist="107763" dir="2700000" algn="ctr" rotWithShape="0">
                <a:srgbClr val="808080"/>
              </a:outerShdw>
            </a:effec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2000">
                  <a:solidFill>
                    <a:srgbClr val="FF0000"/>
                  </a:solidFill>
                  <a:ea typeface="华文新魏" pitchFamily="2" charset="-122"/>
                </a:rPr>
                <a:t>处理器</a:t>
              </a:r>
            </a:p>
          </p:txBody>
        </p:sp>
        <p:sp>
          <p:nvSpPr>
            <p:cNvPr id="12" name="Text Box 9"/>
            <p:cNvSpPr txBox="1">
              <a:spLocks noChangeArrowheads="1"/>
            </p:cNvSpPr>
            <p:nvPr/>
          </p:nvSpPr>
          <p:spPr bwMode="auto">
            <a:xfrm>
              <a:off x="2112" y="2112"/>
              <a:ext cx="474" cy="213"/>
            </a:xfrm>
            <a:prstGeom prst="rect">
              <a:avLst/>
            </a:prstGeom>
            <a:solidFill>
              <a:srgbClr val="FFCC66"/>
            </a:solidFill>
            <a:ln w="19050">
              <a:solidFill>
                <a:srgbClr val="FFFFFF"/>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2000">
                  <a:solidFill>
                    <a:srgbClr val="FF0000"/>
                  </a:solidFill>
                  <a:ea typeface="华文新魏" pitchFamily="2" charset="-122"/>
                </a:rPr>
                <a:t>虚地址</a:t>
              </a:r>
            </a:p>
          </p:txBody>
        </p:sp>
        <p:sp>
          <p:nvSpPr>
            <p:cNvPr id="13" name="Line 10"/>
            <p:cNvSpPr>
              <a:spLocks noChangeShapeType="1"/>
            </p:cNvSpPr>
            <p:nvPr/>
          </p:nvSpPr>
          <p:spPr bwMode="auto">
            <a:xfrm>
              <a:off x="1344" y="2465"/>
              <a:ext cx="342"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4" name="Line 11"/>
            <p:cNvSpPr>
              <a:spLocks noChangeShapeType="1"/>
            </p:cNvSpPr>
            <p:nvPr/>
          </p:nvSpPr>
          <p:spPr bwMode="auto">
            <a:xfrm>
              <a:off x="2166" y="2465"/>
              <a:ext cx="456"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p>
              <a:endParaRPr lang="zh-CN" altLang="en-US"/>
            </a:p>
          </p:txBody>
        </p:sp>
        <p:sp>
          <p:nvSpPr>
            <p:cNvPr id="15" name="Text Box 12"/>
            <p:cNvSpPr txBox="1">
              <a:spLocks noChangeArrowheads="1"/>
            </p:cNvSpPr>
            <p:nvPr/>
          </p:nvSpPr>
          <p:spPr bwMode="auto">
            <a:xfrm>
              <a:off x="2622" y="2043"/>
              <a:ext cx="402" cy="837"/>
            </a:xfrm>
            <a:prstGeom prst="rect">
              <a:avLst/>
            </a:prstGeom>
            <a:solidFill>
              <a:schemeClr val="accent1"/>
            </a:solidFill>
            <a:ln w="19050">
              <a:solidFill>
                <a:srgbClr val="000000"/>
              </a:solidFill>
              <a:miter lim="800000"/>
              <a:headEnd/>
              <a:tailEnd/>
            </a:ln>
            <a:effectLst>
              <a:outerShdw dist="107763" dir="2700000" algn="ctr" rotWithShape="0">
                <a:srgbClr val="808080"/>
              </a:outerShdw>
            </a:effec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endParaRPr kumimoji="0" lang="en-US" altLang="zh-CN" sz="700">
                <a:solidFill>
                  <a:srgbClr val="FF0000"/>
                </a:solidFill>
                <a:ea typeface="华文新魏" pitchFamily="2" charset="-122"/>
              </a:endParaRPr>
            </a:p>
            <a:p>
              <a:r>
                <a:rPr kumimoji="0" lang="zh-CN" altLang="en-US">
                  <a:solidFill>
                    <a:srgbClr val="FF0000"/>
                  </a:solidFill>
                  <a:ea typeface="华文新魏" pitchFamily="2" charset="-122"/>
                </a:rPr>
                <a:t>存储</a:t>
              </a:r>
            </a:p>
            <a:p>
              <a:r>
                <a:rPr kumimoji="0" lang="zh-CN" altLang="en-US">
                  <a:solidFill>
                    <a:srgbClr val="FF0000"/>
                  </a:solidFill>
                  <a:ea typeface="华文新魏" pitchFamily="2" charset="-122"/>
                </a:rPr>
                <a:t>管理</a:t>
              </a:r>
            </a:p>
            <a:p>
              <a:r>
                <a:rPr kumimoji="0" lang="zh-CN" altLang="en-US">
                  <a:solidFill>
                    <a:srgbClr val="FF0000"/>
                  </a:solidFill>
                  <a:ea typeface="华文新魏" pitchFamily="2" charset="-122"/>
                </a:rPr>
                <a:t>部件</a:t>
              </a:r>
            </a:p>
          </p:txBody>
        </p:sp>
        <p:sp>
          <p:nvSpPr>
            <p:cNvPr id="16" name="Text Box 13"/>
            <p:cNvSpPr txBox="1">
              <a:spLocks noChangeArrowheads="1"/>
            </p:cNvSpPr>
            <p:nvPr/>
          </p:nvSpPr>
          <p:spPr bwMode="auto">
            <a:xfrm>
              <a:off x="3072" y="2112"/>
              <a:ext cx="480" cy="240"/>
            </a:xfrm>
            <a:prstGeom prst="rect">
              <a:avLst/>
            </a:prstGeom>
            <a:solidFill>
              <a:srgbClr val="FFCC66"/>
            </a:solidFill>
            <a:ln w="19050">
              <a:solidFill>
                <a:srgbClr val="FFFFFF"/>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800">
                  <a:solidFill>
                    <a:srgbClr val="FF0000"/>
                  </a:solidFill>
                  <a:ea typeface="华文新魏" pitchFamily="2" charset="-122"/>
                </a:rPr>
                <a:t>实地址</a:t>
              </a:r>
            </a:p>
          </p:txBody>
        </p:sp>
        <p:sp>
          <p:nvSpPr>
            <p:cNvPr id="17" name="Rectangle 15"/>
            <p:cNvSpPr>
              <a:spLocks noChangeArrowheads="1"/>
            </p:cNvSpPr>
            <p:nvPr/>
          </p:nvSpPr>
          <p:spPr bwMode="auto">
            <a:xfrm>
              <a:off x="3708" y="2184"/>
              <a:ext cx="228" cy="421"/>
            </a:xfrm>
            <a:prstGeom prst="rect">
              <a:avLst/>
            </a:prstGeom>
            <a:solidFill>
              <a:schemeClr val="accent1"/>
            </a:solidFill>
            <a:ln w="19050">
              <a:solidFill>
                <a:srgbClr val="000000"/>
              </a:solidFill>
              <a:miter lim="800000"/>
              <a:headEnd/>
              <a:tailEnd/>
            </a:ln>
            <a:effectLst>
              <a:outerShdw dist="107763" dir="2700000" algn="ctr" rotWithShape="0">
                <a:srgbClr val="808080"/>
              </a:outerShdw>
            </a:effec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 name="Rectangle 16"/>
            <p:cNvSpPr>
              <a:spLocks noChangeArrowheads="1"/>
            </p:cNvSpPr>
            <p:nvPr/>
          </p:nvSpPr>
          <p:spPr bwMode="auto">
            <a:xfrm>
              <a:off x="4170" y="2043"/>
              <a:ext cx="342" cy="843"/>
            </a:xfrm>
            <a:prstGeom prst="rect">
              <a:avLst/>
            </a:prstGeom>
            <a:solidFill>
              <a:schemeClr val="accent1"/>
            </a:solidFill>
            <a:ln w="19050">
              <a:solidFill>
                <a:srgbClr val="000000"/>
              </a:solidFill>
              <a:miter lim="800000"/>
              <a:headEnd/>
              <a:tailEnd/>
            </a:ln>
            <a:effectLst>
              <a:outerShdw dist="107763" dir="2700000" algn="ctr" rotWithShape="0">
                <a:srgbClr val="808080"/>
              </a:outerShdw>
            </a:effec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9" name="AutoShape 17"/>
            <p:cNvSpPr>
              <a:spLocks noChangeArrowheads="1"/>
            </p:cNvSpPr>
            <p:nvPr/>
          </p:nvSpPr>
          <p:spPr bwMode="auto">
            <a:xfrm>
              <a:off x="3948" y="2324"/>
              <a:ext cx="228" cy="141"/>
            </a:xfrm>
            <a:prstGeom prst="leftRightArrow">
              <a:avLst>
                <a:gd name="adj1" fmla="val 50000"/>
                <a:gd name="adj2" fmla="val 32340"/>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20" name="Text Box 18"/>
            <p:cNvSpPr txBox="1">
              <a:spLocks noChangeArrowheads="1"/>
            </p:cNvSpPr>
            <p:nvPr/>
          </p:nvSpPr>
          <p:spPr bwMode="auto">
            <a:xfrm>
              <a:off x="3648" y="1728"/>
              <a:ext cx="336" cy="240"/>
            </a:xfrm>
            <a:prstGeom prst="rect">
              <a:avLst/>
            </a:prstGeom>
            <a:solidFill>
              <a:schemeClr val="accent1"/>
            </a:solidFill>
            <a:ln w="19050">
              <a:solidFill>
                <a:srgbClr val="FFFFFF"/>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2000">
                  <a:solidFill>
                    <a:srgbClr val="FF0000"/>
                  </a:solidFill>
                  <a:ea typeface="华文新魏" pitchFamily="2" charset="-122"/>
                </a:rPr>
                <a:t>主存</a:t>
              </a:r>
            </a:p>
          </p:txBody>
        </p:sp>
        <p:sp>
          <p:nvSpPr>
            <p:cNvPr id="21" name="Text Box 19"/>
            <p:cNvSpPr txBox="1">
              <a:spLocks noChangeArrowheads="1"/>
            </p:cNvSpPr>
            <p:nvPr/>
          </p:nvSpPr>
          <p:spPr bwMode="auto">
            <a:xfrm>
              <a:off x="4152" y="1728"/>
              <a:ext cx="360" cy="254"/>
            </a:xfrm>
            <a:prstGeom prst="rect">
              <a:avLst/>
            </a:prstGeom>
            <a:solidFill>
              <a:schemeClr val="accent1"/>
            </a:solidFill>
            <a:ln w="19050">
              <a:solidFill>
                <a:srgbClr val="FFFFFF"/>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2000">
                  <a:solidFill>
                    <a:srgbClr val="FF0000"/>
                  </a:solidFill>
                  <a:ea typeface="华文新魏" pitchFamily="2" charset="-122"/>
                </a:rPr>
                <a:t>辅存</a:t>
              </a:r>
            </a:p>
          </p:txBody>
        </p:sp>
        <p:sp>
          <p:nvSpPr>
            <p:cNvPr id="22" name="Text Box 20"/>
            <p:cNvSpPr txBox="1">
              <a:spLocks noChangeArrowheads="1"/>
            </p:cNvSpPr>
            <p:nvPr/>
          </p:nvSpPr>
          <p:spPr bwMode="auto">
            <a:xfrm>
              <a:off x="3552" y="1248"/>
              <a:ext cx="1008" cy="288"/>
            </a:xfrm>
            <a:prstGeom prst="rect">
              <a:avLst/>
            </a:prstGeom>
            <a:solidFill>
              <a:srgbClr val="FFCC66"/>
            </a:solidFill>
            <a:ln w="19050">
              <a:solidFill>
                <a:srgbClr val="FFFFFF"/>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a:solidFill>
                    <a:srgbClr val="FF0000"/>
                  </a:solidFill>
                  <a:ea typeface="华文新魏" pitchFamily="2" charset="-122"/>
                </a:rPr>
                <a:t>物理地址空间</a:t>
              </a:r>
            </a:p>
          </p:txBody>
        </p:sp>
        <p:sp>
          <p:nvSpPr>
            <p:cNvPr id="23" name="Line 23"/>
            <p:cNvSpPr>
              <a:spLocks noChangeShapeType="1"/>
            </p:cNvSpPr>
            <p:nvPr/>
          </p:nvSpPr>
          <p:spPr bwMode="auto">
            <a:xfrm>
              <a:off x="3024" y="2448"/>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7128220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程序的局部性原理</a:t>
            </a:r>
            <a:endParaRPr lang="zh-CN" altLang="en-US" dirty="0"/>
          </a:p>
        </p:txBody>
      </p:sp>
      <p:sp>
        <p:nvSpPr>
          <p:cNvPr id="3" name="内容占位符 2"/>
          <p:cNvSpPr>
            <a:spLocks noGrp="1"/>
          </p:cNvSpPr>
          <p:nvPr>
            <p:ph idx="1"/>
          </p:nvPr>
        </p:nvSpPr>
        <p:spPr/>
        <p:txBody>
          <a:bodyPr/>
          <a:lstStyle/>
          <a:p>
            <a:r>
              <a:rPr lang="zh-CN" altLang="en-US" dirty="0" smtClean="0"/>
              <a:t>实现虚拟存储管理的前提</a:t>
            </a:r>
            <a:r>
              <a:rPr lang="en-US" altLang="zh-CN" dirty="0" smtClean="0"/>
              <a:t>—</a:t>
            </a:r>
            <a:r>
              <a:rPr lang="zh-CN" altLang="en-US" dirty="0" smtClean="0"/>
              <a:t>程序的局部性</a:t>
            </a:r>
            <a:endParaRPr lang="en-US" altLang="zh-CN" dirty="0" smtClean="0"/>
          </a:p>
          <a:p>
            <a:r>
              <a:rPr lang="zh-CN" altLang="en-US" dirty="0"/>
              <a:t>程序的局部</a:t>
            </a:r>
            <a:r>
              <a:rPr lang="zh-CN" altLang="en-US" dirty="0" smtClean="0"/>
              <a:t>性：</a:t>
            </a:r>
            <a:r>
              <a:rPr lang="zh-CN" altLang="en-US" dirty="0"/>
              <a:t>程序在执行过程中的一个</a:t>
            </a:r>
            <a:r>
              <a:rPr lang="zh-CN" altLang="en-US" dirty="0">
                <a:solidFill>
                  <a:srgbClr val="FF0000"/>
                </a:solidFill>
              </a:rPr>
              <a:t>较短时间内</a:t>
            </a:r>
            <a:r>
              <a:rPr lang="zh-CN" altLang="en-US" dirty="0"/>
              <a:t>，所执行的指令地址或操作数地址分别</a:t>
            </a:r>
            <a:r>
              <a:rPr lang="zh-CN" altLang="en-US" dirty="0">
                <a:solidFill>
                  <a:srgbClr val="FF0000"/>
                </a:solidFill>
              </a:rPr>
              <a:t>局限于一定的存储区域中</a:t>
            </a:r>
          </a:p>
          <a:p>
            <a:pPr lvl="1"/>
            <a:r>
              <a:rPr lang="zh-CN" altLang="en-US" dirty="0" smtClean="0"/>
              <a:t>空间局部性</a:t>
            </a:r>
            <a:endParaRPr lang="en-US" altLang="zh-CN" dirty="0" smtClean="0"/>
          </a:p>
          <a:p>
            <a:pPr lvl="1"/>
            <a:r>
              <a:rPr lang="zh-CN" altLang="en-US" dirty="0" smtClean="0"/>
              <a:t>时间局部性</a:t>
            </a:r>
            <a:endParaRPr lang="en-US" altLang="zh-CN" dirty="0" smtClean="0"/>
          </a:p>
          <a:p>
            <a:r>
              <a:rPr lang="zh-CN" altLang="en-US" dirty="0" smtClean="0"/>
              <a:t>借助程序的局部性实现进程的部分装入，部分对换</a:t>
            </a:r>
            <a:r>
              <a:rPr lang="en-US" altLang="zh-CN" dirty="0" smtClean="0">
                <a:sym typeface="Wingdings" panose="05000000000000000000" pitchFamily="2" charset="2"/>
              </a:rPr>
              <a:t></a:t>
            </a:r>
            <a:r>
              <a:rPr lang="zh-CN" altLang="en-US" dirty="0">
                <a:sym typeface="Wingdings" panose="05000000000000000000" pitchFamily="2" charset="2"/>
              </a:rPr>
              <a:t>在逻辑</a:t>
            </a:r>
            <a:r>
              <a:rPr lang="zh-CN" altLang="en-US" dirty="0" smtClean="0">
                <a:sym typeface="Wingdings" panose="05000000000000000000" pitchFamily="2" charset="2"/>
              </a:rPr>
              <a:t>上扩大内存容量</a:t>
            </a:r>
            <a:r>
              <a:rPr lang="en-US" altLang="zh-CN" dirty="0" smtClean="0">
                <a:sym typeface="Wingdings" panose="05000000000000000000" pitchFamily="2" charset="2"/>
              </a:rPr>
              <a:t></a:t>
            </a:r>
            <a:r>
              <a:rPr lang="zh-CN" altLang="en-US" dirty="0" smtClean="0">
                <a:sym typeface="Wingdings" panose="05000000000000000000" pitchFamily="2" charset="2"/>
              </a:rPr>
              <a:t>虚拟存储器</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49</a:t>
            </a:fld>
            <a:endParaRPr lang="zh-CN" altLang="en-US"/>
          </a:p>
        </p:txBody>
      </p:sp>
    </p:spTree>
    <p:extLst>
      <p:ext uri="{BB962C8B-B14F-4D97-AF65-F5344CB8AC3E}">
        <p14:creationId xmlns:p14="http://schemas.microsoft.com/office/powerpoint/2010/main" val="627364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存储器层次</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a:t>
            </a:fld>
            <a:endParaRPr lang="zh-CN" altLang="en-US"/>
          </a:p>
        </p:txBody>
      </p:sp>
      <p:grpSp>
        <p:nvGrpSpPr>
          <p:cNvPr id="6" name="Group 18"/>
          <p:cNvGrpSpPr>
            <a:grpSpLocks/>
          </p:cNvGrpSpPr>
          <p:nvPr/>
        </p:nvGrpSpPr>
        <p:grpSpPr bwMode="auto">
          <a:xfrm>
            <a:off x="1691680" y="1628800"/>
            <a:ext cx="5791200" cy="4267200"/>
            <a:chOff x="912" y="1008"/>
            <a:chExt cx="3648" cy="2688"/>
          </a:xfrm>
        </p:grpSpPr>
        <p:sp>
          <p:nvSpPr>
            <p:cNvPr id="7" name="AutoShape 5"/>
            <p:cNvSpPr>
              <a:spLocks noChangeArrowheads="1"/>
            </p:cNvSpPr>
            <p:nvPr/>
          </p:nvSpPr>
          <p:spPr bwMode="auto">
            <a:xfrm>
              <a:off x="912" y="1008"/>
              <a:ext cx="3648" cy="2688"/>
            </a:xfrm>
            <a:prstGeom prst="triangle">
              <a:avLst>
                <a:gd name="adj" fmla="val 50009"/>
              </a:avLst>
            </a:prstGeom>
            <a:solidFill>
              <a:schemeClr val="accent1"/>
            </a:solidFill>
            <a:ln w="19050">
              <a:solidFill>
                <a:srgbClr val="000000"/>
              </a:solidFill>
              <a:miter lim="800000"/>
              <a:headEnd/>
              <a:tailEnd/>
            </a:ln>
            <a:effectLst>
              <a:prstShdw prst="shdw13" dist="53882" dir="13500000">
                <a:srgbClr val="808080"/>
              </a:prstShdw>
            </a:effectLst>
          </p:spPr>
          <p:txBody>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eaLnBrk="1" hangingPunct="1"/>
              <a:endParaRPr lang="zh-CN" altLang="en-US"/>
            </a:p>
          </p:txBody>
        </p:sp>
        <p:sp>
          <p:nvSpPr>
            <p:cNvPr id="8" name="Text Box 6"/>
            <p:cNvSpPr txBox="1">
              <a:spLocks noChangeArrowheads="1"/>
            </p:cNvSpPr>
            <p:nvPr/>
          </p:nvSpPr>
          <p:spPr bwMode="auto">
            <a:xfrm>
              <a:off x="2502" y="1318"/>
              <a:ext cx="477" cy="22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8100000" algn="ctr" rotWithShape="0">
                      <a:srgbClr val="808080"/>
                    </a:outerShdw>
                  </a:effectLst>
                </a14:hiddenEffects>
              </a:ext>
            </a:extLst>
          </p:spPr>
          <p:txBody>
            <a:bodyPr lIns="0" tIns="0" rIns="0" bIns="0"/>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kumimoji="0" lang="zh-CN" altLang="en-US" sz="1800" dirty="0">
                  <a:solidFill>
                    <a:srgbClr val="0033CC"/>
                  </a:solidFill>
                  <a:latin typeface="华文新魏" panose="02010800040101010101" pitchFamily="2" charset="-122"/>
                  <a:ea typeface="华文新魏" panose="02010800040101010101" pitchFamily="2" charset="-122"/>
                </a:rPr>
                <a:t>寄存器</a:t>
              </a:r>
            </a:p>
          </p:txBody>
        </p:sp>
        <p:sp>
          <p:nvSpPr>
            <p:cNvPr id="9" name="Line 7"/>
            <p:cNvSpPr>
              <a:spLocks noChangeShapeType="1"/>
            </p:cNvSpPr>
            <p:nvPr/>
          </p:nvSpPr>
          <p:spPr bwMode="auto">
            <a:xfrm>
              <a:off x="2383" y="1527"/>
              <a:ext cx="715" cy="0"/>
            </a:xfrm>
            <a:prstGeom prst="line">
              <a:avLst/>
            </a:prstGeom>
            <a:noFill/>
            <a:ln w="19050">
              <a:solidFill>
                <a:srgbClr val="000000"/>
              </a:solidFill>
              <a:round/>
              <a:headEnd/>
              <a:tailEnd/>
            </a:ln>
            <a:effectLst>
              <a:prstShdw prst="shdw13" dist="53882" dir="13500000">
                <a:srgbClr val="808080"/>
              </a:prst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 name="Text Box 8"/>
            <p:cNvSpPr txBox="1">
              <a:spLocks noChangeArrowheads="1"/>
            </p:cNvSpPr>
            <p:nvPr/>
          </p:nvSpPr>
          <p:spPr bwMode="auto">
            <a:xfrm>
              <a:off x="2433" y="1651"/>
              <a:ext cx="647" cy="23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8100000" algn="ctr" rotWithShape="0">
                      <a:srgbClr val="808080"/>
                    </a:outerShdw>
                  </a:effectLst>
                </a14:hiddenEffects>
              </a:ext>
            </a:extLst>
          </p:spPr>
          <p:txBody>
            <a:bodyPr lIns="0" tIns="0" rIns="0" bIns="0"/>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kumimoji="0" lang="zh-CN" altLang="en-US" sz="1800">
                  <a:solidFill>
                    <a:srgbClr val="0033CC"/>
                  </a:solidFill>
                  <a:latin typeface="华文新魏" panose="02010800040101010101" pitchFamily="2" charset="-122"/>
                  <a:ea typeface="华文新魏" panose="02010800040101010101" pitchFamily="2" charset="-122"/>
                </a:rPr>
                <a:t>高速缓存</a:t>
              </a:r>
            </a:p>
          </p:txBody>
        </p:sp>
        <p:sp>
          <p:nvSpPr>
            <p:cNvPr id="11" name="Line 9"/>
            <p:cNvSpPr>
              <a:spLocks noChangeShapeType="1"/>
            </p:cNvSpPr>
            <p:nvPr/>
          </p:nvSpPr>
          <p:spPr bwMode="auto">
            <a:xfrm>
              <a:off x="2097" y="1973"/>
              <a:ext cx="1295" cy="0"/>
            </a:xfrm>
            <a:prstGeom prst="line">
              <a:avLst/>
            </a:prstGeom>
            <a:noFill/>
            <a:ln w="19050">
              <a:solidFill>
                <a:srgbClr val="000000"/>
              </a:solidFill>
              <a:round/>
              <a:headEnd/>
              <a:tailEnd/>
            </a:ln>
            <a:effectLst>
              <a:prstShdw prst="shdw13" dist="53882" dir="13500000">
                <a:srgbClr val="808080"/>
              </a:prst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2" name="Text Box 10"/>
            <p:cNvSpPr txBox="1">
              <a:spLocks noChangeArrowheads="1"/>
            </p:cNvSpPr>
            <p:nvPr/>
          </p:nvSpPr>
          <p:spPr bwMode="auto">
            <a:xfrm>
              <a:off x="2442" y="2050"/>
              <a:ext cx="647" cy="32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8100000" algn="ctr" rotWithShape="0">
                      <a:srgbClr val="808080"/>
                    </a:outerShdw>
                  </a:effectLst>
                </a14:hiddenEffects>
              </a:ext>
            </a:extLst>
          </p:spPr>
          <p:txBody>
            <a:bodyPr lIns="0" tIns="0" rIns="0" bIns="0"/>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kumimoji="0" lang="zh-CN" altLang="en-US" sz="1800">
                  <a:solidFill>
                    <a:srgbClr val="0033CC"/>
                  </a:solidFill>
                  <a:latin typeface="华文新魏" panose="02010800040101010101" pitchFamily="2" charset="-122"/>
                  <a:ea typeface="华文新魏" panose="02010800040101010101" pitchFamily="2" charset="-122"/>
                </a:rPr>
                <a:t>主存储器</a:t>
              </a:r>
            </a:p>
          </p:txBody>
        </p:sp>
        <p:sp>
          <p:nvSpPr>
            <p:cNvPr id="13" name="Line 11"/>
            <p:cNvSpPr>
              <a:spLocks noChangeShapeType="1"/>
            </p:cNvSpPr>
            <p:nvPr/>
          </p:nvSpPr>
          <p:spPr bwMode="auto">
            <a:xfrm>
              <a:off x="1812" y="2393"/>
              <a:ext cx="1883" cy="0"/>
            </a:xfrm>
            <a:prstGeom prst="line">
              <a:avLst/>
            </a:prstGeom>
            <a:noFill/>
            <a:ln w="19050">
              <a:solidFill>
                <a:srgbClr val="000000"/>
              </a:solidFill>
              <a:round/>
              <a:headEnd/>
              <a:tailEnd/>
            </a:ln>
            <a:effectLst>
              <a:prstShdw prst="shdw13" dist="53882" dir="13500000">
                <a:srgbClr val="808080"/>
              </a:prst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4" name="Text Box 12"/>
            <p:cNvSpPr txBox="1">
              <a:spLocks noChangeArrowheads="1"/>
            </p:cNvSpPr>
            <p:nvPr/>
          </p:nvSpPr>
          <p:spPr bwMode="auto">
            <a:xfrm>
              <a:off x="2442" y="2455"/>
              <a:ext cx="647" cy="32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8100000" algn="ctr" rotWithShape="0">
                      <a:srgbClr val="808080"/>
                    </a:outerShdw>
                  </a:effectLst>
                </a14:hiddenEffects>
              </a:ext>
            </a:extLst>
          </p:spPr>
          <p:txBody>
            <a:bodyPr lIns="0" tIns="0" rIns="0" bIns="0"/>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kumimoji="0" lang="zh-CN" altLang="en-US" sz="1800">
                  <a:solidFill>
                    <a:srgbClr val="0033CC"/>
                  </a:solidFill>
                  <a:latin typeface="华文新魏" panose="02010800040101010101" pitchFamily="2" charset="-122"/>
                  <a:ea typeface="华文新魏" panose="02010800040101010101" pitchFamily="2" charset="-122"/>
                </a:rPr>
                <a:t>磁盘缓存</a:t>
              </a:r>
            </a:p>
          </p:txBody>
        </p:sp>
        <p:sp>
          <p:nvSpPr>
            <p:cNvPr id="15" name="Line 13"/>
            <p:cNvSpPr>
              <a:spLocks noChangeShapeType="1"/>
            </p:cNvSpPr>
            <p:nvPr/>
          </p:nvSpPr>
          <p:spPr bwMode="auto">
            <a:xfrm>
              <a:off x="1519" y="2823"/>
              <a:ext cx="2443" cy="0"/>
            </a:xfrm>
            <a:prstGeom prst="line">
              <a:avLst/>
            </a:prstGeom>
            <a:noFill/>
            <a:ln w="19050">
              <a:solidFill>
                <a:srgbClr val="000000"/>
              </a:solidFill>
              <a:round/>
              <a:headEnd/>
              <a:tailEnd/>
            </a:ln>
            <a:effectLst>
              <a:prstShdw prst="shdw13" dist="53882" dir="13500000">
                <a:srgbClr val="808080"/>
              </a:prst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6" name="Text Box 14"/>
            <p:cNvSpPr txBox="1">
              <a:spLocks noChangeArrowheads="1"/>
            </p:cNvSpPr>
            <p:nvPr/>
          </p:nvSpPr>
          <p:spPr bwMode="auto">
            <a:xfrm>
              <a:off x="2442" y="2891"/>
              <a:ext cx="647" cy="321"/>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8100000" algn="ctr" rotWithShape="0">
                      <a:srgbClr val="808080"/>
                    </a:outerShdw>
                  </a:effectLst>
                </a14:hiddenEffects>
              </a:ext>
            </a:extLst>
          </p:spPr>
          <p:txBody>
            <a:bodyPr lIns="0" tIns="0" rIns="0" bIns="0"/>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kumimoji="0" lang="zh-CN" altLang="en-US" sz="1800">
                  <a:solidFill>
                    <a:srgbClr val="0033CC"/>
                  </a:solidFill>
                  <a:latin typeface="华文新魏" panose="02010800040101010101" pitchFamily="2" charset="-122"/>
                  <a:ea typeface="华文新魏" panose="02010800040101010101" pitchFamily="2" charset="-122"/>
                </a:rPr>
                <a:t>固定磁盘</a:t>
              </a:r>
            </a:p>
          </p:txBody>
        </p:sp>
        <p:sp>
          <p:nvSpPr>
            <p:cNvPr id="17" name="Line 15"/>
            <p:cNvSpPr>
              <a:spLocks noChangeShapeType="1"/>
            </p:cNvSpPr>
            <p:nvPr/>
          </p:nvSpPr>
          <p:spPr bwMode="auto">
            <a:xfrm>
              <a:off x="1223" y="3259"/>
              <a:ext cx="3050" cy="0"/>
            </a:xfrm>
            <a:prstGeom prst="line">
              <a:avLst/>
            </a:prstGeom>
            <a:noFill/>
            <a:ln w="19050">
              <a:solidFill>
                <a:srgbClr val="000000"/>
              </a:solidFill>
              <a:round/>
              <a:headEnd/>
              <a:tailEnd/>
            </a:ln>
            <a:effectLst>
              <a:prstShdw prst="shdw13" dist="53882" dir="13500000">
                <a:srgbClr val="808080"/>
              </a:prst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8" name="Text Box 16"/>
            <p:cNvSpPr txBox="1">
              <a:spLocks noChangeArrowheads="1"/>
            </p:cNvSpPr>
            <p:nvPr/>
          </p:nvSpPr>
          <p:spPr bwMode="auto">
            <a:xfrm>
              <a:off x="2215" y="3338"/>
              <a:ext cx="1107" cy="32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8100000" algn="ctr" rotWithShape="0">
                      <a:srgbClr val="808080"/>
                    </a:outerShdw>
                  </a:effectLst>
                </a14:hiddenEffects>
              </a:ext>
            </a:extLst>
          </p:spPr>
          <p:txBody>
            <a:bodyPr lIns="0" tIns="0" rIns="0" bIns="0"/>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kumimoji="0" lang="zh-CN" altLang="en-US" sz="1800">
                  <a:solidFill>
                    <a:srgbClr val="0033CC"/>
                  </a:solidFill>
                  <a:latin typeface="华文新魏" panose="02010800040101010101" pitchFamily="2" charset="-122"/>
                  <a:ea typeface="华文新魏" panose="02010800040101010101" pitchFamily="2" charset="-122"/>
                </a:rPr>
                <a:t>可移动存储介质</a:t>
              </a:r>
            </a:p>
          </p:txBody>
        </p:sp>
      </p:grpSp>
      <p:sp>
        <p:nvSpPr>
          <p:cNvPr id="19" name="Line 17">
            <a:extLst>
              <a:ext uri="{FF2B5EF4-FFF2-40B4-BE49-F238E27FC236}">
                <a16:creationId xmlns:a16="http://schemas.microsoft.com/office/drawing/2014/main" id="{B926A4A8-16CA-D54B-A700-F92F907D0C32}"/>
              </a:ext>
            </a:extLst>
          </p:cNvPr>
          <p:cNvSpPr>
            <a:spLocks noChangeShapeType="1"/>
          </p:cNvSpPr>
          <p:nvPr/>
        </p:nvSpPr>
        <p:spPr bwMode="auto">
          <a:xfrm>
            <a:off x="1453357" y="2044761"/>
            <a:ext cx="0" cy="2736850"/>
          </a:xfrm>
          <a:prstGeom prst="line">
            <a:avLst/>
          </a:prstGeom>
          <a:noFill/>
          <a:ln w="28575" cmpd="sng">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p>
            <a:pPr algn="ctr">
              <a:buFont typeface="Arial" charset="0"/>
              <a:buNone/>
              <a:defRPr/>
            </a:pPr>
            <a:endParaRPr lang="zh-CN" altLang="en-US">
              <a:latin typeface="Arial" charset="0"/>
              <a:ea typeface="宋体" charset="-122"/>
            </a:endParaRPr>
          </a:p>
        </p:txBody>
      </p:sp>
      <p:sp>
        <p:nvSpPr>
          <p:cNvPr id="20" name="Text Box 19">
            <a:extLst>
              <a:ext uri="{FF2B5EF4-FFF2-40B4-BE49-F238E27FC236}">
                <a16:creationId xmlns:a16="http://schemas.microsoft.com/office/drawing/2014/main" id="{C2E9AA32-1F34-1C4C-8FB7-EBADEAAB6FBE}"/>
              </a:ext>
            </a:extLst>
          </p:cNvPr>
          <p:cNvSpPr txBox="1">
            <a:spLocks noChangeArrowheads="1"/>
          </p:cNvSpPr>
          <p:nvPr/>
        </p:nvSpPr>
        <p:spPr bwMode="auto">
          <a:xfrm>
            <a:off x="923132" y="2189223"/>
            <a:ext cx="458787"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vert="eaVert">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 typeface="Arial" panose="020B0604020202020204" pitchFamily="34" charset="0"/>
              <a:buNone/>
            </a:pPr>
            <a:r>
              <a:rPr lang="zh-CN" altLang="en-US" sz="1800"/>
              <a:t>访问速度趋慢</a:t>
            </a:r>
          </a:p>
        </p:txBody>
      </p:sp>
      <p:sp>
        <p:nvSpPr>
          <p:cNvPr id="21" name="Line 20">
            <a:extLst>
              <a:ext uri="{FF2B5EF4-FFF2-40B4-BE49-F238E27FC236}">
                <a16:creationId xmlns:a16="http://schemas.microsoft.com/office/drawing/2014/main" id="{A847095C-E6F7-0C41-AFBA-8A2EBE120986}"/>
              </a:ext>
            </a:extLst>
          </p:cNvPr>
          <p:cNvSpPr>
            <a:spLocks noChangeShapeType="1"/>
          </p:cNvSpPr>
          <p:nvPr/>
        </p:nvSpPr>
        <p:spPr bwMode="auto">
          <a:xfrm flipV="1">
            <a:off x="7783712" y="2044761"/>
            <a:ext cx="0" cy="2736850"/>
          </a:xfrm>
          <a:prstGeom prst="line">
            <a:avLst/>
          </a:prstGeom>
          <a:noFill/>
          <a:ln w="28575" cmpd="sng">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p>
            <a:pPr algn="ctr">
              <a:buFont typeface="Arial" charset="0"/>
              <a:buNone/>
              <a:defRPr/>
            </a:pPr>
            <a:endParaRPr lang="zh-CN" altLang="en-US">
              <a:latin typeface="Arial" charset="0"/>
              <a:ea typeface="宋体" charset="-122"/>
            </a:endParaRPr>
          </a:p>
        </p:txBody>
      </p:sp>
      <p:sp>
        <p:nvSpPr>
          <p:cNvPr id="22" name="Text Box 21">
            <a:extLst>
              <a:ext uri="{FF2B5EF4-FFF2-40B4-BE49-F238E27FC236}">
                <a16:creationId xmlns:a16="http://schemas.microsoft.com/office/drawing/2014/main" id="{234F3940-E19F-224B-9000-F9A5EF89ECE9}"/>
              </a:ext>
            </a:extLst>
          </p:cNvPr>
          <p:cNvSpPr txBox="1">
            <a:spLocks noChangeArrowheads="1"/>
          </p:cNvSpPr>
          <p:nvPr/>
        </p:nvSpPr>
        <p:spPr bwMode="auto">
          <a:xfrm>
            <a:off x="7828162" y="2189223"/>
            <a:ext cx="458788"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vert="eaVert">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 typeface="Arial" panose="020B0604020202020204" pitchFamily="34" charset="0"/>
              <a:buNone/>
            </a:pPr>
            <a:r>
              <a:rPr lang="zh-CN" altLang="en-US" sz="1800" dirty="0"/>
              <a:t>制造成本趋高</a:t>
            </a:r>
          </a:p>
        </p:txBody>
      </p:sp>
    </p:spTree>
    <p:extLst>
      <p:ext uri="{BB962C8B-B14F-4D97-AF65-F5344CB8AC3E}">
        <p14:creationId xmlns:p14="http://schemas.microsoft.com/office/powerpoint/2010/main" val="3711128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虚拟存储管理的挑战</a:t>
            </a:r>
            <a:endParaRPr lang="zh-CN" altLang="en-US" dirty="0"/>
          </a:p>
        </p:txBody>
      </p:sp>
      <p:sp>
        <p:nvSpPr>
          <p:cNvPr id="3" name="内容占位符 2"/>
          <p:cNvSpPr>
            <a:spLocks noGrp="1"/>
          </p:cNvSpPr>
          <p:nvPr>
            <p:ph idx="1"/>
          </p:nvPr>
        </p:nvSpPr>
        <p:spPr/>
        <p:txBody>
          <a:bodyPr/>
          <a:lstStyle/>
          <a:p>
            <a:r>
              <a:rPr lang="zh-CN" altLang="en-US" dirty="0"/>
              <a:t>主存辅存统一管理</a:t>
            </a:r>
            <a:r>
              <a:rPr lang="zh-CN" altLang="en-US" dirty="0" smtClean="0"/>
              <a:t>问题</a:t>
            </a:r>
            <a:endParaRPr lang="zh-CN" altLang="en-US" dirty="0"/>
          </a:p>
          <a:p>
            <a:r>
              <a:rPr lang="zh-CN" altLang="en-US" dirty="0"/>
              <a:t> </a:t>
            </a:r>
            <a:r>
              <a:rPr lang="zh-CN" altLang="en-US" dirty="0" smtClean="0"/>
              <a:t>逻辑</a:t>
            </a:r>
            <a:r>
              <a:rPr lang="zh-CN" altLang="en-US" dirty="0"/>
              <a:t>地址到物理地址的转换</a:t>
            </a:r>
            <a:r>
              <a:rPr lang="zh-CN" altLang="en-US" dirty="0" smtClean="0"/>
              <a:t>问题</a:t>
            </a:r>
            <a:endParaRPr lang="zh-CN" altLang="en-US" dirty="0"/>
          </a:p>
          <a:p>
            <a:r>
              <a:rPr lang="zh-CN" altLang="en-US" dirty="0"/>
              <a:t> </a:t>
            </a:r>
            <a:r>
              <a:rPr lang="zh-CN" altLang="en-US" dirty="0" smtClean="0"/>
              <a:t>部分</a:t>
            </a:r>
            <a:r>
              <a:rPr lang="zh-CN" altLang="en-US" dirty="0"/>
              <a:t>装入和部分对换</a:t>
            </a:r>
            <a:r>
              <a:rPr lang="zh-CN" altLang="en-US" dirty="0" smtClean="0"/>
              <a:t>问题</a:t>
            </a:r>
            <a:endParaRPr lang="en-US" altLang="zh-CN" dirty="0" smtClean="0"/>
          </a:p>
          <a:p>
            <a:r>
              <a:rPr lang="en-US" altLang="zh-CN" dirty="0" smtClean="0"/>
              <a:t>Overhead</a:t>
            </a:r>
            <a:r>
              <a:rPr lang="zh-CN" altLang="en-US" dirty="0" smtClean="0"/>
              <a:t>问题</a:t>
            </a:r>
            <a:endParaRPr lang="en-US" altLang="zh-CN" dirty="0" smtClean="0"/>
          </a:p>
          <a:p>
            <a:pPr lvl="1"/>
            <a:r>
              <a:rPr lang="zh-CN" altLang="en-US" dirty="0" smtClean="0"/>
              <a:t>时间开销</a:t>
            </a:r>
            <a:endParaRPr lang="en-US" altLang="zh-CN" dirty="0" smtClean="0"/>
          </a:p>
          <a:p>
            <a:pPr lvl="1"/>
            <a:r>
              <a:rPr lang="zh-CN" altLang="en-US" dirty="0" smtClean="0"/>
              <a:t>存储开销</a:t>
            </a:r>
            <a:endParaRPr lang="en-US" altLang="zh-CN" dirty="0" smtClean="0"/>
          </a:p>
          <a:p>
            <a:pPr lvl="1"/>
            <a:r>
              <a:rPr lang="en-US" altLang="zh-CN" dirty="0" smtClean="0"/>
              <a:t>I/O</a:t>
            </a:r>
            <a:r>
              <a:rPr lang="zh-CN" altLang="en-US" dirty="0" smtClean="0"/>
              <a:t>开销</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50</a:t>
            </a:fld>
            <a:endParaRPr lang="zh-CN" altLang="en-US"/>
          </a:p>
        </p:txBody>
      </p:sp>
    </p:spTree>
    <p:extLst>
      <p:ext uri="{BB962C8B-B14F-4D97-AF65-F5344CB8AC3E}">
        <p14:creationId xmlns:p14="http://schemas.microsoft.com/office/powerpoint/2010/main" val="41584824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虚拟存储管理的实现技术</a:t>
            </a:r>
            <a:endParaRPr lang="zh-CN" altLang="en-US" dirty="0"/>
          </a:p>
        </p:txBody>
      </p:sp>
      <p:sp>
        <p:nvSpPr>
          <p:cNvPr id="3" name="内容占位符 2"/>
          <p:cNvSpPr>
            <a:spLocks noGrp="1"/>
          </p:cNvSpPr>
          <p:nvPr>
            <p:ph idx="1"/>
          </p:nvPr>
        </p:nvSpPr>
        <p:spPr/>
        <p:txBody>
          <a:bodyPr/>
          <a:lstStyle/>
          <a:p>
            <a:r>
              <a:rPr lang="zh-CN" altLang="en-US" dirty="0" smtClean="0">
                <a:solidFill>
                  <a:srgbClr val="FF0000"/>
                </a:solidFill>
              </a:rPr>
              <a:t>请求分页</a:t>
            </a:r>
            <a:endParaRPr lang="en-US" altLang="zh-CN" dirty="0" smtClean="0">
              <a:solidFill>
                <a:srgbClr val="FF0000"/>
              </a:solidFill>
            </a:endParaRPr>
          </a:p>
          <a:p>
            <a:r>
              <a:rPr lang="zh-CN" altLang="en-US" dirty="0"/>
              <a:t>请求</a:t>
            </a:r>
            <a:r>
              <a:rPr lang="zh-CN" altLang="en-US" dirty="0" smtClean="0"/>
              <a:t>分段</a:t>
            </a:r>
            <a:endParaRPr lang="en-US" altLang="zh-CN" dirty="0" smtClean="0"/>
          </a:p>
          <a:p>
            <a:r>
              <a:rPr lang="zh-CN" altLang="en-US" dirty="0" smtClean="0"/>
              <a:t>请求段页</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51</a:t>
            </a:fld>
            <a:endParaRPr lang="zh-CN" altLang="en-US"/>
          </a:p>
        </p:txBody>
      </p:sp>
    </p:spTree>
    <p:extLst>
      <p:ext uri="{BB962C8B-B14F-4D97-AF65-F5344CB8AC3E}">
        <p14:creationId xmlns:p14="http://schemas.microsoft.com/office/powerpoint/2010/main" val="14145317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请求分页式虚存管理的硬件支撑</a:t>
            </a:r>
            <a:r>
              <a:rPr lang="en-US" altLang="zh-CN" sz="3600" dirty="0" smtClean="0"/>
              <a:t>(1/3)</a:t>
            </a:r>
            <a:endParaRPr lang="zh-CN" altLang="en-US" sz="3600" dirty="0"/>
          </a:p>
        </p:txBody>
      </p:sp>
      <p:sp>
        <p:nvSpPr>
          <p:cNvPr id="3" name="内容占位符 2"/>
          <p:cNvSpPr>
            <a:spLocks noGrp="1"/>
          </p:cNvSpPr>
          <p:nvPr>
            <p:ph idx="1"/>
          </p:nvPr>
        </p:nvSpPr>
        <p:spPr/>
        <p:txBody>
          <a:bodyPr/>
          <a:lstStyle/>
          <a:p>
            <a:r>
              <a:rPr lang="en-US" altLang="zh-CN" dirty="0" smtClean="0"/>
              <a:t>MMU (Memory Management Unit)</a:t>
            </a:r>
          </a:p>
          <a:p>
            <a:pPr lvl="1"/>
            <a:r>
              <a:rPr lang="zh-CN" altLang="en-US" dirty="0"/>
              <a:t>一</a:t>
            </a:r>
            <a:r>
              <a:rPr lang="zh-CN" altLang="en-US" dirty="0" smtClean="0"/>
              <a:t>组集成电路芯片</a:t>
            </a:r>
            <a:endParaRPr lang="en-US" altLang="zh-CN" dirty="0" smtClean="0"/>
          </a:p>
          <a:p>
            <a:pPr lvl="1"/>
            <a:r>
              <a:rPr lang="zh-CN" altLang="en-US" dirty="0" smtClean="0"/>
              <a:t>提供地址转换和存储保护的功能</a:t>
            </a:r>
            <a:endParaRPr lang="en-US" altLang="zh-CN" dirty="0" smtClean="0"/>
          </a:p>
          <a:p>
            <a:pPr lvl="1"/>
            <a:r>
              <a:rPr lang="zh-CN" altLang="en-US" dirty="0" smtClean="0"/>
              <a:t>输入：逻辑地址，输出：物理地址，直达总线</a:t>
            </a:r>
            <a:endParaRPr lang="en-US" altLang="zh-CN" dirty="0" smtClean="0"/>
          </a:p>
          <a:p>
            <a:pPr marL="0" indent="0">
              <a:buNone/>
            </a:pP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52</a:t>
            </a:fld>
            <a:endParaRPr lang="zh-CN" altLang="en-US"/>
          </a:p>
        </p:txBody>
      </p:sp>
    </p:spTree>
    <p:extLst>
      <p:ext uri="{BB962C8B-B14F-4D97-AF65-F5344CB8AC3E}">
        <p14:creationId xmlns:p14="http://schemas.microsoft.com/office/powerpoint/2010/main" val="28996959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solidFill>
                  <a:prstClr val="black"/>
                </a:solidFill>
              </a:rPr>
              <a:t>请求分页式虚存管理的硬件支撑</a:t>
            </a:r>
            <a:r>
              <a:rPr lang="en-US" altLang="zh-CN" sz="3600" dirty="0" smtClean="0">
                <a:solidFill>
                  <a:prstClr val="black"/>
                </a:solidFill>
              </a:rPr>
              <a:t>(2/3</a:t>
            </a:r>
            <a:r>
              <a:rPr lang="en-US" altLang="zh-CN" sz="3600" dirty="0">
                <a:solidFill>
                  <a:prstClr val="black"/>
                </a:solidFill>
              </a:rPr>
              <a:t>)</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53</a:t>
            </a:fld>
            <a:endParaRPr lang="zh-CN" altLang="en-US"/>
          </a:p>
        </p:txBody>
      </p:sp>
      <p:sp>
        <p:nvSpPr>
          <p:cNvPr id="6" name="Rectangle 1027"/>
          <p:cNvSpPr txBox="1">
            <a:spLocks noChangeArrowheads="1"/>
          </p:cNvSpPr>
          <p:nvPr/>
        </p:nvSpPr>
        <p:spPr>
          <a:xfrm>
            <a:off x="685800" y="1981200"/>
            <a:ext cx="77724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zh-CN" smtClean="0"/>
              <a:t>  </a:t>
            </a:r>
          </a:p>
        </p:txBody>
      </p:sp>
      <p:pic>
        <p:nvPicPr>
          <p:cNvPr id="4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56991"/>
            <a:ext cx="787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5433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请求分页式虚存管理的硬件支撑</a:t>
            </a:r>
            <a:r>
              <a:rPr lang="en-US" altLang="zh-CN" sz="3600" dirty="0" smtClean="0"/>
              <a:t>(3/3)</a:t>
            </a:r>
            <a:endParaRPr lang="zh-CN" altLang="en-US" sz="3600" dirty="0"/>
          </a:p>
        </p:txBody>
      </p:sp>
      <p:sp>
        <p:nvSpPr>
          <p:cNvPr id="3" name="内容占位符 2"/>
          <p:cNvSpPr>
            <a:spLocks noGrp="1"/>
          </p:cNvSpPr>
          <p:nvPr>
            <p:ph idx="1"/>
          </p:nvPr>
        </p:nvSpPr>
        <p:spPr/>
        <p:txBody>
          <a:bodyPr/>
          <a:lstStyle/>
          <a:p>
            <a:r>
              <a:rPr lang="en-US" altLang="zh-CN" dirty="0" smtClean="0"/>
              <a:t>MMU</a:t>
            </a:r>
            <a:r>
              <a:rPr lang="zh-CN" altLang="en-US" dirty="0" smtClean="0"/>
              <a:t>主要功能</a:t>
            </a:r>
            <a:endParaRPr lang="en-US" altLang="zh-CN" dirty="0" smtClean="0"/>
          </a:p>
          <a:p>
            <a:pPr lvl="1"/>
            <a:r>
              <a:rPr lang="zh-CN" altLang="en-US" dirty="0" smtClean="0"/>
              <a:t>管理</a:t>
            </a:r>
            <a:r>
              <a:rPr lang="zh-CN" altLang="en-US" dirty="0"/>
              <a:t>硬件页表</a:t>
            </a:r>
            <a:r>
              <a:rPr lang="zh-CN" altLang="en-US" dirty="0" smtClean="0"/>
              <a:t>基址寄存器</a:t>
            </a:r>
            <a:endParaRPr lang="en-US" altLang="zh-CN" dirty="0" smtClean="0"/>
          </a:p>
          <a:p>
            <a:pPr lvl="1"/>
            <a:r>
              <a:rPr lang="zh-CN" altLang="en-US" dirty="0" smtClean="0"/>
              <a:t>分解</a:t>
            </a:r>
            <a:r>
              <a:rPr lang="zh-CN" altLang="en-US" dirty="0"/>
              <a:t>逻辑</a:t>
            </a:r>
            <a:r>
              <a:rPr lang="zh-CN" altLang="en-US" dirty="0" smtClean="0"/>
              <a:t>地址</a:t>
            </a:r>
            <a:endParaRPr lang="en-US" altLang="zh-CN" dirty="0" smtClean="0"/>
          </a:p>
          <a:p>
            <a:pPr lvl="1"/>
            <a:r>
              <a:rPr lang="zh-CN" altLang="en-US" dirty="0" smtClean="0"/>
              <a:t>管理</a:t>
            </a:r>
            <a:r>
              <a:rPr lang="zh-CN" altLang="en-US" dirty="0"/>
              <a:t>快表</a:t>
            </a:r>
            <a:r>
              <a:rPr lang="en-US" altLang="zh-CN" dirty="0" smtClean="0"/>
              <a:t>TLB</a:t>
            </a:r>
          </a:p>
          <a:p>
            <a:pPr lvl="1"/>
            <a:r>
              <a:rPr lang="zh-CN" altLang="en-US" dirty="0" smtClean="0"/>
              <a:t>访问页表</a:t>
            </a:r>
            <a:endParaRPr lang="en-US" altLang="zh-CN" dirty="0" smtClean="0"/>
          </a:p>
          <a:p>
            <a:pPr lvl="1"/>
            <a:r>
              <a:rPr lang="zh-CN" altLang="en-US" dirty="0" smtClean="0"/>
              <a:t>发出</a:t>
            </a:r>
            <a:r>
              <a:rPr lang="zh-CN" altLang="en-US" dirty="0"/>
              <a:t>缺页中断或越界中断，并将控制权交给内核存储管理</a:t>
            </a:r>
            <a:r>
              <a:rPr lang="zh-CN" altLang="en-US" dirty="0" smtClean="0"/>
              <a:t>处理</a:t>
            </a:r>
            <a:endParaRPr lang="en-US" altLang="zh-CN" dirty="0" smtClean="0"/>
          </a:p>
          <a:p>
            <a:pPr lvl="1"/>
            <a:r>
              <a:rPr lang="zh-CN" altLang="en-US" dirty="0" smtClean="0"/>
              <a:t>设置</a:t>
            </a:r>
            <a:r>
              <a:rPr lang="zh-CN" altLang="en-US" dirty="0"/>
              <a:t>和检查页表中各个特征</a:t>
            </a:r>
            <a:r>
              <a:rPr lang="zh-CN" altLang="en-US" dirty="0" smtClean="0"/>
              <a:t>位</a:t>
            </a:r>
            <a:endParaRPr lang="zh-CN" altLang="en-US" dirty="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54</a:t>
            </a:fld>
            <a:endParaRPr lang="zh-CN" altLang="en-US"/>
          </a:p>
        </p:txBody>
      </p:sp>
      <p:grpSp>
        <p:nvGrpSpPr>
          <p:cNvPr id="22" name="组合 21"/>
          <p:cNvGrpSpPr/>
          <p:nvPr/>
        </p:nvGrpSpPr>
        <p:grpSpPr>
          <a:xfrm>
            <a:off x="912813" y="2132856"/>
            <a:ext cx="7654925" cy="3644900"/>
            <a:chOff x="912813" y="2132856"/>
            <a:chExt cx="7654925" cy="3644900"/>
          </a:xfrm>
        </p:grpSpPr>
        <p:sp>
          <p:nvSpPr>
            <p:cNvPr id="6" name="AutoShape 102">
              <a:extLst>
                <a:ext uri="{FF2B5EF4-FFF2-40B4-BE49-F238E27FC236}">
                  <a16:creationId xmlns:a16="http://schemas.microsoft.com/office/drawing/2014/main" id="{FD12F1F1-BE4D-764E-B4C0-DC97479515AC}"/>
                </a:ext>
              </a:extLst>
            </p:cNvPr>
            <p:cNvSpPr>
              <a:spLocks noChangeArrowheads="1"/>
            </p:cNvSpPr>
            <p:nvPr/>
          </p:nvSpPr>
          <p:spPr bwMode="auto">
            <a:xfrm>
              <a:off x="2557463" y="2132856"/>
              <a:ext cx="4319587" cy="503238"/>
            </a:xfrm>
            <a:prstGeom prst="roundRect">
              <a:avLst>
                <a:gd name="adj" fmla="val 16667"/>
              </a:avLst>
            </a:prstGeom>
            <a:solidFill>
              <a:schemeClr val="accent1"/>
            </a:solidFill>
            <a:ln w="28575"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800" dirty="0"/>
                <a:t>分解逻辑地址（页号，页内地址）</a:t>
              </a:r>
            </a:p>
          </p:txBody>
        </p:sp>
        <p:sp>
          <p:nvSpPr>
            <p:cNvPr id="7" name="AutoShape 103">
              <a:extLst>
                <a:ext uri="{FF2B5EF4-FFF2-40B4-BE49-F238E27FC236}">
                  <a16:creationId xmlns:a16="http://schemas.microsoft.com/office/drawing/2014/main" id="{F28DE0FB-763E-1146-A8A9-605FD0F87ABC}"/>
                </a:ext>
              </a:extLst>
            </p:cNvPr>
            <p:cNvSpPr>
              <a:spLocks noChangeArrowheads="1"/>
            </p:cNvSpPr>
            <p:nvPr/>
          </p:nvSpPr>
          <p:spPr bwMode="auto">
            <a:xfrm>
              <a:off x="3232150" y="3212356"/>
              <a:ext cx="2663825" cy="504825"/>
            </a:xfrm>
            <a:prstGeom prst="roundRect">
              <a:avLst>
                <a:gd name="adj" fmla="val 16667"/>
              </a:avLst>
            </a:prstGeom>
            <a:solidFill>
              <a:schemeClr val="accent1"/>
            </a:solidFill>
            <a:ln w="28575"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800"/>
                <a:t>查询快表（高速缓存）</a:t>
              </a:r>
            </a:p>
          </p:txBody>
        </p:sp>
        <p:sp>
          <p:nvSpPr>
            <p:cNvPr id="8" name="Line 104">
              <a:extLst>
                <a:ext uri="{FF2B5EF4-FFF2-40B4-BE49-F238E27FC236}">
                  <a16:creationId xmlns:a16="http://schemas.microsoft.com/office/drawing/2014/main" id="{8115127C-5CF9-954A-8641-2762967FBDD8}"/>
                </a:ext>
              </a:extLst>
            </p:cNvPr>
            <p:cNvSpPr>
              <a:spLocks noChangeShapeType="1"/>
            </p:cNvSpPr>
            <p:nvPr/>
          </p:nvSpPr>
          <p:spPr bwMode="auto">
            <a:xfrm>
              <a:off x="4572000" y="2709119"/>
              <a:ext cx="0" cy="431800"/>
            </a:xfrm>
            <a:prstGeom prst="line">
              <a:avLst/>
            </a:prstGeom>
            <a:noFill/>
            <a:ln w="28575" cmpd="sng">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p>
              <a:pPr algn="ctr">
                <a:buFont typeface="Arial" charset="0"/>
                <a:buNone/>
                <a:defRPr/>
              </a:pPr>
              <a:endParaRPr lang="zh-CN" altLang="en-US">
                <a:latin typeface="Arial" charset="0"/>
                <a:ea typeface="宋体" charset="-122"/>
              </a:endParaRPr>
            </a:p>
          </p:txBody>
        </p:sp>
        <p:sp>
          <p:nvSpPr>
            <p:cNvPr id="9" name="AutoShape 105">
              <a:extLst>
                <a:ext uri="{FF2B5EF4-FFF2-40B4-BE49-F238E27FC236}">
                  <a16:creationId xmlns:a16="http://schemas.microsoft.com/office/drawing/2014/main" id="{D96618A2-73BB-1841-AC40-8CDA933EAC55}"/>
                </a:ext>
              </a:extLst>
            </p:cNvPr>
            <p:cNvSpPr>
              <a:spLocks noChangeArrowheads="1"/>
            </p:cNvSpPr>
            <p:nvPr/>
          </p:nvSpPr>
          <p:spPr bwMode="auto">
            <a:xfrm>
              <a:off x="1258888" y="4291856"/>
              <a:ext cx="2233612" cy="504825"/>
            </a:xfrm>
            <a:prstGeom prst="roundRect">
              <a:avLst>
                <a:gd name="adj" fmla="val 16667"/>
              </a:avLst>
            </a:prstGeom>
            <a:solidFill>
              <a:schemeClr val="accent1"/>
            </a:solidFill>
            <a:ln w="28575"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800"/>
                <a:t>查询页表（主存）</a:t>
              </a:r>
            </a:p>
          </p:txBody>
        </p:sp>
        <p:sp>
          <p:nvSpPr>
            <p:cNvPr id="10" name="Line 106">
              <a:extLst>
                <a:ext uri="{FF2B5EF4-FFF2-40B4-BE49-F238E27FC236}">
                  <a16:creationId xmlns:a16="http://schemas.microsoft.com/office/drawing/2014/main" id="{5A7A425E-1A68-B44A-89E0-0050A765CD18}"/>
                </a:ext>
              </a:extLst>
            </p:cNvPr>
            <p:cNvSpPr>
              <a:spLocks noChangeShapeType="1"/>
            </p:cNvSpPr>
            <p:nvPr/>
          </p:nvSpPr>
          <p:spPr bwMode="auto">
            <a:xfrm flipH="1">
              <a:off x="2411413" y="3788619"/>
              <a:ext cx="1584325" cy="431800"/>
            </a:xfrm>
            <a:prstGeom prst="line">
              <a:avLst/>
            </a:prstGeom>
            <a:noFill/>
            <a:ln w="28575" cmpd="sng">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p>
              <a:pPr algn="ctr">
                <a:buFont typeface="Arial" charset="0"/>
                <a:buNone/>
                <a:defRPr/>
              </a:pPr>
              <a:endParaRPr lang="zh-CN" altLang="en-US">
                <a:latin typeface="Arial" charset="0"/>
                <a:ea typeface="宋体" charset="-122"/>
              </a:endParaRPr>
            </a:p>
          </p:txBody>
        </p:sp>
        <p:sp>
          <p:nvSpPr>
            <p:cNvPr id="11" name="AutoShape 107">
              <a:extLst>
                <a:ext uri="{FF2B5EF4-FFF2-40B4-BE49-F238E27FC236}">
                  <a16:creationId xmlns:a16="http://schemas.microsoft.com/office/drawing/2014/main" id="{F75AA18A-8166-274A-9CF5-2900B81CD2CC}"/>
                </a:ext>
              </a:extLst>
            </p:cNvPr>
            <p:cNvSpPr>
              <a:spLocks noChangeArrowheads="1"/>
            </p:cNvSpPr>
            <p:nvPr/>
          </p:nvSpPr>
          <p:spPr bwMode="auto">
            <a:xfrm>
              <a:off x="4787900" y="4293444"/>
              <a:ext cx="3779838" cy="504825"/>
            </a:xfrm>
            <a:prstGeom prst="roundRect">
              <a:avLst>
                <a:gd name="adj" fmla="val 16667"/>
              </a:avLst>
            </a:prstGeom>
            <a:solidFill>
              <a:schemeClr val="accent1"/>
            </a:solidFill>
            <a:ln w="28575"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800"/>
                <a:t>转换成物理地址（页号</a:t>
              </a:r>
              <a:r>
                <a:rPr lang="en-US" altLang="zh-CN" sz="1800"/>
                <a:t>→</a:t>
              </a:r>
              <a:r>
                <a:rPr lang="zh-CN" altLang="en-US" sz="1800"/>
                <a:t>页框号）</a:t>
              </a:r>
            </a:p>
          </p:txBody>
        </p:sp>
        <p:sp>
          <p:nvSpPr>
            <p:cNvPr id="12" name="Line 108">
              <a:extLst>
                <a:ext uri="{FF2B5EF4-FFF2-40B4-BE49-F238E27FC236}">
                  <a16:creationId xmlns:a16="http://schemas.microsoft.com/office/drawing/2014/main" id="{D0FEB433-5D0B-5A40-9FF9-0E7EE37090F5}"/>
                </a:ext>
              </a:extLst>
            </p:cNvPr>
            <p:cNvSpPr>
              <a:spLocks noChangeShapeType="1"/>
            </p:cNvSpPr>
            <p:nvPr/>
          </p:nvSpPr>
          <p:spPr bwMode="auto">
            <a:xfrm>
              <a:off x="5003800" y="3788619"/>
              <a:ext cx="1584325" cy="431800"/>
            </a:xfrm>
            <a:prstGeom prst="line">
              <a:avLst/>
            </a:prstGeom>
            <a:noFill/>
            <a:ln w="28575" cmpd="sng">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p>
              <a:pPr algn="ctr">
                <a:buFont typeface="Arial" charset="0"/>
                <a:buNone/>
                <a:defRPr/>
              </a:pPr>
              <a:endParaRPr lang="zh-CN" altLang="en-US">
                <a:latin typeface="Arial" charset="0"/>
                <a:ea typeface="宋体" charset="-122"/>
              </a:endParaRPr>
            </a:p>
          </p:txBody>
        </p:sp>
        <p:sp>
          <p:nvSpPr>
            <p:cNvPr id="13" name="Text Box 109">
              <a:extLst>
                <a:ext uri="{FF2B5EF4-FFF2-40B4-BE49-F238E27FC236}">
                  <a16:creationId xmlns:a16="http://schemas.microsoft.com/office/drawing/2014/main" id="{E0190E1D-6E2D-E142-9E15-01B4AA7893AD}"/>
                </a:ext>
              </a:extLst>
            </p:cNvPr>
            <p:cNvSpPr txBox="1">
              <a:spLocks noChangeArrowheads="1"/>
            </p:cNvSpPr>
            <p:nvPr/>
          </p:nvSpPr>
          <p:spPr bwMode="auto">
            <a:xfrm>
              <a:off x="5808663" y="3731469"/>
              <a:ext cx="10080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a:spAutoFit/>
            </a:bodyPr>
            <a:lstStyle>
              <a:lvl1pPr>
                <a:defRPr sz="2400">
                  <a:solidFill>
                    <a:schemeClr val="tx1"/>
                  </a:solidFill>
                  <a:latin typeface="Arial" charset="0"/>
                  <a:ea typeface="宋体" charset="-122"/>
                </a:defRPr>
              </a:lvl1pPr>
              <a:lvl2pPr marL="742950" indent="-285750">
                <a:defRPr sz="2400">
                  <a:solidFill>
                    <a:schemeClr val="tx1"/>
                  </a:solidFill>
                  <a:latin typeface="Arial" charset="0"/>
                  <a:ea typeface="宋体" charset="-122"/>
                </a:defRPr>
              </a:lvl2pPr>
              <a:lvl3pPr marL="1143000" indent="-228600">
                <a:defRPr sz="2400">
                  <a:solidFill>
                    <a:schemeClr val="tx1"/>
                  </a:solidFill>
                  <a:latin typeface="Arial" charset="0"/>
                  <a:ea typeface="宋体" charset="-122"/>
                </a:defRPr>
              </a:lvl3pPr>
              <a:lvl4pPr marL="1600200" indent="-228600">
                <a:defRPr sz="2400">
                  <a:solidFill>
                    <a:schemeClr val="tx1"/>
                  </a:solidFill>
                  <a:latin typeface="Arial" charset="0"/>
                  <a:ea typeface="宋体" charset="-122"/>
                </a:defRPr>
              </a:lvl4pPr>
              <a:lvl5pPr marL="2057400" indent="-228600">
                <a:defRPr sz="2400">
                  <a:solidFill>
                    <a:schemeClr val="tx1"/>
                  </a:solidFill>
                  <a:latin typeface="Arial" charset="0"/>
                  <a:ea typeface="宋体" charset="-122"/>
                </a:defRPr>
              </a:lvl5pPr>
              <a:lvl6pPr marL="2514600" indent="-228600" algn="ctr"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algn="ctr"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algn="ctr"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algn="ctr" eaLnBrk="0" fontAlgn="base" hangingPunct="0">
                <a:spcBef>
                  <a:spcPct val="0"/>
                </a:spcBef>
                <a:spcAft>
                  <a:spcPct val="0"/>
                </a:spcAft>
                <a:buFont typeface="Arial" charset="0"/>
                <a:defRPr sz="2400">
                  <a:solidFill>
                    <a:schemeClr val="tx1"/>
                  </a:solidFill>
                  <a:latin typeface="Arial" charset="0"/>
                  <a:ea typeface="宋体" charset="-122"/>
                </a:defRPr>
              </a:lvl9pPr>
            </a:lstStyle>
            <a:p>
              <a:pPr algn="ctr">
                <a:spcBef>
                  <a:spcPct val="50000"/>
                </a:spcBef>
                <a:buFont typeface="Arial" charset="0"/>
                <a:buNone/>
                <a:defRPr/>
              </a:pPr>
              <a:r>
                <a:rPr lang="zh-CN" altLang="en-US" sz="1800"/>
                <a:t>命中</a:t>
              </a:r>
            </a:p>
          </p:txBody>
        </p:sp>
        <p:sp>
          <p:nvSpPr>
            <p:cNvPr id="14" name="Text Box 110">
              <a:extLst>
                <a:ext uri="{FF2B5EF4-FFF2-40B4-BE49-F238E27FC236}">
                  <a16:creationId xmlns:a16="http://schemas.microsoft.com/office/drawing/2014/main" id="{4468CB32-CF09-E54B-9700-A3BFBF563635}"/>
                </a:ext>
              </a:extLst>
            </p:cNvPr>
            <p:cNvSpPr txBox="1">
              <a:spLocks noChangeArrowheads="1"/>
            </p:cNvSpPr>
            <p:nvPr/>
          </p:nvSpPr>
          <p:spPr bwMode="auto">
            <a:xfrm>
              <a:off x="2051050" y="3782269"/>
              <a:ext cx="11525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a:spAutoFit/>
            </a:bodyPr>
            <a:lstStyle>
              <a:lvl1pPr>
                <a:defRPr sz="2400">
                  <a:solidFill>
                    <a:schemeClr val="tx1"/>
                  </a:solidFill>
                  <a:latin typeface="Arial" charset="0"/>
                  <a:ea typeface="宋体" charset="-122"/>
                </a:defRPr>
              </a:lvl1pPr>
              <a:lvl2pPr marL="742950" indent="-285750">
                <a:defRPr sz="2400">
                  <a:solidFill>
                    <a:schemeClr val="tx1"/>
                  </a:solidFill>
                  <a:latin typeface="Arial" charset="0"/>
                  <a:ea typeface="宋体" charset="-122"/>
                </a:defRPr>
              </a:lvl2pPr>
              <a:lvl3pPr marL="1143000" indent="-228600">
                <a:defRPr sz="2400">
                  <a:solidFill>
                    <a:schemeClr val="tx1"/>
                  </a:solidFill>
                  <a:latin typeface="Arial" charset="0"/>
                  <a:ea typeface="宋体" charset="-122"/>
                </a:defRPr>
              </a:lvl3pPr>
              <a:lvl4pPr marL="1600200" indent="-228600">
                <a:defRPr sz="2400">
                  <a:solidFill>
                    <a:schemeClr val="tx1"/>
                  </a:solidFill>
                  <a:latin typeface="Arial" charset="0"/>
                  <a:ea typeface="宋体" charset="-122"/>
                </a:defRPr>
              </a:lvl4pPr>
              <a:lvl5pPr marL="2057400" indent="-228600">
                <a:defRPr sz="2400">
                  <a:solidFill>
                    <a:schemeClr val="tx1"/>
                  </a:solidFill>
                  <a:latin typeface="Arial" charset="0"/>
                  <a:ea typeface="宋体" charset="-122"/>
                </a:defRPr>
              </a:lvl5pPr>
              <a:lvl6pPr marL="2514600" indent="-228600" algn="ctr"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algn="ctr"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algn="ctr"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algn="ctr" eaLnBrk="0" fontAlgn="base" hangingPunct="0">
                <a:spcBef>
                  <a:spcPct val="0"/>
                </a:spcBef>
                <a:spcAft>
                  <a:spcPct val="0"/>
                </a:spcAft>
                <a:buFont typeface="Arial" charset="0"/>
                <a:defRPr sz="2400">
                  <a:solidFill>
                    <a:schemeClr val="tx1"/>
                  </a:solidFill>
                  <a:latin typeface="Arial" charset="0"/>
                  <a:ea typeface="宋体" charset="-122"/>
                </a:defRPr>
              </a:lvl9pPr>
            </a:lstStyle>
            <a:p>
              <a:pPr algn="ctr">
                <a:spcBef>
                  <a:spcPct val="50000"/>
                </a:spcBef>
                <a:buFont typeface="Arial" charset="0"/>
                <a:buNone/>
                <a:defRPr/>
              </a:pPr>
              <a:r>
                <a:rPr lang="zh-CN" altLang="en-US" sz="1800"/>
                <a:t>不命中</a:t>
              </a:r>
            </a:p>
          </p:txBody>
        </p:sp>
        <p:sp>
          <p:nvSpPr>
            <p:cNvPr id="15" name="Freeform 111">
              <a:extLst>
                <a:ext uri="{FF2B5EF4-FFF2-40B4-BE49-F238E27FC236}">
                  <a16:creationId xmlns:a16="http://schemas.microsoft.com/office/drawing/2014/main" id="{74D4F6AB-D995-BF48-A279-40E0740A1FAE}"/>
                </a:ext>
              </a:extLst>
            </p:cNvPr>
            <p:cNvSpPr>
              <a:spLocks/>
            </p:cNvSpPr>
            <p:nvPr/>
          </p:nvSpPr>
          <p:spPr bwMode="auto">
            <a:xfrm>
              <a:off x="2843213" y="4796681"/>
              <a:ext cx="3816350" cy="576263"/>
            </a:xfrm>
            <a:custGeom>
              <a:avLst/>
              <a:gdLst>
                <a:gd name="T0" fmla="*/ 0 w 2404"/>
                <a:gd name="T1" fmla="*/ 0 h 363"/>
                <a:gd name="T2" fmla="*/ 0 w 2404"/>
                <a:gd name="T3" fmla="*/ 576263 h 363"/>
                <a:gd name="T4" fmla="*/ 3816350 w 2404"/>
                <a:gd name="T5" fmla="*/ 576263 h 363"/>
                <a:gd name="T6" fmla="*/ 3816350 w 2404"/>
                <a:gd name="T7" fmla="*/ 73025 h 3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4" h="363">
                  <a:moveTo>
                    <a:pt x="0" y="0"/>
                  </a:moveTo>
                  <a:lnTo>
                    <a:pt x="0" y="363"/>
                  </a:lnTo>
                  <a:lnTo>
                    <a:pt x="2404" y="363"/>
                  </a:lnTo>
                  <a:lnTo>
                    <a:pt x="2404" y="46"/>
                  </a:lnTo>
                </a:path>
              </a:pathLst>
            </a:custGeom>
            <a:noFill/>
            <a:ln w="28575" cap="flat" cmpd="sng">
              <a:solidFill>
                <a:schemeClr val="tx1"/>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sp>
          <p:nvSpPr>
            <p:cNvPr id="16" name="Text Box 112">
              <a:extLst>
                <a:ext uri="{FF2B5EF4-FFF2-40B4-BE49-F238E27FC236}">
                  <a16:creationId xmlns:a16="http://schemas.microsoft.com/office/drawing/2014/main" id="{7ED2D5C8-D837-314B-8327-900290DB528D}"/>
                </a:ext>
              </a:extLst>
            </p:cNvPr>
            <p:cNvSpPr txBox="1">
              <a:spLocks noChangeArrowheads="1"/>
            </p:cNvSpPr>
            <p:nvPr/>
          </p:nvSpPr>
          <p:spPr bwMode="auto">
            <a:xfrm>
              <a:off x="2684463" y="4861769"/>
              <a:ext cx="10080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a:spAutoFit/>
            </a:bodyPr>
            <a:lstStyle>
              <a:lvl1pPr>
                <a:defRPr sz="2400">
                  <a:solidFill>
                    <a:schemeClr val="tx1"/>
                  </a:solidFill>
                  <a:latin typeface="Arial" charset="0"/>
                  <a:ea typeface="宋体" charset="-122"/>
                </a:defRPr>
              </a:lvl1pPr>
              <a:lvl2pPr marL="742950" indent="-285750">
                <a:defRPr sz="2400">
                  <a:solidFill>
                    <a:schemeClr val="tx1"/>
                  </a:solidFill>
                  <a:latin typeface="Arial" charset="0"/>
                  <a:ea typeface="宋体" charset="-122"/>
                </a:defRPr>
              </a:lvl2pPr>
              <a:lvl3pPr marL="1143000" indent="-228600">
                <a:defRPr sz="2400">
                  <a:solidFill>
                    <a:schemeClr val="tx1"/>
                  </a:solidFill>
                  <a:latin typeface="Arial" charset="0"/>
                  <a:ea typeface="宋体" charset="-122"/>
                </a:defRPr>
              </a:lvl3pPr>
              <a:lvl4pPr marL="1600200" indent="-228600">
                <a:defRPr sz="2400">
                  <a:solidFill>
                    <a:schemeClr val="tx1"/>
                  </a:solidFill>
                  <a:latin typeface="Arial" charset="0"/>
                  <a:ea typeface="宋体" charset="-122"/>
                </a:defRPr>
              </a:lvl4pPr>
              <a:lvl5pPr marL="2057400" indent="-228600">
                <a:defRPr sz="2400">
                  <a:solidFill>
                    <a:schemeClr val="tx1"/>
                  </a:solidFill>
                  <a:latin typeface="Arial" charset="0"/>
                  <a:ea typeface="宋体" charset="-122"/>
                </a:defRPr>
              </a:lvl5pPr>
              <a:lvl6pPr marL="2514600" indent="-228600" algn="ctr"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algn="ctr"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algn="ctr"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algn="ctr" eaLnBrk="0" fontAlgn="base" hangingPunct="0">
                <a:spcBef>
                  <a:spcPct val="0"/>
                </a:spcBef>
                <a:spcAft>
                  <a:spcPct val="0"/>
                </a:spcAft>
                <a:buFont typeface="Arial" charset="0"/>
                <a:defRPr sz="2400">
                  <a:solidFill>
                    <a:schemeClr val="tx1"/>
                  </a:solidFill>
                  <a:latin typeface="Arial" charset="0"/>
                  <a:ea typeface="宋体" charset="-122"/>
                </a:defRPr>
              </a:lvl9pPr>
            </a:lstStyle>
            <a:p>
              <a:pPr algn="ctr">
                <a:spcBef>
                  <a:spcPct val="50000"/>
                </a:spcBef>
                <a:buFont typeface="Arial" charset="0"/>
                <a:buNone/>
                <a:defRPr/>
              </a:pPr>
              <a:r>
                <a:rPr lang="zh-CN" altLang="en-US" sz="1800"/>
                <a:t>命中</a:t>
              </a:r>
            </a:p>
          </p:txBody>
        </p:sp>
        <p:sp>
          <p:nvSpPr>
            <p:cNvPr id="17" name="Line 113">
              <a:extLst>
                <a:ext uri="{FF2B5EF4-FFF2-40B4-BE49-F238E27FC236}">
                  <a16:creationId xmlns:a16="http://schemas.microsoft.com/office/drawing/2014/main" id="{F1BF16EE-3BA6-9C4F-B197-AF23531F9A7F}"/>
                </a:ext>
              </a:extLst>
            </p:cNvPr>
            <p:cNvSpPr>
              <a:spLocks noChangeShapeType="1"/>
            </p:cNvSpPr>
            <p:nvPr/>
          </p:nvSpPr>
          <p:spPr bwMode="auto">
            <a:xfrm>
              <a:off x="1908175" y="4796681"/>
              <a:ext cx="0" cy="431800"/>
            </a:xfrm>
            <a:prstGeom prst="line">
              <a:avLst/>
            </a:prstGeom>
            <a:noFill/>
            <a:ln w="28575" cmpd="sng">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p>
              <a:pPr algn="ctr">
                <a:buFont typeface="Arial" charset="0"/>
                <a:buNone/>
                <a:defRPr/>
              </a:pPr>
              <a:endParaRPr lang="zh-CN" altLang="en-US">
                <a:latin typeface="Arial" charset="0"/>
                <a:ea typeface="宋体" charset="-122"/>
              </a:endParaRPr>
            </a:p>
          </p:txBody>
        </p:sp>
        <p:sp>
          <p:nvSpPr>
            <p:cNvPr id="18" name="Text Box 114">
              <a:extLst>
                <a:ext uri="{FF2B5EF4-FFF2-40B4-BE49-F238E27FC236}">
                  <a16:creationId xmlns:a16="http://schemas.microsoft.com/office/drawing/2014/main" id="{235BA414-70E4-BA46-96F3-44596E8E3FA8}"/>
                </a:ext>
              </a:extLst>
            </p:cNvPr>
            <p:cNvSpPr txBox="1">
              <a:spLocks noChangeArrowheads="1"/>
            </p:cNvSpPr>
            <p:nvPr/>
          </p:nvSpPr>
          <p:spPr bwMode="auto">
            <a:xfrm>
              <a:off x="912813" y="4810969"/>
              <a:ext cx="9223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a:spAutoFit/>
            </a:bodyPr>
            <a:lstStyle>
              <a:lvl1pPr>
                <a:defRPr sz="2400">
                  <a:solidFill>
                    <a:schemeClr val="tx1"/>
                  </a:solidFill>
                  <a:latin typeface="Arial" charset="0"/>
                  <a:ea typeface="宋体" charset="-122"/>
                </a:defRPr>
              </a:lvl1pPr>
              <a:lvl2pPr marL="742950" indent="-285750">
                <a:defRPr sz="2400">
                  <a:solidFill>
                    <a:schemeClr val="tx1"/>
                  </a:solidFill>
                  <a:latin typeface="Arial" charset="0"/>
                  <a:ea typeface="宋体" charset="-122"/>
                </a:defRPr>
              </a:lvl2pPr>
              <a:lvl3pPr marL="1143000" indent="-228600">
                <a:defRPr sz="2400">
                  <a:solidFill>
                    <a:schemeClr val="tx1"/>
                  </a:solidFill>
                  <a:latin typeface="Arial" charset="0"/>
                  <a:ea typeface="宋体" charset="-122"/>
                </a:defRPr>
              </a:lvl3pPr>
              <a:lvl4pPr marL="1600200" indent="-228600">
                <a:defRPr sz="2400">
                  <a:solidFill>
                    <a:schemeClr val="tx1"/>
                  </a:solidFill>
                  <a:latin typeface="Arial" charset="0"/>
                  <a:ea typeface="宋体" charset="-122"/>
                </a:defRPr>
              </a:lvl4pPr>
              <a:lvl5pPr marL="2057400" indent="-228600">
                <a:defRPr sz="2400">
                  <a:solidFill>
                    <a:schemeClr val="tx1"/>
                  </a:solidFill>
                  <a:latin typeface="Arial" charset="0"/>
                  <a:ea typeface="宋体" charset="-122"/>
                </a:defRPr>
              </a:lvl5pPr>
              <a:lvl6pPr marL="2514600" indent="-228600" algn="ctr"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algn="ctr"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algn="ctr"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algn="ctr" eaLnBrk="0" fontAlgn="base" hangingPunct="0">
                <a:spcBef>
                  <a:spcPct val="0"/>
                </a:spcBef>
                <a:spcAft>
                  <a:spcPct val="0"/>
                </a:spcAft>
                <a:buFont typeface="Arial" charset="0"/>
                <a:defRPr sz="2400">
                  <a:solidFill>
                    <a:schemeClr val="tx1"/>
                  </a:solidFill>
                  <a:latin typeface="Arial" charset="0"/>
                  <a:ea typeface="宋体" charset="-122"/>
                </a:defRPr>
              </a:lvl9pPr>
            </a:lstStyle>
            <a:p>
              <a:pPr algn="ctr">
                <a:spcBef>
                  <a:spcPct val="50000"/>
                </a:spcBef>
                <a:buFont typeface="Arial" charset="0"/>
                <a:buNone/>
                <a:defRPr/>
              </a:pPr>
              <a:r>
                <a:rPr lang="zh-CN" altLang="en-US" sz="1800"/>
                <a:t>不命中</a:t>
              </a:r>
            </a:p>
          </p:txBody>
        </p:sp>
        <p:sp>
          <p:nvSpPr>
            <p:cNvPr id="19" name="Rectangle 115">
              <a:extLst>
                <a:ext uri="{FF2B5EF4-FFF2-40B4-BE49-F238E27FC236}">
                  <a16:creationId xmlns:a16="http://schemas.microsoft.com/office/drawing/2014/main" id="{C0FCF071-7DCA-7C40-9D93-B69B7D8E79C6}"/>
                </a:ext>
              </a:extLst>
            </p:cNvPr>
            <p:cNvSpPr>
              <a:spLocks noChangeArrowheads="1"/>
            </p:cNvSpPr>
            <p:nvPr/>
          </p:nvSpPr>
          <p:spPr bwMode="auto">
            <a:xfrm>
              <a:off x="1042988" y="5228481"/>
              <a:ext cx="1657350" cy="549275"/>
            </a:xfrm>
            <a:prstGeom prst="rect">
              <a:avLst/>
            </a:prstGeom>
            <a:solidFill>
              <a:schemeClr val="accent1"/>
            </a:solidFill>
            <a:ln w="28575"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800"/>
                <a:t>产生缺页中断</a:t>
              </a:r>
            </a:p>
          </p:txBody>
        </p:sp>
        <p:sp>
          <p:nvSpPr>
            <p:cNvPr id="20" name="Line 117">
              <a:extLst>
                <a:ext uri="{FF2B5EF4-FFF2-40B4-BE49-F238E27FC236}">
                  <a16:creationId xmlns:a16="http://schemas.microsoft.com/office/drawing/2014/main" id="{E5DE42DE-8AC8-CC41-83E5-8C5A72C0DE0C}"/>
                </a:ext>
              </a:extLst>
            </p:cNvPr>
            <p:cNvSpPr>
              <a:spLocks noChangeShapeType="1"/>
            </p:cNvSpPr>
            <p:nvPr/>
          </p:nvSpPr>
          <p:spPr bwMode="auto">
            <a:xfrm flipV="1">
              <a:off x="4570413" y="3788619"/>
              <a:ext cx="1587" cy="1584325"/>
            </a:xfrm>
            <a:prstGeom prst="line">
              <a:avLst/>
            </a:prstGeom>
            <a:noFill/>
            <a:ln w="28575" cmpd="sng">
              <a:solidFill>
                <a:schemeClr val="tx1"/>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wrap="none" anchor="ctr"/>
            <a:lstStyle/>
            <a:p>
              <a:pPr algn="ctr">
                <a:buFont typeface="Arial" charset="0"/>
                <a:buNone/>
                <a:defRPr/>
              </a:pPr>
              <a:endParaRPr lang="zh-CN" altLang="en-US">
                <a:latin typeface="Arial" charset="0"/>
                <a:ea typeface="宋体" charset="-122"/>
              </a:endParaRPr>
            </a:p>
          </p:txBody>
        </p:sp>
        <p:sp>
          <p:nvSpPr>
            <p:cNvPr id="21" name="Text Box 119">
              <a:extLst>
                <a:ext uri="{FF2B5EF4-FFF2-40B4-BE49-F238E27FC236}">
                  <a16:creationId xmlns:a16="http://schemas.microsoft.com/office/drawing/2014/main" id="{9FBE1C2E-7681-5848-B6D9-A60A4EF51D72}"/>
                </a:ext>
              </a:extLst>
            </p:cNvPr>
            <p:cNvSpPr txBox="1">
              <a:spLocks noChangeArrowheads="1"/>
            </p:cNvSpPr>
            <p:nvPr/>
          </p:nvSpPr>
          <p:spPr bwMode="auto">
            <a:xfrm>
              <a:off x="4113213" y="4004519"/>
              <a:ext cx="458787"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txBody>
            <a:bodyPr vert="eaVert">
              <a:spAutoFit/>
            </a:bodyPr>
            <a:lstStyle>
              <a:lvl1pPr>
                <a:defRPr sz="2400">
                  <a:solidFill>
                    <a:schemeClr val="tx1"/>
                  </a:solidFill>
                  <a:latin typeface="Arial" charset="0"/>
                  <a:ea typeface="宋体" charset="-122"/>
                </a:defRPr>
              </a:lvl1pPr>
              <a:lvl2pPr marL="742950" indent="-285750">
                <a:defRPr sz="2400">
                  <a:solidFill>
                    <a:schemeClr val="tx1"/>
                  </a:solidFill>
                  <a:latin typeface="Arial" charset="0"/>
                  <a:ea typeface="宋体" charset="-122"/>
                </a:defRPr>
              </a:lvl2pPr>
              <a:lvl3pPr marL="1143000" indent="-228600">
                <a:defRPr sz="2400">
                  <a:solidFill>
                    <a:schemeClr val="tx1"/>
                  </a:solidFill>
                  <a:latin typeface="Arial" charset="0"/>
                  <a:ea typeface="宋体" charset="-122"/>
                </a:defRPr>
              </a:lvl3pPr>
              <a:lvl4pPr marL="1600200" indent="-228600">
                <a:defRPr sz="2400">
                  <a:solidFill>
                    <a:schemeClr val="tx1"/>
                  </a:solidFill>
                  <a:latin typeface="Arial" charset="0"/>
                  <a:ea typeface="宋体" charset="-122"/>
                </a:defRPr>
              </a:lvl4pPr>
              <a:lvl5pPr marL="2057400" indent="-228600">
                <a:defRPr sz="2400">
                  <a:solidFill>
                    <a:schemeClr val="tx1"/>
                  </a:solidFill>
                  <a:latin typeface="Arial" charset="0"/>
                  <a:ea typeface="宋体" charset="-122"/>
                </a:defRPr>
              </a:lvl5pPr>
              <a:lvl6pPr marL="2514600" indent="-228600" algn="ctr"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algn="ctr"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algn="ctr"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algn="ctr" eaLnBrk="0" fontAlgn="base" hangingPunct="0">
                <a:spcBef>
                  <a:spcPct val="0"/>
                </a:spcBef>
                <a:spcAft>
                  <a:spcPct val="0"/>
                </a:spcAft>
                <a:buFont typeface="Arial" charset="0"/>
                <a:defRPr sz="2400">
                  <a:solidFill>
                    <a:schemeClr val="tx1"/>
                  </a:solidFill>
                  <a:latin typeface="Arial" charset="0"/>
                  <a:ea typeface="宋体" charset="-122"/>
                </a:defRPr>
              </a:lvl9pPr>
            </a:lstStyle>
            <a:p>
              <a:pPr algn="ctr">
                <a:spcBef>
                  <a:spcPct val="50000"/>
                </a:spcBef>
                <a:buFont typeface="Arial" charset="0"/>
                <a:buNone/>
                <a:defRPr/>
              </a:pPr>
              <a:r>
                <a:rPr lang="zh-CN" altLang="en-US" sz="1800"/>
                <a:t>装入快表</a:t>
              </a:r>
            </a:p>
          </p:txBody>
        </p:sp>
      </p:grpSp>
    </p:spTree>
    <p:extLst>
      <p:ext uri="{BB962C8B-B14F-4D97-AF65-F5344CB8AC3E}">
        <p14:creationId xmlns:p14="http://schemas.microsoft.com/office/powerpoint/2010/main" val="19874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请求分页式虚存管理</a:t>
            </a:r>
            <a:r>
              <a:rPr lang="zh-CN" altLang="en-US" sz="3600" dirty="0" smtClean="0"/>
              <a:t>的基本原理</a:t>
            </a:r>
            <a:endParaRPr lang="zh-CN" altLang="en-US" sz="3600" dirty="0"/>
          </a:p>
        </p:txBody>
      </p:sp>
      <p:sp>
        <p:nvSpPr>
          <p:cNvPr id="3" name="内容占位符 2"/>
          <p:cNvSpPr>
            <a:spLocks noGrp="1"/>
          </p:cNvSpPr>
          <p:nvPr>
            <p:ph idx="1"/>
          </p:nvPr>
        </p:nvSpPr>
        <p:spPr/>
        <p:txBody>
          <a:bodyPr/>
          <a:lstStyle/>
          <a:p>
            <a:r>
              <a:rPr lang="zh-CN" altLang="en-US" dirty="0" smtClean="0"/>
              <a:t>不把进程的全部信息</a:t>
            </a:r>
            <a:r>
              <a:rPr lang="en-US" altLang="zh-CN" dirty="0" smtClean="0"/>
              <a:t>(</a:t>
            </a:r>
            <a:r>
              <a:rPr lang="zh-CN" altLang="en-US" dirty="0" smtClean="0"/>
              <a:t>代码和数据</a:t>
            </a:r>
            <a:r>
              <a:rPr lang="en-US" altLang="zh-CN" dirty="0" smtClean="0"/>
              <a:t>)</a:t>
            </a:r>
            <a:r>
              <a:rPr lang="zh-CN" altLang="en-US" dirty="0" smtClean="0"/>
              <a:t>都放入内存，仅</a:t>
            </a:r>
            <a:r>
              <a:rPr lang="zh-CN" altLang="en-US" dirty="0"/>
              <a:t>装入立即使用的</a:t>
            </a:r>
            <a:r>
              <a:rPr lang="zh-CN" altLang="en-US" dirty="0" smtClean="0"/>
              <a:t>页面</a:t>
            </a:r>
            <a:endParaRPr lang="en-US" altLang="zh-CN" dirty="0" smtClean="0"/>
          </a:p>
          <a:p>
            <a:r>
              <a:rPr lang="zh-CN" altLang="en-US" dirty="0" smtClean="0"/>
              <a:t>在</a:t>
            </a:r>
            <a:r>
              <a:rPr lang="zh-CN" altLang="en-US" dirty="0"/>
              <a:t>执行过程中访问到不在主存的页面时，产生缺页中断，再从磁盘动态地</a:t>
            </a:r>
            <a:r>
              <a:rPr lang="zh-CN" altLang="en-US" dirty="0" smtClean="0"/>
              <a:t>装入</a:t>
            </a:r>
            <a:endParaRPr lang="en-US" altLang="zh-CN" dirty="0" smtClean="0"/>
          </a:p>
          <a:p>
            <a:r>
              <a:rPr lang="zh-CN" altLang="en-US" dirty="0"/>
              <a:t>怎样才能发现页面不在主存中呢</a:t>
            </a:r>
            <a:r>
              <a:rPr lang="en-US" altLang="zh-CN" dirty="0" smtClean="0"/>
              <a:t>?</a:t>
            </a:r>
          </a:p>
          <a:p>
            <a:pPr lvl="1"/>
            <a:r>
              <a:rPr lang="zh-CN" altLang="en-US" dirty="0"/>
              <a:t>扩充</a:t>
            </a:r>
            <a:r>
              <a:rPr lang="zh-CN" altLang="en-US" dirty="0" smtClean="0"/>
              <a:t>页表项的</a:t>
            </a:r>
            <a:r>
              <a:rPr lang="zh-CN" altLang="en-US" dirty="0"/>
              <a:t>内容</a:t>
            </a:r>
            <a:r>
              <a:rPr lang="en-US" altLang="zh-CN" dirty="0"/>
              <a:t>,</a:t>
            </a:r>
            <a:r>
              <a:rPr lang="zh-CN" altLang="en-US" dirty="0"/>
              <a:t>增加驻留标志</a:t>
            </a:r>
            <a:r>
              <a:rPr lang="zh-CN" altLang="en-US" dirty="0" smtClean="0"/>
              <a:t>位</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55</a:t>
            </a:fld>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293096"/>
            <a:ext cx="620077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835696" y="5363924"/>
            <a:ext cx="4248472" cy="369332"/>
          </a:xfrm>
          <a:prstGeom prst="rect">
            <a:avLst/>
          </a:prstGeom>
          <a:noFill/>
        </p:spPr>
        <p:txBody>
          <a:bodyPr wrap="square" rtlCol="0">
            <a:spAutoFit/>
          </a:bodyPr>
          <a:lstStyle/>
          <a:p>
            <a:r>
              <a:rPr lang="en-US" altLang="zh-CN" dirty="0" smtClean="0">
                <a:solidFill>
                  <a:srgbClr val="FF0000"/>
                </a:solidFill>
              </a:rPr>
              <a:t>P</a:t>
            </a:r>
            <a:r>
              <a:rPr lang="zh-CN" altLang="en-US" dirty="0" smtClean="0">
                <a:solidFill>
                  <a:srgbClr val="FF0000"/>
                </a:solidFill>
              </a:rPr>
              <a:t>：驻留位， </a:t>
            </a:r>
            <a:r>
              <a:rPr lang="en-US" altLang="zh-CN" dirty="0" smtClean="0">
                <a:solidFill>
                  <a:srgbClr val="FF0000"/>
                </a:solidFill>
              </a:rPr>
              <a:t>D</a:t>
            </a:r>
            <a:r>
              <a:rPr lang="zh-CN" altLang="en-US" dirty="0" smtClean="0">
                <a:solidFill>
                  <a:srgbClr val="FF0000"/>
                </a:solidFill>
              </a:rPr>
              <a:t>：</a:t>
            </a:r>
            <a:r>
              <a:rPr lang="en-US" altLang="zh-CN" dirty="0">
                <a:solidFill>
                  <a:srgbClr val="FF0000"/>
                </a:solidFill>
              </a:rPr>
              <a:t> </a:t>
            </a:r>
            <a:r>
              <a:rPr lang="en-US" altLang="zh-CN" dirty="0" smtClean="0">
                <a:solidFill>
                  <a:srgbClr val="FF0000"/>
                </a:solidFill>
              </a:rPr>
              <a:t>Dirty</a:t>
            </a:r>
            <a:r>
              <a:rPr lang="zh-CN" altLang="en-US" dirty="0" smtClean="0">
                <a:solidFill>
                  <a:srgbClr val="FF0000"/>
                </a:solidFill>
              </a:rPr>
              <a:t>位， </a:t>
            </a:r>
            <a:r>
              <a:rPr lang="en-US" altLang="zh-CN" dirty="0" smtClean="0">
                <a:solidFill>
                  <a:srgbClr val="FF0000"/>
                </a:solidFill>
              </a:rPr>
              <a:t>A</a:t>
            </a:r>
            <a:r>
              <a:rPr lang="zh-CN" altLang="en-US" dirty="0" smtClean="0">
                <a:solidFill>
                  <a:srgbClr val="FF0000"/>
                </a:solidFill>
              </a:rPr>
              <a:t>：访问位</a:t>
            </a:r>
            <a:endParaRPr lang="zh-CN" altLang="en-US" dirty="0">
              <a:solidFill>
                <a:srgbClr val="FF0000"/>
              </a:solidFill>
            </a:endParaRPr>
          </a:p>
        </p:txBody>
      </p:sp>
    </p:spTree>
    <p:extLst>
      <p:ext uri="{BB962C8B-B14F-4D97-AF65-F5344CB8AC3E}">
        <p14:creationId xmlns:p14="http://schemas.microsoft.com/office/powerpoint/2010/main" val="4260016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solidFill>
                  <a:prstClr val="black"/>
                </a:solidFill>
              </a:rPr>
              <a:t>请求分页虚拟地址转换过程</a:t>
            </a:r>
            <a:r>
              <a:rPr lang="en-US" altLang="zh-CN" sz="4000" dirty="0" smtClean="0">
                <a:solidFill>
                  <a:prstClr val="black"/>
                </a:solidFill>
              </a:rPr>
              <a:t>(1/2)</a:t>
            </a:r>
            <a:endParaRPr lang="zh-CN" altLang="en-US" sz="4000"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56</a:t>
            </a:fld>
            <a:endParaRPr lang="zh-CN" altLang="en-US"/>
          </a:p>
        </p:txBody>
      </p:sp>
      <p:sp>
        <p:nvSpPr>
          <p:cNvPr id="6" name="Rectangle 1027"/>
          <p:cNvSpPr txBox="1">
            <a:spLocks noChangeArrowheads="1"/>
          </p:cNvSpPr>
          <p:nvPr/>
        </p:nvSpPr>
        <p:spPr>
          <a:xfrm>
            <a:off x="442664" y="1066800"/>
            <a:ext cx="8077200" cy="533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zh-CN" smtClean="0"/>
              <a:t>  </a:t>
            </a:r>
          </a:p>
        </p:txBody>
      </p:sp>
      <p:grpSp>
        <p:nvGrpSpPr>
          <p:cNvPr id="7" name="Group 1127"/>
          <p:cNvGrpSpPr>
            <a:grpSpLocks/>
          </p:cNvGrpSpPr>
          <p:nvPr/>
        </p:nvGrpSpPr>
        <p:grpSpPr bwMode="auto">
          <a:xfrm>
            <a:off x="366464" y="1066800"/>
            <a:ext cx="8382000" cy="5562600"/>
            <a:chOff x="528" y="672"/>
            <a:chExt cx="4788" cy="3312"/>
          </a:xfrm>
        </p:grpSpPr>
        <p:sp>
          <p:nvSpPr>
            <p:cNvPr id="8" name="Text Box 1029"/>
            <p:cNvSpPr txBox="1">
              <a:spLocks noChangeArrowheads="1"/>
            </p:cNvSpPr>
            <p:nvPr/>
          </p:nvSpPr>
          <p:spPr bwMode="auto">
            <a:xfrm>
              <a:off x="528" y="672"/>
              <a:ext cx="816" cy="192"/>
            </a:xfrm>
            <a:prstGeom prst="rect">
              <a:avLst/>
            </a:prstGeom>
            <a:solidFill>
              <a:srgbClr val="3399FF"/>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逻辑空间地址</a:t>
              </a:r>
            </a:p>
          </p:txBody>
        </p:sp>
        <p:sp>
          <p:nvSpPr>
            <p:cNvPr id="9" name="Text Box 1031"/>
            <p:cNvSpPr txBox="1">
              <a:spLocks noChangeArrowheads="1"/>
            </p:cNvSpPr>
            <p:nvPr/>
          </p:nvSpPr>
          <p:spPr bwMode="auto">
            <a:xfrm>
              <a:off x="4512" y="1671"/>
              <a:ext cx="804" cy="249"/>
            </a:xfrm>
            <a:prstGeom prst="rect">
              <a:avLst/>
            </a:prstGeom>
            <a:solidFill>
              <a:srgbClr val="3399FF"/>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主存</a:t>
              </a:r>
              <a:r>
                <a:rPr kumimoji="0" lang="en-US" altLang="zh-CN" sz="1400">
                  <a:solidFill>
                    <a:srgbClr val="FF0000"/>
                  </a:solidFill>
                  <a:latin typeface="华文新魏" pitchFamily="2" charset="-122"/>
                  <a:ea typeface="华文新魏" pitchFamily="2" charset="-122"/>
                </a:rPr>
                <a:t>(</a:t>
              </a:r>
              <a:r>
                <a:rPr kumimoji="0" lang="zh-CN" altLang="en-US" sz="1400">
                  <a:solidFill>
                    <a:srgbClr val="FF0000"/>
                  </a:solidFill>
                  <a:latin typeface="华文新魏" pitchFamily="2" charset="-122"/>
                  <a:ea typeface="华文新魏" pitchFamily="2" charset="-122"/>
                </a:rPr>
                <a:t>用户区</a:t>
              </a:r>
              <a:r>
                <a:rPr kumimoji="0" lang="en-US" altLang="zh-CN" sz="1400">
                  <a:solidFill>
                    <a:srgbClr val="FF0000"/>
                  </a:solidFill>
                  <a:latin typeface="华文新魏" pitchFamily="2" charset="-122"/>
                  <a:ea typeface="华文新魏" pitchFamily="2" charset="-122"/>
                </a:rPr>
                <a:t>)</a:t>
              </a:r>
            </a:p>
          </p:txBody>
        </p:sp>
        <p:sp>
          <p:nvSpPr>
            <p:cNvPr id="10" name="Text Box 1033"/>
            <p:cNvSpPr txBox="1">
              <a:spLocks noChangeArrowheads="1"/>
            </p:cNvSpPr>
            <p:nvPr/>
          </p:nvSpPr>
          <p:spPr bwMode="auto">
            <a:xfrm>
              <a:off x="1031" y="898"/>
              <a:ext cx="354" cy="201"/>
            </a:xfrm>
            <a:prstGeom prst="rect">
              <a:avLst/>
            </a:prstGeom>
            <a:solidFill>
              <a:srgbClr val="3399FF"/>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CPU</a:t>
              </a:r>
            </a:p>
          </p:txBody>
        </p:sp>
        <p:sp>
          <p:nvSpPr>
            <p:cNvPr id="11" name="Line 1034"/>
            <p:cNvSpPr>
              <a:spLocks noChangeShapeType="1"/>
            </p:cNvSpPr>
            <p:nvPr/>
          </p:nvSpPr>
          <p:spPr bwMode="auto">
            <a:xfrm>
              <a:off x="670" y="1254"/>
              <a:ext cx="28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035"/>
            <p:cNvSpPr>
              <a:spLocks noChangeShapeType="1"/>
            </p:cNvSpPr>
            <p:nvPr/>
          </p:nvSpPr>
          <p:spPr bwMode="auto">
            <a:xfrm>
              <a:off x="670" y="1458"/>
              <a:ext cx="28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036"/>
            <p:cNvSpPr>
              <a:spLocks noChangeShapeType="1"/>
            </p:cNvSpPr>
            <p:nvPr/>
          </p:nvSpPr>
          <p:spPr bwMode="auto">
            <a:xfrm>
              <a:off x="1327" y="1355"/>
              <a:ext cx="28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037"/>
            <p:cNvSpPr>
              <a:spLocks noChangeShapeType="1"/>
            </p:cNvSpPr>
            <p:nvPr/>
          </p:nvSpPr>
          <p:spPr bwMode="auto">
            <a:xfrm>
              <a:off x="951" y="1355"/>
              <a:ext cx="18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1038"/>
            <p:cNvSpPr txBox="1">
              <a:spLocks noChangeArrowheads="1"/>
            </p:cNvSpPr>
            <p:nvPr/>
          </p:nvSpPr>
          <p:spPr bwMode="auto">
            <a:xfrm>
              <a:off x="1632" y="947"/>
              <a:ext cx="618" cy="157"/>
            </a:xfrm>
            <a:prstGeom prst="rect">
              <a:avLst/>
            </a:prstGeom>
            <a:solidFill>
              <a:srgbClr val="3399FF"/>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逻辑地址</a:t>
              </a:r>
            </a:p>
          </p:txBody>
        </p:sp>
        <p:sp>
          <p:nvSpPr>
            <p:cNvPr id="16" name="Text Box 1039"/>
            <p:cNvSpPr txBox="1">
              <a:spLocks noChangeArrowheads="1"/>
            </p:cNvSpPr>
            <p:nvPr/>
          </p:nvSpPr>
          <p:spPr bwMode="auto">
            <a:xfrm>
              <a:off x="2925" y="1152"/>
              <a:ext cx="375" cy="203"/>
            </a:xfrm>
            <a:prstGeom prst="rect">
              <a:avLst/>
            </a:prstGeom>
            <a:solidFill>
              <a:srgbClr val="3399FF"/>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快表</a:t>
              </a:r>
            </a:p>
          </p:txBody>
        </p:sp>
        <p:sp>
          <p:nvSpPr>
            <p:cNvPr id="17" name="Line 1040"/>
            <p:cNvSpPr>
              <a:spLocks noChangeShapeType="1"/>
            </p:cNvSpPr>
            <p:nvPr/>
          </p:nvSpPr>
          <p:spPr bwMode="auto">
            <a:xfrm>
              <a:off x="1790" y="1420"/>
              <a:ext cx="7" cy="2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1041"/>
            <p:cNvSpPr txBox="1">
              <a:spLocks noChangeArrowheads="1"/>
            </p:cNvSpPr>
            <p:nvPr/>
          </p:nvSpPr>
          <p:spPr bwMode="auto">
            <a:xfrm>
              <a:off x="1891" y="2480"/>
              <a:ext cx="658" cy="410"/>
            </a:xfrm>
            <a:prstGeom prst="rect">
              <a:avLst/>
            </a:prstGeom>
            <a:solidFill>
              <a:schemeClr val="accent1"/>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主存</a:t>
              </a:r>
              <a:r>
                <a:rPr kumimoji="0" lang="en-US" altLang="zh-CN" sz="1400">
                  <a:solidFill>
                    <a:srgbClr val="FF0000"/>
                  </a:solidFill>
                  <a:latin typeface="华文新魏" pitchFamily="2" charset="-122"/>
                  <a:ea typeface="华文新魏" pitchFamily="2" charset="-122"/>
                </a:rPr>
                <a:t>(</a:t>
              </a:r>
              <a:r>
                <a:rPr kumimoji="0" lang="zh-CN" altLang="en-US" sz="1400">
                  <a:solidFill>
                    <a:srgbClr val="FF0000"/>
                  </a:solidFill>
                  <a:latin typeface="华文新魏" pitchFamily="2" charset="-122"/>
                  <a:ea typeface="华文新魏" pitchFamily="2" charset="-122"/>
                </a:rPr>
                <a:t>系统区</a:t>
              </a:r>
              <a:r>
                <a:rPr kumimoji="0" lang="en-US" altLang="zh-CN" sz="1400">
                  <a:solidFill>
                    <a:srgbClr val="FF0000"/>
                  </a:solidFill>
                  <a:latin typeface="华文新魏" pitchFamily="2" charset="-122"/>
                  <a:ea typeface="华文新魏" pitchFamily="2" charset="-122"/>
                </a:rPr>
                <a:t>)</a:t>
              </a:r>
              <a:r>
                <a:rPr kumimoji="0" lang="zh-CN" altLang="en-US" sz="1400">
                  <a:solidFill>
                    <a:srgbClr val="FF0000"/>
                  </a:solidFill>
                  <a:latin typeface="华文新魏" pitchFamily="2" charset="-122"/>
                  <a:ea typeface="华文新魏" pitchFamily="2" charset="-122"/>
                </a:rPr>
                <a:t>运行进程页表</a:t>
              </a:r>
            </a:p>
          </p:txBody>
        </p:sp>
        <p:sp>
          <p:nvSpPr>
            <p:cNvPr id="19" name="Text Box 1042"/>
            <p:cNvSpPr txBox="1">
              <a:spLocks noChangeArrowheads="1"/>
            </p:cNvSpPr>
            <p:nvPr/>
          </p:nvSpPr>
          <p:spPr bwMode="auto">
            <a:xfrm>
              <a:off x="1234" y="2788"/>
              <a:ext cx="375" cy="204"/>
            </a:xfrm>
            <a:prstGeom prst="rect">
              <a:avLst/>
            </a:prstGeom>
            <a:solidFill>
              <a:srgbClr val="3399FF"/>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辅存</a:t>
              </a:r>
            </a:p>
          </p:txBody>
        </p:sp>
        <p:sp>
          <p:nvSpPr>
            <p:cNvPr id="20" name="Line 1043"/>
            <p:cNvSpPr>
              <a:spLocks noChangeShapeType="1"/>
            </p:cNvSpPr>
            <p:nvPr/>
          </p:nvSpPr>
          <p:spPr bwMode="auto">
            <a:xfrm>
              <a:off x="1704" y="3094"/>
              <a:ext cx="28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1044"/>
            <p:cNvSpPr>
              <a:spLocks noChangeShapeType="1"/>
            </p:cNvSpPr>
            <p:nvPr/>
          </p:nvSpPr>
          <p:spPr bwMode="auto">
            <a:xfrm>
              <a:off x="1515" y="3196"/>
              <a:ext cx="4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1045"/>
            <p:cNvSpPr>
              <a:spLocks noChangeShapeType="1"/>
            </p:cNvSpPr>
            <p:nvPr/>
          </p:nvSpPr>
          <p:spPr bwMode="auto">
            <a:xfrm>
              <a:off x="2172" y="2276"/>
              <a:ext cx="0" cy="2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046"/>
            <p:cNvSpPr>
              <a:spLocks noChangeShapeType="1"/>
            </p:cNvSpPr>
            <p:nvPr/>
          </p:nvSpPr>
          <p:spPr bwMode="auto">
            <a:xfrm>
              <a:off x="1797" y="2480"/>
              <a:ext cx="3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047"/>
            <p:cNvSpPr>
              <a:spLocks noChangeShapeType="1"/>
            </p:cNvSpPr>
            <p:nvPr/>
          </p:nvSpPr>
          <p:spPr bwMode="auto">
            <a:xfrm>
              <a:off x="1797" y="2480"/>
              <a:ext cx="0" cy="4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048"/>
            <p:cNvSpPr>
              <a:spLocks noChangeShapeType="1"/>
            </p:cNvSpPr>
            <p:nvPr/>
          </p:nvSpPr>
          <p:spPr bwMode="auto">
            <a:xfrm>
              <a:off x="1797" y="2890"/>
              <a:ext cx="1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1049"/>
            <p:cNvSpPr>
              <a:spLocks noChangeShapeType="1"/>
            </p:cNvSpPr>
            <p:nvPr/>
          </p:nvSpPr>
          <p:spPr bwMode="auto">
            <a:xfrm>
              <a:off x="3864" y="2378"/>
              <a:ext cx="0" cy="2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050"/>
            <p:cNvSpPr>
              <a:spLocks noChangeShapeType="1"/>
            </p:cNvSpPr>
            <p:nvPr/>
          </p:nvSpPr>
          <p:spPr bwMode="auto">
            <a:xfrm>
              <a:off x="3112" y="2276"/>
              <a:ext cx="470" cy="6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051"/>
            <p:cNvSpPr>
              <a:spLocks noChangeShapeType="1"/>
            </p:cNvSpPr>
            <p:nvPr/>
          </p:nvSpPr>
          <p:spPr bwMode="auto">
            <a:xfrm>
              <a:off x="3582" y="2890"/>
              <a:ext cx="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052"/>
            <p:cNvSpPr>
              <a:spLocks noChangeShapeType="1"/>
            </p:cNvSpPr>
            <p:nvPr/>
          </p:nvSpPr>
          <p:spPr bwMode="auto">
            <a:xfrm flipV="1">
              <a:off x="3676" y="2583"/>
              <a:ext cx="0" cy="30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053"/>
            <p:cNvSpPr>
              <a:spLocks noChangeShapeType="1"/>
            </p:cNvSpPr>
            <p:nvPr/>
          </p:nvSpPr>
          <p:spPr bwMode="auto">
            <a:xfrm flipH="1">
              <a:off x="2361" y="2992"/>
              <a:ext cx="28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1054"/>
            <p:cNvSpPr>
              <a:spLocks noChangeShapeType="1"/>
            </p:cNvSpPr>
            <p:nvPr/>
          </p:nvSpPr>
          <p:spPr bwMode="auto">
            <a:xfrm>
              <a:off x="3676" y="3196"/>
              <a:ext cx="3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055"/>
            <p:cNvSpPr>
              <a:spLocks noChangeShapeType="1"/>
            </p:cNvSpPr>
            <p:nvPr/>
          </p:nvSpPr>
          <p:spPr bwMode="auto">
            <a:xfrm flipV="1">
              <a:off x="4051" y="2583"/>
              <a:ext cx="0" cy="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1056"/>
            <p:cNvSpPr>
              <a:spLocks noChangeShapeType="1"/>
            </p:cNvSpPr>
            <p:nvPr/>
          </p:nvSpPr>
          <p:spPr bwMode="auto">
            <a:xfrm>
              <a:off x="2361" y="3298"/>
              <a:ext cx="3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057"/>
            <p:cNvSpPr>
              <a:spLocks noChangeShapeType="1"/>
            </p:cNvSpPr>
            <p:nvPr/>
          </p:nvSpPr>
          <p:spPr bwMode="auto">
            <a:xfrm flipV="1">
              <a:off x="2736" y="3094"/>
              <a:ext cx="189" cy="2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058"/>
            <p:cNvSpPr>
              <a:spLocks noChangeShapeType="1"/>
            </p:cNvSpPr>
            <p:nvPr/>
          </p:nvSpPr>
          <p:spPr bwMode="auto">
            <a:xfrm flipV="1">
              <a:off x="3770" y="2583"/>
              <a:ext cx="0" cy="51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1059"/>
            <p:cNvSpPr>
              <a:spLocks noChangeShapeType="1"/>
            </p:cNvSpPr>
            <p:nvPr/>
          </p:nvSpPr>
          <p:spPr bwMode="auto">
            <a:xfrm flipH="1">
              <a:off x="3300" y="1662"/>
              <a:ext cx="1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1060"/>
            <p:cNvSpPr>
              <a:spLocks noChangeShapeType="1"/>
            </p:cNvSpPr>
            <p:nvPr/>
          </p:nvSpPr>
          <p:spPr bwMode="auto">
            <a:xfrm>
              <a:off x="3206" y="3401"/>
              <a:ext cx="0" cy="3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Text Box 1061"/>
            <p:cNvSpPr txBox="1">
              <a:spLocks noChangeArrowheads="1"/>
            </p:cNvSpPr>
            <p:nvPr/>
          </p:nvSpPr>
          <p:spPr bwMode="auto">
            <a:xfrm>
              <a:off x="2925" y="3740"/>
              <a:ext cx="819" cy="244"/>
            </a:xfrm>
            <a:prstGeom prst="rect">
              <a:avLst/>
            </a:prstGeom>
            <a:solidFill>
              <a:srgbClr val="3399FF"/>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缺页中断处理</a:t>
              </a:r>
            </a:p>
          </p:txBody>
        </p:sp>
        <p:sp>
          <p:nvSpPr>
            <p:cNvPr id="39" name="Line 1062"/>
            <p:cNvSpPr>
              <a:spLocks noChangeShapeType="1"/>
            </p:cNvSpPr>
            <p:nvPr/>
          </p:nvSpPr>
          <p:spPr bwMode="auto">
            <a:xfrm flipV="1">
              <a:off x="1327" y="3401"/>
              <a:ext cx="0" cy="44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1063"/>
            <p:cNvSpPr>
              <a:spLocks noChangeShapeType="1"/>
            </p:cNvSpPr>
            <p:nvPr/>
          </p:nvSpPr>
          <p:spPr bwMode="auto">
            <a:xfrm flipV="1">
              <a:off x="4724" y="2378"/>
              <a:ext cx="36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1064"/>
            <p:cNvSpPr>
              <a:spLocks noChangeShapeType="1"/>
            </p:cNvSpPr>
            <p:nvPr/>
          </p:nvSpPr>
          <p:spPr bwMode="auto">
            <a:xfrm flipV="1">
              <a:off x="4716" y="2583"/>
              <a:ext cx="412" cy="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065"/>
            <p:cNvSpPr>
              <a:spLocks noChangeShapeType="1"/>
            </p:cNvSpPr>
            <p:nvPr/>
          </p:nvSpPr>
          <p:spPr bwMode="auto">
            <a:xfrm>
              <a:off x="4334" y="2480"/>
              <a:ext cx="390" cy="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Text Box 1066"/>
            <p:cNvSpPr txBox="1">
              <a:spLocks noChangeArrowheads="1"/>
            </p:cNvSpPr>
            <p:nvPr/>
          </p:nvSpPr>
          <p:spPr bwMode="auto">
            <a:xfrm>
              <a:off x="1140" y="1458"/>
              <a:ext cx="498" cy="336"/>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①</a:t>
              </a:r>
              <a:r>
                <a:rPr kumimoji="0" lang="zh-CN" altLang="en-US" sz="1400">
                  <a:solidFill>
                    <a:srgbClr val="FF0000"/>
                  </a:solidFill>
                  <a:latin typeface="华文新魏" pitchFamily="2" charset="-122"/>
                  <a:ea typeface="华文新魏" pitchFamily="2" charset="-122"/>
                </a:rPr>
                <a:t>分解地址</a:t>
              </a:r>
            </a:p>
          </p:txBody>
        </p:sp>
        <p:sp>
          <p:nvSpPr>
            <p:cNvPr id="44" name="Text Box 1067"/>
            <p:cNvSpPr txBox="1">
              <a:spLocks noChangeArrowheads="1"/>
            </p:cNvSpPr>
            <p:nvPr/>
          </p:nvSpPr>
          <p:spPr bwMode="auto">
            <a:xfrm>
              <a:off x="4428" y="2583"/>
              <a:ext cx="194" cy="707"/>
            </a:xfrm>
            <a:prstGeom prst="rect">
              <a:avLst/>
            </a:prstGeom>
            <a:solidFill>
              <a:srgbClr val="FFCC66"/>
            </a:solidFill>
            <a:ln w="9525">
              <a:solidFill>
                <a:srgbClr val="FFFFFF"/>
              </a:solidFill>
              <a:prstDash val="sysDot"/>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③⑤</a:t>
              </a:r>
            </a:p>
            <a:p>
              <a:r>
                <a:rPr kumimoji="0" lang="zh-CN" altLang="en-US" sz="1400">
                  <a:solidFill>
                    <a:srgbClr val="FF0000"/>
                  </a:solidFill>
                  <a:latin typeface="华文新魏" pitchFamily="2" charset="-122"/>
                  <a:ea typeface="华文新魏" pitchFamily="2" charset="-122"/>
                </a:rPr>
                <a:t>访</a:t>
              </a:r>
            </a:p>
            <a:p>
              <a:r>
                <a:rPr kumimoji="0" lang="zh-CN" altLang="en-US" sz="1400">
                  <a:solidFill>
                    <a:srgbClr val="FF0000"/>
                  </a:solidFill>
                  <a:latin typeface="华文新魏" pitchFamily="2" charset="-122"/>
                  <a:ea typeface="华文新魏" pitchFamily="2" charset="-122"/>
                </a:rPr>
                <a:t>问</a:t>
              </a:r>
            </a:p>
          </p:txBody>
        </p:sp>
        <p:sp>
          <p:nvSpPr>
            <p:cNvPr id="45" name="Line 1068"/>
            <p:cNvSpPr>
              <a:spLocks noChangeShapeType="1"/>
            </p:cNvSpPr>
            <p:nvPr/>
          </p:nvSpPr>
          <p:spPr bwMode="auto">
            <a:xfrm>
              <a:off x="1421" y="845"/>
              <a:ext cx="0" cy="153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069"/>
            <p:cNvSpPr>
              <a:spLocks noChangeShapeType="1"/>
            </p:cNvSpPr>
            <p:nvPr/>
          </p:nvSpPr>
          <p:spPr bwMode="auto">
            <a:xfrm>
              <a:off x="1421" y="2378"/>
              <a:ext cx="112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1070"/>
            <p:cNvSpPr>
              <a:spLocks noChangeShapeType="1"/>
            </p:cNvSpPr>
            <p:nvPr/>
          </p:nvSpPr>
          <p:spPr bwMode="auto">
            <a:xfrm flipV="1">
              <a:off x="4428" y="845"/>
              <a:ext cx="0" cy="269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071"/>
            <p:cNvSpPr>
              <a:spLocks noChangeShapeType="1"/>
            </p:cNvSpPr>
            <p:nvPr/>
          </p:nvSpPr>
          <p:spPr bwMode="auto">
            <a:xfrm>
              <a:off x="1421" y="845"/>
              <a:ext cx="3007"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1072"/>
            <p:cNvSpPr txBox="1">
              <a:spLocks noChangeArrowheads="1"/>
            </p:cNvSpPr>
            <p:nvPr/>
          </p:nvSpPr>
          <p:spPr bwMode="auto">
            <a:xfrm>
              <a:off x="3864" y="947"/>
              <a:ext cx="470" cy="307"/>
            </a:xfrm>
            <a:prstGeom prst="rect">
              <a:avLst/>
            </a:prstGeom>
            <a:solidFill>
              <a:srgbClr val="3399FF"/>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400">
                  <a:solidFill>
                    <a:srgbClr val="FF0000"/>
                  </a:solidFill>
                  <a:latin typeface="华文新魏" pitchFamily="2" charset="-122"/>
                  <a:ea typeface="华文新魏" pitchFamily="2" charset="-122"/>
                </a:rPr>
                <a:t>MMU</a:t>
              </a:r>
            </a:p>
          </p:txBody>
        </p:sp>
        <p:sp>
          <p:nvSpPr>
            <p:cNvPr id="50" name="Text Box 1073"/>
            <p:cNvSpPr txBox="1">
              <a:spLocks noChangeArrowheads="1"/>
            </p:cNvSpPr>
            <p:nvPr/>
          </p:nvSpPr>
          <p:spPr bwMode="auto">
            <a:xfrm>
              <a:off x="2455" y="1458"/>
              <a:ext cx="564" cy="204"/>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②</a:t>
              </a:r>
              <a:r>
                <a:rPr kumimoji="0" lang="zh-CN" altLang="en-US" sz="1200">
                  <a:solidFill>
                    <a:srgbClr val="FF0000"/>
                  </a:solidFill>
                  <a:latin typeface="华文新魏" pitchFamily="2" charset="-122"/>
                  <a:ea typeface="华文新魏" pitchFamily="2" charset="-122"/>
                </a:rPr>
                <a:t>查快表</a:t>
              </a:r>
            </a:p>
          </p:txBody>
        </p:sp>
        <p:sp>
          <p:nvSpPr>
            <p:cNvPr id="51" name="Line 1074"/>
            <p:cNvSpPr>
              <a:spLocks noChangeShapeType="1"/>
            </p:cNvSpPr>
            <p:nvPr/>
          </p:nvSpPr>
          <p:spPr bwMode="auto">
            <a:xfrm>
              <a:off x="1797" y="1662"/>
              <a:ext cx="112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2" name="Group 1075"/>
            <p:cNvGrpSpPr>
              <a:grpSpLocks/>
            </p:cNvGrpSpPr>
            <p:nvPr/>
          </p:nvGrpSpPr>
          <p:grpSpPr bwMode="auto">
            <a:xfrm>
              <a:off x="2925" y="1355"/>
              <a:ext cx="375" cy="615"/>
              <a:chOff x="6300" y="2376"/>
              <a:chExt cx="720" cy="936"/>
            </a:xfrm>
          </p:grpSpPr>
          <p:sp>
            <p:nvSpPr>
              <p:cNvPr id="97" name="Text Box 1076"/>
              <p:cNvSpPr txBox="1">
                <a:spLocks noChangeArrowheads="1"/>
              </p:cNvSpPr>
              <p:nvPr/>
            </p:nvSpPr>
            <p:spPr bwMode="auto">
              <a:xfrm>
                <a:off x="6300" y="2376"/>
                <a:ext cx="720" cy="936"/>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endParaRPr kumimoji="0" lang="zh-CN" altLang="zh-CN" sz="700">
                  <a:solidFill>
                    <a:srgbClr val="FF0000"/>
                  </a:solidFill>
                  <a:latin typeface="华文新魏" pitchFamily="2" charset="-122"/>
                  <a:ea typeface="华文新魏" pitchFamily="2" charset="-122"/>
                </a:endParaRPr>
              </a:p>
            </p:txBody>
          </p:sp>
          <p:sp>
            <p:nvSpPr>
              <p:cNvPr id="98" name="Line 1077"/>
              <p:cNvSpPr>
                <a:spLocks noChangeShapeType="1"/>
              </p:cNvSpPr>
              <p:nvPr/>
            </p:nvSpPr>
            <p:spPr bwMode="auto">
              <a:xfrm>
                <a:off x="6300" y="2532"/>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1078"/>
              <p:cNvSpPr>
                <a:spLocks noChangeShapeType="1"/>
              </p:cNvSpPr>
              <p:nvPr/>
            </p:nvSpPr>
            <p:spPr bwMode="auto">
              <a:xfrm>
                <a:off x="6300" y="268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1079"/>
              <p:cNvSpPr>
                <a:spLocks noChangeShapeType="1"/>
              </p:cNvSpPr>
              <p:nvPr/>
            </p:nvSpPr>
            <p:spPr bwMode="auto">
              <a:xfrm>
                <a:off x="6300" y="2844"/>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1080"/>
              <p:cNvSpPr>
                <a:spLocks noChangeShapeType="1"/>
              </p:cNvSpPr>
              <p:nvPr/>
            </p:nvSpPr>
            <p:spPr bwMode="auto">
              <a:xfrm>
                <a:off x="6300" y="3000"/>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1081"/>
              <p:cNvSpPr>
                <a:spLocks noChangeShapeType="1"/>
              </p:cNvSpPr>
              <p:nvPr/>
            </p:nvSpPr>
            <p:spPr bwMode="auto">
              <a:xfrm>
                <a:off x="6660" y="2376"/>
                <a:ext cx="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 name="Text Box 1082"/>
            <p:cNvSpPr txBox="1">
              <a:spLocks noChangeArrowheads="1"/>
            </p:cNvSpPr>
            <p:nvPr/>
          </p:nvSpPr>
          <p:spPr bwMode="auto">
            <a:xfrm>
              <a:off x="3112" y="2072"/>
              <a:ext cx="448" cy="203"/>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③</a:t>
              </a:r>
              <a:r>
                <a:rPr kumimoji="0" lang="zh-CN" altLang="en-US" sz="1200">
                  <a:solidFill>
                    <a:srgbClr val="FF0000"/>
                  </a:solidFill>
                  <a:latin typeface="华文新魏" pitchFamily="2" charset="-122"/>
                  <a:ea typeface="华文新魏" pitchFamily="2" charset="-122"/>
                </a:rPr>
                <a:t>命中</a:t>
              </a:r>
            </a:p>
          </p:txBody>
        </p:sp>
        <p:sp>
          <p:nvSpPr>
            <p:cNvPr id="54" name="Line 1083"/>
            <p:cNvSpPr>
              <a:spLocks noChangeShapeType="1"/>
            </p:cNvSpPr>
            <p:nvPr/>
          </p:nvSpPr>
          <p:spPr bwMode="auto">
            <a:xfrm>
              <a:off x="3112" y="1970"/>
              <a:ext cx="0" cy="30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Text Box 1084"/>
            <p:cNvSpPr txBox="1">
              <a:spLocks noChangeArrowheads="1"/>
            </p:cNvSpPr>
            <p:nvPr/>
          </p:nvSpPr>
          <p:spPr bwMode="auto">
            <a:xfrm>
              <a:off x="2549" y="2378"/>
              <a:ext cx="563" cy="205"/>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④</a:t>
              </a:r>
              <a:r>
                <a:rPr kumimoji="0" lang="zh-CN" altLang="en-US" sz="1200">
                  <a:solidFill>
                    <a:srgbClr val="FF0000"/>
                  </a:solidFill>
                  <a:latin typeface="华文新魏" pitchFamily="2" charset="-122"/>
                  <a:ea typeface="华文新魏" pitchFamily="2" charset="-122"/>
                </a:rPr>
                <a:t>不命中</a:t>
              </a:r>
            </a:p>
          </p:txBody>
        </p:sp>
        <p:sp>
          <p:nvSpPr>
            <p:cNvPr id="56" name="Line 1085"/>
            <p:cNvSpPr>
              <a:spLocks noChangeShapeType="1"/>
            </p:cNvSpPr>
            <p:nvPr/>
          </p:nvSpPr>
          <p:spPr bwMode="auto">
            <a:xfrm>
              <a:off x="2549" y="2378"/>
              <a:ext cx="0" cy="115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1086"/>
            <p:cNvSpPr>
              <a:spLocks noChangeShapeType="1"/>
            </p:cNvSpPr>
            <p:nvPr/>
          </p:nvSpPr>
          <p:spPr bwMode="auto">
            <a:xfrm flipH="1">
              <a:off x="2642" y="2276"/>
              <a:ext cx="470" cy="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087"/>
            <p:cNvSpPr>
              <a:spLocks noChangeShapeType="1"/>
            </p:cNvSpPr>
            <p:nvPr/>
          </p:nvSpPr>
          <p:spPr bwMode="auto">
            <a:xfrm>
              <a:off x="2642" y="1867"/>
              <a:ext cx="1034" cy="13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Text Box 1088"/>
            <p:cNvSpPr txBox="1">
              <a:spLocks noChangeArrowheads="1"/>
            </p:cNvSpPr>
            <p:nvPr/>
          </p:nvSpPr>
          <p:spPr bwMode="auto">
            <a:xfrm>
              <a:off x="2830" y="2890"/>
              <a:ext cx="680" cy="186"/>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⑤</a:t>
              </a:r>
              <a:r>
                <a:rPr kumimoji="0" lang="zh-CN" altLang="en-US" sz="1400">
                  <a:solidFill>
                    <a:srgbClr val="FF0000"/>
                  </a:solidFill>
                  <a:latin typeface="华文新魏" pitchFamily="2" charset="-122"/>
                  <a:ea typeface="华文新魏" pitchFamily="2" charset="-122"/>
                </a:rPr>
                <a:t>页表命中</a:t>
              </a:r>
            </a:p>
          </p:txBody>
        </p:sp>
        <p:sp>
          <p:nvSpPr>
            <p:cNvPr id="60" name="Line 1089"/>
            <p:cNvSpPr>
              <a:spLocks noChangeShapeType="1"/>
            </p:cNvSpPr>
            <p:nvPr/>
          </p:nvSpPr>
          <p:spPr bwMode="auto">
            <a:xfrm>
              <a:off x="2925" y="3094"/>
              <a:ext cx="8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Text Box 1090"/>
            <p:cNvSpPr txBox="1">
              <a:spLocks noChangeArrowheads="1"/>
            </p:cNvSpPr>
            <p:nvPr/>
          </p:nvSpPr>
          <p:spPr bwMode="auto">
            <a:xfrm>
              <a:off x="2830" y="3196"/>
              <a:ext cx="781" cy="200"/>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⑦</a:t>
              </a:r>
              <a:r>
                <a:rPr kumimoji="0" lang="zh-CN" altLang="en-US" sz="1400">
                  <a:solidFill>
                    <a:srgbClr val="FF0000"/>
                  </a:solidFill>
                  <a:latin typeface="华文新魏" pitchFamily="2" charset="-122"/>
                  <a:ea typeface="华文新魏" pitchFamily="2" charset="-122"/>
                </a:rPr>
                <a:t>发缺页中断</a:t>
              </a:r>
            </a:p>
          </p:txBody>
        </p:sp>
        <p:sp>
          <p:nvSpPr>
            <p:cNvPr id="62" name="Line 1091"/>
            <p:cNvSpPr>
              <a:spLocks noChangeShapeType="1"/>
            </p:cNvSpPr>
            <p:nvPr/>
          </p:nvSpPr>
          <p:spPr bwMode="auto">
            <a:xfrm>
              <a:off x="2925" y="3401"/>
              <a:ext cx="28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092"/>
            <p:cNvSpPr>
              <a:spLocks noChangeShapeType="1"/>
            </p:cNvSpPr>
            <p:nvPr/>
          </p:nvSpPr>
          <p:spPr bwMode="auto">
            <a:xfrm>
              <a:off x="2736" y="3298"/>
              <a:ext cx="189" cy="1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Text Box 1093"/>
            <p:cNvSpPr txBox="1">
              <a:spLocks noChangeArrowheads="1"/>
            </p:cNvSpPr>
            <p:nvPr/>
          </p:nvSpPr>
          <p:spPr bwMode="auto">
            <a:xfrm>
              <a:off x="1891" y="3579"/>
              <a:ext cx="509" cy="261"/>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400">
                  <a:solidFill>
                    <a:srgbClr val="FF0000"/>
                  </a:solidFill>
                  <a:latin typeface="华文新魏" pitchFamily="2" charset="-122"/>
                  <a:ea typeface="华文新魏" pitchFamily="2" charset="-122"/>
                </a:rPr>
                <a:t>⑧</a:t>
              </a:r>
              <a:r>
                <a:rPr kumimoji="0" lang="zh-CN" altLang="en-US" sz="1600">
                  <a:solidFill>
                    <a:srgbClr val="FF0000"/>
                  </a:solidFill>
                  <a:latin typeface="华文新魏" pitchFamily="2" charset="-122"/>
                  <a:ea typeface="华文新魏" pitchFamily="2" charset="-122"/>
                </a:rPr>
                <a:t>调页</a:t>
              </a:r>
            </a:p>
          </p:txBody>
        </p:sp>
        <p:sp>
          <p:nvSpPr>
            <p:cNvPr id="65" name="Line 1094"/>
            <p:cNvSpPr>
              <a:spLocks noChangeShapeType="1"/>
            </p:cNvSpPr>
            <p:nvPr/>
          </p:nvSpPr>
          <p:spPr bwMode="auto">
            <a:xfrm>
              <a:off x="1327" y="3842"/>
              <a:ext cx="15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Text Box 1095"/>
            <p:cNvSpPr txBox="1">
              <a:spLocks noChangeArrowheads="1"/>
            </p:cNvSpPr>
            <p:nvPr/>
          </p:nvSpPr>
          <p:spPr bwMode="auto">
            <a:xfrm>
              <a:off x="1421" y="3298"/>
              <a:ext cx="470" cy="259"/>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⑨</a:t>
              </a:r>
              <a:r>
                <a:rPr kumimoji="0" lang="zh-CN" altLang="en-US" sz="1400">
                  <a:solidFill>
                    <a:srgbClr val="FF0000"/>
                  </a:solidFill>
                  <a:latin typeface="华文新魏" pitchFamily="2" charset="-122"/>
                  <a:ea typeface="华文新魏" pitchFamily="2" charset="-122"/>
                </a:rPr>
                <a:t>装入、改表</a:t>
              </a:r>
            </a:p>
          </p:txBody>
        </p:sp>
        <p:sp>
          <p:nvSpPr>
            <p:cNvPr id="67" name="AutoShape 1096"/>
            <p:cNvSpPr>
              <a:spLocks noChangeArrowheads="1"/>
            </p:cNvSpPr>
            <p:nvPr/>
          </p:nvSpPr>
          <p:spPr bwMode="auto">
            <a:xfrm>
              <a:off x="1234" y="2992"/>
              <a:ext cx="281" cy="409"/>
            </a:xfrm>
            <a:prstGeom prst="can">
              <a:avLst>
                <a:gd name="adj" fmla="val 36388"/>
              </a:avLst>
            </a:prstGeom>
            <a:solidFill>
              <a:schemeClr val="accent1"/>
            </a:solidFill>
            <a:ln w="9525">
              <a:solidFill>
                <a:srgbClr val="000000"/>
              </a:solidFill>
              <a:round/>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nvGrpSpPr>
            <p:cNvPr id="68" name="Group 1097"/>
            <p:cNvGrpSpPr>
              <a:grpSpLocks/>
            </p:cNvGrpSpPr>
            <p:nvPr/>
          </p:nvGrpSpPr>
          <p:grpSpPr bwMode="auto">
            <a:xfrm>
              <a:off x="1985" y="2890"/>
              <a:ext cx="376" cy="613"/>
              <a:chOff x="6300" y="2376"/>
              <a:chExt cx="720" cy="936"/>
            </a:xfrm>
          </p:grpSpPr>
          <p:sp>
            <p:nvSpPr>
              <p:cNvPr id="91" name="Text Box 1098"/>
              <p:cNvSpPr txBox="1">
                <a:spLocks noChangeArrowheads="1"/>
              </p:cNvSpPr>
              <p:nvPr/>
            </p:nvSpPr>
            <p:spPr bwMode="auto">
              <a:xfrm>
                <a:off x="6300" y="2376"/>
                <a:ext cx="720" cy="936"/>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endParaRPr kumimoji="0" lang="zh-CN" altLang="zh-CN" sz="700">
                  <a:solidFill>
                    <a:srgbClr val="FF0000"/>
                  </a:solidFill>
                  <a:latin typeface="华文新魏" pitchFamily="2" charset="-122"/>
                  <a:ea typeface="华文新魏" pitchFamily="2" charset="-122"/>
                </a:endParaRPr>
              </a:p>
            </p:txBody>
          </p:sp>
          <p:sp>
            <p:nvSpPr>
              <p:cNvPr id="92" name="Line 1099"/>
              <p:cNvSpPr>
                <a:spLocks noChangeShapeType="1"/>
              </p:cNvSpPr>
              <p:nvPr/>
            </p:nvSpPr>
            <p:spPr bwMode="auto">
              <a:xfrm>
                <a:off x="6300" y="2532"/>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100"/>
              <p:cNvSpPr>
                <a:spLocks noChangeShapeType="1"/>
              </p:cNvSpPr>
              <p:nvPr/>
            </p:nvSpPr>
            <p:spPr bwMode="auto">
              <a:xfrm>
                <a:off x="6300" y="268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101"/>
              <p:cNvSpPr>
                <a:spLocks noChangeShapeType="1"/>
              </p:cNvSpPr>
              <p:nvPr/>
            </p:nvSpPr>
            <p:spPr bwMode="auto">
              <a:xfrm>
                <a:off x="6300" y="2844"/>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1102"/>
              <p:cNvSpPr>
                <a:spLocks noChangeShapeType="1"/>
              </p:cNvSpPr>
              <p:nvPr/>
            </p:nvSpPr>
            <p:spPr bwMode="auto">
              <a:xfrm>
                <a:off x="6300" y="3000"/>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1103"/>
              <p:cNvSpPr>
                <a:spLocks noChangeShapeType="1"/>
              </p:cNvSpPr>
              <p:nvPr/>
            </p:nvSpPr>
            <p:spPr bwMode="auto">
              <a:xfrm>
                <a:off x="6660" y="2376"/>
                <a:ext cx="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9" name="Text Box 1104"/>
            <p:cNvSpPr txBox="1">
              <a:spLocks noChangeArrowheads="1"/>
            </p:cNvSpPr>
            <p:nvPr/>
          </p:nvSpPr>
          <p:spPr bwMode="auto">
            <a:xfrm>
              <a:off x="1704" y="1867"/>
              <a:ext cx="562" cy="205"/>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④</a:t>
              </a:r>
              <a:r>
                <a:rPr kumimoji="0" lang="zh-CN" altLang="en-US" sz="1400">
                  <a:solidFill>
                    <a:srgbClr val="FF0000"/>
                  </a:solidFill>
                  <a:latin typeface="华文新魏" pitchFamily="2" charset="-122"/>
                  <a:ea typeface="华文新魏" pitchFamily="2" charset="-122"/>
                </a:rPr>
                <a:t>查页表</a:t>
              </a:r>
            </a:p>
          </p:txBody>
        </p:sp>
        <p:sp>
          <p:nvSpPr>
            <p:cNvPr id="70" name="Line 1105"/>
            <p:cNvSpPr>
              <a:spLocks noChangeShapeType="1"/>
            </p:cNvSpPr>
            <p:nvPr/>
          </p:nvSpPr>
          <p:spPr bwMode="auto">
            <a:xfrm>
              <a:off x="1704" y="1458"/>
              <a:ext cx="0" cy="16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1106"/>
            <p:cNvSpPr>
              <a:spLocks noChangeShapeType="1"/>
            </p:cNvSpPr>
            <p:nvPr/>
          </p:nvSpPr>
          <p:spPr bwMode="auto">
            <a:xfrm>
              <a:off x="2079" y="1458"/>
              <a:ext cx="0" cy="4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1107"/>
            <p:cNvSpPr>
              <a:spLocks noChangeShapeType="1"/>
            </p:cNvSpPr>
            <p:nvPr/>
          </p:nvSpPr>
          <p:spPr bwMode="auto">
            <a:xfrm>
              <a:off x="2079" y="1867"/>
              <a:ext cx="5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1108"/>
            <p:cNvSpPr txBox="1">
              <a:spLocks noChangeArrowheads="1"/>
            </p:cNvSpPr>
            <p:nvPr/>
          </p:nvSpPr>
          <p:spPr bwMode="auto">
            <a:xfrm>
              <a:off x="1797" y="2072"/>
              <a:ext cx="1035" cy="232"/>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运行进程页表基址</a:t>
              </a:r>
            </a:p>
          </p:txBody>
        </p:sp>
        <p:sp>
          <p:nvSpPr>
            <p:cNvPr id="74" name="Text Box 1109"/>
            <p:cNvSpPr txBox="1">
              <a:spLocks noChangeArrowheads="1"/>
            </p:cNvSpPr>
            <p:nvPr/>
          </p:nvSpPr>
          <p:spPr bwMode="auto">
            <a:xfrm>
              <a:off x="3488" y="1847"/>
              <a:ext cx="679" cy="214"/>
            </a:xfrm>
            <a:prstGeom prst="rect">
              <a:avLst/>
            </a:prstGeom>
            <a:solidFill>
              <a:srgbClr val="FFCC66"/>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a:solidFill>
                    <a:srgbClr val="FF0000"/>
                  </a:solidFill>
                  <a:latin typeface="华文新魏" pitchFamily="2" charset="-122"/>
                  <a:ea typeface="华文新魏" pitchFamily="2" charset="-122"/>
                </a:rPr>
                <a:t>⑥</a:t>
              </a:r>
              <a:r>
                <a:rPr kumimoji="0" lang="zh-CN" altLang="en-US" sz="1400">
                  <a:solidFill>
                    <a:srgbClr val="FF0000"/>
                  </a:solidFill>
                  <a:latin typeface="华文新魏" pitchFamily="2" charset="-122"/>
                  <a:ea typeface="华文新魏" pitchFamily="2" charset="-122"/>
                </a:rPr>
                <a:t>装入快表</a:t>
              </a:r>
            </a:p>
          </p:txBody>
        </p:sp>
        <p:sp>
          <p:nvSpPr>
            <p:cNvPr id="75" name="Text Box 1110"/>
            <p:cNvSpPr txBox="1">
              <a:spLocks noChangeArrowheads="1"/>
            </p:cNvSpPr>
            <p:nvPr/>
          </p:nvSpPr>
          <p:spPr bwMode="auto">
            <a:xfrm>
              <a:off x="4709" y="1954"/>
              <a:ext cx="470" cy="1023"/>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运行进</a:t>
              </a:r>
            </a:p>
            <a:p>
              <a:r>
                <a:rPr kumimoji="0" lang="zh-CN" altLang="en-US" sz="1400">
                  <a:solidFill>
                    <a:srgbClr val="FF0000"/>
                  </a:solidFill>
                  <a:latin typeface="华文新魏" pitchFamily="2" charset="-122"/>
                  <a:ea typeface="华文新魏" pitchFamily="2" charset="-122"/>
                </a:rPr>
                <a:t>程映象</a:t>
              </a:r>
            </a:p>
          </p:txBody>
        </p:sp>
        <p:sp>
          <p:nvSpPr>
            <p:cNvPr id="76" name="Line 1111"/>
            <p:cNvSpPr>
              <a:spLocks noChangeShapeType="1"/>
            </p:cNvSpPr>
            <p:nvPr/>
          </p:nvSpPr>
          <p:spPr bwMode="auto">
            <a:xfrm>
              <a:off x="4709" y="2378"/>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1112"/>
            <p:cNvSpPr>
              <a:spLocks noChangeShapeType="1"/>
            </p:cNvSpPr>
            <p:nvPr/>
          </p:nvSpPr>
          <p:spPr bwMode="auto">
            <a:xfrm>
              <a:off x="4709" y="2583"/>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1113"/>
            <p:cNvSpPr>
              <a:spLocks noChangeShapeType="1"/>
            </p:cNvSpPr>
            <p:nvPr/>
          </p:nvSpPr>
          <p:spPr bwMode="auto">
            <a:xfrm flipV="1">
              <a:off x="3488" y="1662"/>
              <a:ext cx="0" cy="1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Text Box 1114"/>
            <p:cNvSpPr txBox="1">
              <a:spLocks noChangeArrowheads="1"/>
            </p:cNvSpPr>
            <p:nvPr/>
          </p:nvSpPr>
          <p:spPr bwMode="auto">
            <a:xfrm>
              <a:off x="2266" y="947"/>
              <a:ext cx="950" cy="205"/>
            </a:xfrm>
            <a:prstGeom prst="rect">
              <a:avLst/>
            </a:prstGeom>
            <a:solidFill>
              <a:srgbClr val="3399FF"/>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进程切换时装入</a:t>
              </a:r>
            </a:p>
          </p:txBody>
        </p:sp>
        <p:sp>
          <p:nvSpPr>
            <p:cNvPr id="80" name="Line 1115"/>
            <p:cNvSpPr>
              <a:spLocks noChangeShapeType="1"/>
            </p:cNvSpPr>
            <p:nvPr/>
          </p:nvSpPr>
          <p:spPr bwMode="auto">
            <a:xfrm>
              <a:off x="2455" y="1152"/>
              <a:ext cx="0" cy="9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 name="Text Box 1116"/>
            <p:cNvSpPr txBox="1">
              <a:spLocks noChangeArrowheads="1"/>
            </p:cNvSpPr>
            <p:nvPr/>
          </p:nvSpPr>
          <p:spPr bwMode="auto">
            <a:xfrm>
              <a:off x="3676" y="2173"/>
              <a:ext cx="596" cy="179"/>
            </a:xfrm>
            <a:prstGeom prst="rect">
              <a:avLst/>
            </a:prstGeom>
            <a:solidFill>
              <a:srgbClr val="3399FF"/>
            </a:solidFill>
            <a:ln w="9525">
              <a:solidFill>
                <a:srgbClr val="FFFFFF"/>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物理地址</a:t>
              </a:r>
            </a:p>
          </p:txBody>
        </p:sp>
        <p:sp>
          <p:nvSpPr>
            <p:cNvPr id="82" name="Text Box 1117"/>
            <p:cNvSpPr txBox="1">
              <a:spLocks noChangeArrowheads="1"/>
            </p:cNvSpPr>
            <p:nvPr/>
          </p:nvSpPr>
          <p:spPr bwMode="auto">
            <a:xfrm>
              <a:off x="3582" y="2378"/>
              <a:ext cx="838" cy="217"/>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页框</a:t>
              </a:r>
              <a:r>
                <a:rPr kumimoji="0" lang="zh-CN" altLang="en-US" sz="1200">
                  <a:solidFill>
                    <a:srgbClr val="FF0000"/>
                  </a:solidFill>
                  <a:latin typeface="华文新魏" pitchFamily="2" charset="-122"/>
                  <a:ea typeface="华文新魏" pitchFamily="2" charset="-122"/>
                </a:rPr>
                <a:t> </a:t>
              </a:r>
              <a:r>
                <a:rPr kumimoji="0" lang="zh-CN" altLang="en-US" sz="1400">
                  <a:solidFill>
                    <a:srgbClr val="FF0000"/>
                  </a:solidFill>
                  <a:latin typeface="华文新魏" pitchFamily="2" charset="-122"/>
                  <a:ea typeface="华文新魏" pitchFamily="2" charset="-122"/>
                </a:rPr>
                <a:t>页内地址</a:t>
              </a:r>
            </a:p>
          </p:txBody>
        </p:sp>
        <p:sp>
          <p:nvSpPr>
            <p:cNvPr id="83" name="Line 1118"/>
            <p:cNvSpPr>
              <a:spLocks noChangeShapeType="1"/>
            </p:cNvSpPr>
            <p:nvPr/>
          </p:nvSpPr>
          <p:spPr bwMode="auto">
            <a:xfrm>
              <a:off x="3864" y="2378"/>
              <a:ext cx="0" cy="2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Rectangle 1119"/>
            <p:cNvSpPr>
              <a:spLocks noChangeArrowheads="1"/>
            </p:cNvSpPr>
            <p:nvPr/>
          </p:nvSpPr>
          <p:spPr bwMode="auto">
            <a:xfrm>
              <a:off x="1140" y="1254"/>
              <a:ext cx="187" cy="204"/>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5" name="Text Box 1120"/>
            <p:cNvSpPr txBox="1">
              <a:spLocks noChangeArrowheads="1"/>
            </p:cNvSpPr>
            <p:nvPr/>
          </p:nvSpPr>
          <p:spPr bwMode="auto">
            <a:xfrm>
              <a:off x="1609" y="1254"/>
              <a:ext cx="838" cy="166"/>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页号 页内地址</a:t>
              </a:r>
            </a:p>
          </p:txBody>
        </p:sp>
        <p:sp>
          <p:nvSpPr>
            <p:cNvPr id="86" name="Line 1121"/>
            <p:cNvSpPr>
              <a:spLocks noChangeShapeType="1"/>
            </p:cNvSpPr>
            <p:nvPr/>
          </p:nvSpPr>
          <p:spPr bwMode="auto">
            <a:xfrm>
              <a:off x="1891" y="1254"/>
              <a:ext cx="0" cy="2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Rectangle 1122"/>
            <p:cNvSpPr>
              <a:spLocks noChangeArrowheads="1"/>
            </p:cNvSpPr>
            <p:nvPr/>
          </p:nvSpPr>
          <p:spPr bwMode="auto">
            <a:xfrm>
              <a:off x="670" y="947"/>
              <a:ext cx="281" cy="715"/>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8" name="Line 1123"/>
            <p:cNvSpPr>
              <a:spLocks noChangeShapeType="1"/>
            </p:cNvSpPr>
            <p:nvPr/>
          </p:nvSpPr>
          <p:spPr bwMode="auto">
            <a:xfrm>
              <a:off x="670" y="1254"/>
              <a:ext cx="28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124"/>
            <p:cNvSpPr>
              <a:spLocks noChangeShapeType="1"/>
            </p:cNvSpPr>
            <p:nvPr/>
          </p:nvSpPr>
          <p:spPr bwMode="auto">
            <a:xfrm>
              <a:off x="670" y="1458"/>
              <a:ext cx="28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125"/>
            <p:cNvSpPr>
              <a:spLocks noChangeShapeType="1"/>
            </p:cNvSpPr>
            <p:nvPr/>
          </p:nvSpPr>
          <p:spPr bwMode="auto">
            <a:xfrm>
              <a:off x="2549" y="3536"/>
              <a:ext cx="1879"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5072852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请求分</a:t>
            </a:r>
            <a:r>
              <a:rPr lang="zh-CN" altLang="en-US" dirty="0" smtClean="0"/>
              <a:t>页虚拟地址转换过程</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57</a:t>
            </a:fld>
            <a:endParaRPr lang="zh-CN" altLang="en-US"/>
          </a:p>
        </p:txBody>
      </p:sp>
      <p:sp>
        <p:nvSpPr>
          <p:cNvPr id="6" name="Rectangle 1027"/>
          <p:cNvSpPr txBox="1">
            <a:spLocks noChangeArrowheads="1"/>
          </p:cNvSpPr>
          <p:nvPr/>
        </p:nvSpPr>
        <p:spPr>
          <a:xfrm>
            <a:off x="457200" y="1066800"/>
            <a:ext cx="76200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华文新魏" pitchFamily="2" charset="-122"/>
                <a:ea typeface="华文新魏"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新魏" pitchFamily="2" charset="-122"/>
                <a:ea typeface="华文新魏"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华文新魏" pitchFamily="2" charset="-122"/>
                <a:ea typeface="华文新魏"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华文新魏" pitchFamily="2" charset="-122"/>
                <a:ea typeface="华文新魏"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zh-CN" smtClean="0"/>
              <a:t>  </a:t>
            </a:r>
          </a:p>
        </p:txBody>
      </p:sp>
      <p:grpSp>
        <p:nvGrpSpPr>
          <p:cNvPr id="7" name="Group 1086"/>
          <p:cNvGrpSpPr>
            <a:grpSpLocks/>
          </p:cNvGrpSpPr>
          <p:nvPr/>
        </p:nvGrpSpPr>
        <p:grpSpPr bwMode="auto">
          <a:xfrm>
            <a:off x="1219200" y="990600"/>
            <a:ext cx="6477000" cy="5562600"/>
            <a:chOff x="768" y="624"/>
            <a:chExt cx="4080" cy="3504"/>
          </a:xfrm>
        </p:grpSpPr>
        <p:sp>
          <p:nvSpPr>
            <p:cNvPr id="8" name="Text Box 1029"/>
            <p:cNvSpPr txBox="1">
              <a:spLocks noChangeArrowheads="1"/>
            </p:cNvSpPr>
            <p:nvPr/>
          </p:nvSpPr>
          <p:spPr bwMode="auto">
            <a:xfrm>
              <a:off x="2761" y="970"/>
              <a:ext cx="474" cy="196"/>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查快表</a:t>
              </a:r>
            </a:p>
          </p:txBody>
        </p:sp>
        <p:sp>
          <p:nvSpPr>
            <p:cNvPr id="9" name="Text Box 1030"/>
            <p:cNvSpPr txBox="1">
              <a:spLocks noChangeArrowheads="1"/>
            </p:cNvSpPr>
            <p:nvPr/>
          </p:nvSpPr>
          <p:spPr bwMode="auto">
            <a:xfrm>
              <a:off x="3282" y="821"/>
              <a:ext cx="475" cy="197"/>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有登记</a:t>
              </a:r>
            </a:p>
          </p:txBody>
        </p:sp>
        <p:sp>
          <p:nvSpPr>
            <p:cNvPr id="10" name="Line 1031"/>
            <p:cNvSpPr>
              <a:spLocks noChangeShapeType="1"/>
            </p:cNvSpPr>
            <p:nvPr/>
          </p:nvSpPr>
          <p:spPr bwMode="auto">
            <a:xfrm>
              <a:off x="3235" y="1068"/>
              <a:ext cx="75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032"/>
            <p:cNvSpPr>
              <a:spLocks noChangeShapeType="1"/>
            </p:cNvSpPr>
            <p:nvPr/>
          </p:nvSpPr>
          <p:spPr bwMode="auto">
            <a:xfrm>
              <a:off x="3994" y="1068"/>
              <a:ext cx="0" cy="29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033"/>
            <p:cNvSpPr>
              <a:spLocks noChangeShapeType="1"/>
            </p:cNvSpPr>
            <p:nvPr/>
          </p:nvSpPr>
          <p:spPr bwMode="auto">
            <a:xfrm>
              <a:off x="2001" y="1068"/>
              <a:ext cx="7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1034"/>
            <p:cNvSpPr txBox="1">
              <a:spLocks noChangeArrowheads="1"/>
            </p:cNvSpPr>
            <p:nvPr/>
          </p:nvSpPr>
          <p:spPr bwMode="auto">
            <a:xfrm>
              <a:off x="2239" y="821"/>
              <a:ext cx="474" cy="197"/>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无登记</a:t>
              </a:r>
            </a:p>
          </p:txBody>
        </p:sp>
        <p:sp>
          <p:nvSpPr>
            <p:cNvPr id="14" name="Line 1035"/>
            <p:cNvSpPr>
              <a:spLocks noChangeShapeType="1"/>
            </p:cNvSpPr>
            <p:nvPr/>
          </p:nvSpPr>
          <p:spPr bwMode="auto">
            <a:xfrm>
              <a:off x="2001" y="1068"/>
              <a:ext cx="0" cy="29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1036"/>
            <p:cNvSpPr txBox="1">
              <a:spLocks noChangeArrowheads="1"/>
            </p:cNvSpPr>
            <p:nvPr/>
          </p:nvSpPr>
          <p:spPr bwMode="auto">
            <a:xfrm>
              <a:off x="1764" y="1365"/>
              <a:ext cx="475" cy="196"/>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查页表</a:t>
              </a:r>
            </a:p>
          </p:txBody>
        </p:sp>
        <p:sp>
          <p:nvSpPr>
            <p:cNvPr id="16" name="Text Box 1037"/>
            <p:cNvSpPr txBox="1">
              <a:spLocks noChangeArrowheads="1"/>
            </p:cNvSpPr>
            <p:nvPr/>
          </p:nvSpPr>
          <p:spPr bwMode="auto">
            <a:xfrm>
              <a:off x="2381" y="1661"/>
              <a:ext cx="854" cy="196"/>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登记入快表</a:t>
              </a:r>
            </a:p>
          </p:txBody>
        </p:sp>
        <p:sp>
          <p:nvSpPr>
            <p:cNvPr id="17" name="Text Box 1038"/>
            <p:cNvSpPr txBox="1">
              <a:spLocks noChangeArrowheads="1"/>
            </p:cNvSpPr>
            <p:nvPr/>
          </p:nvSpPr>
          <p:spPr bwMode="auto">
            <a:xfrm>
              <a:off x="768" y="1661"/>
              <a:ext cx="854" cy="196"/>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发缺页中断</a:t>
              </a:r>
            </a:p>
          </p:txBody>
        </p:sp>
        <p:sp>
          <p:nvSpPr>
            <p:cNvPr id="18" name="Line 1039"/>
            <p:cNvSpPr>
              <a:spLocks noChangeShapeType="1"/>
            </p:cNvSpPr>
            <p:nvPr/>
          </p:nvSpPr>
          <p:spPr bwMode="auto">
            <a:xfrm>
              <a:off x="2239" y="1463"/>
              <a:ext cx="56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040"/>
            <p:cNvSpPr>
              <a:spLocks noChangeShapeType="1"/>
            </p:cNvSpPr>
            <p:nvPr/>
          </p:nvSpPr>
          <p:spPr bwMode="auto">
            <a:xfrm>
              <a:off x="2808" y="1463"/>
              <a:ext cx="0" cy="19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Text Box 1041"/>
            <p:cNvSpPr txBox="1">
              <a:spLocks noChangeArrowheads="1"/>
            </p:cNvSpPr>
            <p:nvPr/>
          </p:nvSpPr>
          <p:spPr bwMode="auto">
            <a:xfrm>
              <a:off x="2286" y="1216"/>
              <a:ext cx="475" cy="197"/>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在主存</a:t>
              </a:r>
            </a:p>
          </p:txBody>
        </p:sp>
        <p:sp>
          <p:nvSpPr>
            <p:cNvPr id="21" name="Text Box 1042"/>
            <p:cNvSpPr txBox="1">
              <a:spLocks noChangeArrowheads="1"/>
            </p:cNvSpPr>
            <p:nvPr/>
          </p:nvSpPr>
          <p:spPr bwMode="auto">
            <a:xfrm>
              <a:off x="1195" y="1216"/>
              <a:ext cx="474" cy="197"/>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在辅存</a:t>
              </a:r>
            </a:p>
          </p:txBody>
        </p:sp>
        <p:sp>
          <p:nvSpPr>
            <p:cNvPr id="22" name="Line 1043"/>
            <p:cNvSpPr>
              <a:spLocks noChangeShapeType="1"/>
            </p:cNvSpPr>
            <p:nvPr/>
          </p:nvSpPr>
          <p:spPr bwMode="auto">
            <a:xfrm>
              <a:off x="1195" y="1463"/>
              <a:ext cx="56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044"/>
            <p:cNvSpPr>
              <a:spLocks noChangeShapeType="1"/>
            </p:cNvSpPr>
            <p:nvPr/>
          </p:nvSpPr>
          <p:spPr bwMode="auto">
            <a:xfrm>
              <a:off x="1195" y="1463"/>
              <a:ext cx="0" cy="19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1045"/>
            <p:cNvSpPr txBox="1">
              <a:spLocks noChangeArrowheads="1"/>
            </p:cNvSpPr>
            <p:nvPr/>
          </p:nvSpPr>
          <p:spPr bwMode="auto">
            <a:xfrm>
              <a:off x="3567" y="1365"/>
              <a:ext cx="854" cy="196"/>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形成绝对地址</a:t>
              </a:r>
            </a:p>
          </p:txBody>
        </p:sp>
        <p:sp>
          <p:nvSpPr>
            <p:cNvPr id="25" name="Line 1046"/>
            <p:cNvSpPr>
              <a:spLocks noChangeShapeType="1"/>
            </p:cNvSpPr>
            <p:nvPr/>
          </p:nvSpPr>
          <p:spPr bwMode="auto">
            <a:xfrm>
              <a:off x="2808" y="1858"/>
              <a:ext cx="0" cy="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047"/>
            <p:cNvSpPr>
              <a:spLocks noChangeShapeType="1"/>
            </p:cNvSpPr>
            <p:nvPr/>
          </p:nvSpPr>
          <p:spPr bwMode="auto">
            <a:xfrm>
              <a:off x="2808" y="1957"/>
              <a:ext cx="56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048"/>
            <p:cNvSpPr>
              <a:spLocks noChangeShapeType="1"/>
            </p:cNvSpPr>
            <p:nvPr/>
          </p:nvSpPr>
          <p:spPr bwMode="auto">
            <a:xfrm flipV="1">
              <a:off x="3377" y="1216"/>
              <a:ext cx="0" cy="7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049"/>
            <p:cNvSpPr>
              <a:spLocks noChangeShapeType="1"/>
            </p:cNvSpPr>
            <p:nvPr/>
          </p:nvSpPr>
          <p:spPr bwMode="auto">
            <a:xfrm>
              <a:off x="3377" y="1216"/>
              <a:ext cx="617"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Text Box 1050"/>
            <p:cNvSpPr txBox="1">
              <a:spLocks noChangeArrowheads="1"/>
            </p:cNvSpPr>
            <p:nvPr/>
          </p:nvSpPr>
          <p:spPr bwMode="auto">
            <a:xfrm>
              <a:off x="3568" y="1662"/>
              <a:ext cx="854" cy="196"/>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继续执行指令</a:t>
              </a:r>
            </a:p>
          </p:txBody>
        </p:sp>
        <p:sp>
          <p:nvSpPr>
            <p:cNvPr id="30" name="Line 1051"/>
            <p:cNvSpPr>
              <a:spLocks noChangeShapeType="1"/>
            </p:cNvSpPr>
            <p:nvPr/>
          </p:nvSpPr>
          <p:spPr bwMode="auto">
            <a:xfrm>
              <a:off x="3994" y="1562"/>
              <a:ext cx="0" cy="9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1052"/>
            <p:cNvSpPr>
              <a:spLocks noChangeShapeType="1"/>
            </p:cNvSpPr>
            <p:nvPr/>
          </p:nvSpPr>
          <p:spPr bwMode="auto">
            <a:xfrm>
              <a:off x="1195" y="1858"/>
              <a:ext cx="0" cy="24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1053"/>
            <p:cNvSpPr>
              <a:spLocks noChangeShapeType="1"/>
            </p:cNvSpPr>
            <p:nvPr/>
          </p:nvSpPr>
          <p:spPr bwMode="auto">
            <a:xfrm>
              <a:off x="768" y="2006"/>
              <a:ext cx="4080" cy="0"/>
            </a:xfrm>
            <a:prstGeom prst="line">
              <a:avLst/>
            </a:prstGeom>
            <a:noFill/>
            <a:ln w="19050">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1054"/>
            <p:cNvSpPr txBox="1">
              <a:spLocks noChangeArrowheads="1"/>
            </p:cNvSpPr>
            <p:nvPr/>
          </p:nvSpPr>
          <p:spPr bwMode="auto">
            <a:xfrm>
              <a:off x="768" y="3833"/>
              <a:ext cx="854" cy="295"/>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重新执行</a:t>
              </a:r>
            </a:p>
            <a:p>
              <a:pPr algn="ctr"/>
              <a:r>
                <a:rPr kumimoji="0" lang="zh-CN" altLang="en-US" sz="1400">
                  <a:solidFill>
                    <a:schemeClr val="bg1"/>
                  </a:solidFill>
                  <a:latin typeface="华文新魏" pitchFamily="2" charset="-122"/>
                  <a:ea typeface="华文新魏" pitchFamily="2" charset="-122"/>
                </a:rPr>
                <a:t>被中断指令</a:t>
              </a:r>
            </a:p>
          </p:txBody>
        </p:sp>
        <p:sp>
          <p:nvSpPr>
            <p:cNvPr id="34" name="Text Box 1055"/>
            <p:cNvSpPr txBox="1">
              <a:spLocks noChangeArrowheads="1"/>
            </p:cNvSpPr>
            <p:nvPr/>
          </p:nvSpPr>
          <p:spPr bwMode="auto">
            <a:xfrm>
              <a:off x="768" y="3537"/>
              <a:ext cx="854" cy="196"/>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恢复现场</a:t>
              </a:r>
            </a:p>
          </p:txBody>
        </p:sp>
        <p:sp>
          <p:nvSpPr>
            <p:cNvPr id="35" name="Text Box 1056"/>
            <p:cNvSpPr txBox="1">
              <a:spLocks noChangeArrowheads="1"/>
            </p:cNvSpPr>
            <p:nvPr/>
          </p:nvSpPr>
          <p:spPr bwMode="auto">
            <a:xfrm>
              <a:off x="768" y="3191"/>
              <a:ext cx="854" cy="247"/>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调整页表和</a:t>
              </a:r>
            </a:p>
            <a:p>
              <a:pPr algn="ctr"/>
              <a:r>
                <a:rPr kumimoji="0" lang="zh-CN" altLang="en-US" sz="1400">
                  <a:solidFill>
                    <a:schemeClr val="bg1"/>
                  </a:solidFill>
                  <a:latin typeface="华文新魏" pitchFamily="2" charset="-122"/>
                  <a:ea typeface="华文新魏" pitchFamily="2" charset="-122"/>
                </a:rPr>
                <a:t>主存分配表</a:t>
              </a:r>
            </a:p>
          </p:txBody>
        </p:sp>
        <p:sp>
          <p:nvSpPr>
            <p:cNvPr id="36" name="Text Box 1057"/>
            <p:cNvSpPr txBox="1">
              <a:spLocks noChangeArrowheads="1"/>
            </p:cNvSpPr>
            <p:nvPr/>
          </p:nvSpPr>
          <p:spPr bwMode="auto">
            <a:xfrm>
              <a:off x="768" y="2895"/>
              <a:ext cx="854" cy="197"/>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装入所需页面</a:t>
              </a:r>
            </a:p>
          </p:txBody>
        </p:sp>
        <p:sp>
          <p:nvSpPr>
            <p:cNvPr id="37" name="Text Box 1058"/>
            <p:cNvSpPr txBox="1">
              <a:spLocks noChangeArrowheads="1"/>
            </p:cNvSpPr>
            <p:nvPr/>
          </p:nvSpPr>
          <p:spPr bwMode="auto">
            <a:xfrm>
              <a:off x="768" y="2401"/>
              <a:ext cx="854" cy="197"/>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dirty="0">
                  <a:solidFill>
                    <a:schemeClr val="bg1"/>
                  </a:solidFill>
                  <a:latin typeface="华文新魏" pitchFamily="2" charset="-122"/>
                  <a:ea typeface="华文新魏" pitchFamily="2" charset="-122"/>
                </a:rPr>
                <a:t>主存有空闲块</a:t>
              </a:r>
            </a:p>
          </p:txBody>
        </p:sp>
        <p:sp>
          <p:nvSpPr>
            <p:cNvPr id="38" name="Text Box 1059"/>
            <p:cNvSpPr txBox="1">
              <a:spLocks noChangeArrowheads="1"/>
            </p:cNvSpPr>
            <p:nvPr/>
          </p:nvSpPr>
          <p:spPr bwMode="auto">
            <a:xfrm>
              <a:off x="768" y="2105"/>
              <a:ext cx="854" cy="197"/>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dirty="0">
                  <a:solidFill>
                    <a:schemeClr val="bg1"/>
                  </a:solidFill>
                  <a:latin typeface="华文新魏" pitchFamily="2" charset="-122"/>
                  <a:ea typeface="华文新魏" pitchFamily="2" charset="-122"/>
                </a:rPr>
                <a:t>保护现场</a:t>
              </a:r>
            </a:p>
          </p:txBody>
        </p:sp>
        <p:sp>
          <p:nvSpPr>
            <p:cNvPr id="39" name="Line 1060"/>
            <p:cNvSpPr>
              <a:spLocks noChangeShapeType="1"/>
            </p:cNvSpPr>
            <p:nvPr/>
          </p:nvSpPr>
          <p:spPr bwMode="auto">
            <a:xfrm>
              <a:off x="1195" y="2303"/>
              <a:ext cx="0" cy="9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Text Box 1061"/>
            <p:cNvSpPr txBox="1">
              <a:spLocks noChangeArrowheads="1"/>
            </p:cNvSpPr>
            <p:nvPr/>
          </p:nvSpPr>
          <p:spPr bwMode="auto">
            <a:xfrm>
              <a:off x="815" y="2648"/>
              <a:ext cx="238" cy="197"/>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有</a:t>
              </a:r>
            </a:p>
          </p:txBody>
        </p:sp>
        <p:sp>
          <p:nvSpPr>
            <p:cNvPr id="41" name="Line 1062"/>
            <p:cNvSpPr>
              <a:spLocks noChangeShapeType="1"/>
            </p:cNvSpPr>
            <p:nvPr/>
          </p:nvSpPr>
          <p:spPr bwMode="auto">
            <a:xfrm>
              <a:off x="1195" y="3734"/>
              <a:ext cx="0" cy="9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1063"/>
            <p:cNvSpPr>
              <a:spLocks noChangeShapeType="1"/>
            </p:cNvSpPr>
            <p:nvPr/>
          </p:nvSpPr>
          <p:spPr bwMode="auto">
            <a:xfrm>
              <a:off x="1195" y="3438"/>
              <a:ext cx="0" cy="9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1064"/>
            <p:cNvSpPr>
              <a:spLocks noChangeShapeType="1"/>
            </p:cNvSpPr>
            <p:nvPr/>
          </p:nvSpPr>
          <p:spPr bwMode="auto">
            <a:xfrm>
              <a:off x="1195" y="3093"/>
              <a:ext cx="0" cy="9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1065"/>
            <p:cNvSpPr>
              <a:spLocks noChangeShapeType="1"/>
            </p:cNvSpPr>
            <p:nvPr/>
          </p:nvSpPr>
          <p:spPr bwMode="auto">
            <a:xfrm>
              <a:off x="1195" y="2599"/>
              <a:ext cx="0" cy="29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1066"/>
            <p:cNvSpPr>
              <a:spLocks noChangeShapeType="1"/>
            </p:cNvSpPr>
            <p:nvPr/>
          </p:nvSpPr>
          <p:spPr bwMode="auto">
            <a:xfrm>
              <a:off x="1622" y="2500"/>
              <a:ext cx="237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Text Box 1067"/>
            <p:cNvSpPr txBox="1">
              <a:spLocks noChangeArrowheads="1"/>
            </p:cNvSpPr>
            <p:nvPr/>
          </p:nvSpPr>
          <p:spPr bwMode="auto">
            <a:xfrm>
              <a:off x="3567" y="2847"/>
              <a:ext cx="854" cy="196"/>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选择调出页面</a:t>
              </a:r>
            </a:p>
          </p:txBody>
        </p:sp>
        <p:sp>
          <p:nvSpPr>
            <p:cNvPr id="47" name="Text Box 1068"/>
            <p:cNvSpPr txBox="1">
              <a:spLocks noChangeArrowheads="1"/>
            </p:cNvSpPr>
            <p:nvPr/>
          </p:nvSpPr>
          <p:spPr bwMode="auto">
            <a:xfrm>
              <a:off x="3567" y="3143"/>
              <a:ext cx="854" cy="196"/>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该页是否修改</a:t>
              </a:r>
            </a:p>
          </p:txBody>
        </p:sp>
        <p:sp>
          <p:nvSpPr>
            <p:cNvPr id="48" name="Line 1069"/>
            <p:cNvSpPr>
              <a:spLocks noChangeShapeType="1"/>
            </p:cNvSpPr>
            <p:nvPr/>
          </p:nvSpPr>
          <p:spPr bwMode="auto">
            <a:xfrm>
              <a:off x="3994" y="2500"/>
              <a:ext cx="0" cy="34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Text Box 1070"/>
            <p:cNvSpPr txBox="1">
              <a:spLocks noChangeArrowheads="1"/>
            </p:cNvSpPr>
            <p:nvPr/>
          </p:nvSpPr>
          <p:spPr bwMode="auto">
            <a:xfrm>
              <a:off x="2998" y="2995"/>
              <a:ext cx="427" cy="196"/>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未修改</a:t>
              </a:r>
            </a:p>
          </p:txBody>
        </p:sp>
        <p:sp>
          <p:nvSpPr>
            <p:cNvPr id="50" name="Text Box 1071"/>
            <p:cNvSpPr txBox="1">
              <a:spLocks noChangeArrowheads="1"/>
            </p:cNvSpPr>
            <p:nvPr/>
          </p:nvSpPr>
          <p:spPr bwMode="auto">
            <a:xfrm>
              <a:off x="3472" y="3390"/>
              <a:ext cx="427" cy="196"/>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已修改</a:t>
              </a:r>
            </a:p>
          </p:txBody>
        </p:sp>
        <p:sp>
          <p:nvSpPr>
            <p:cNvPr id="51" name="Text Box 1072"/>
            <p:cNvSpPr txBox="1">
              <a:spLocks noChangeArrowheads="1"/>
            </p:cNvSpPr>
            <p:nvPr/>
          </p:nvSpPr>
          <p:spPr bwMode="auto">
            <a:xfrm>
              <a:off x="3567" y="3685"/>
              <a:ext cx="801" cy="299"/>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把该页写回</a:t>
              </a:r>
            </a:p>
            <a:p>
              <a:pPr algn="ctr"/>
              <a:r>
                <a:rPr kumimoji="0" lang="zh-CN" altLang="en-US" sz="1400">
                  <a:solidFill>
                    <a:schemeClr val="bg1"/>
                  </a:solidFill>
                  <a:latin typeface="华文新魏" pitchFamily="2" charset="-122"/>
                  <a:ea typeface="华文新魏" pitchFamily="2" charset="-122"/>
                </a:rPr>
                <a:t>辅存相应位置</a:t>
              </a:r>
            </a:p>
          </p:txBody>
        </p:sp>
        <p:sp>
          <p:nvSpPr>
            <p:cNvPr id="52" name="Line 1073"/>
            <p:cNvSpPr>
              <a:spLocks noChangeShapeType="1"/>
            </p:cNvSpPr>
            <p:nvPr/>
          </p:nvSpPr>
          <p:spPr bwMode="auto">
            <a:xfrm>
              <a:off x="3994" y="3043"/>
              <a:ext cx="0" cy="9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1074"/>
            <p:cNvSpPr>
              <a:spLocks noChangeShapeType="1"/>
            </p:cNvSpPr>
            <p:nvPr/>
          </p:nvSpPr>
          <p:spPr bwMode="auto">
            <a:xfrm>
              <a:off x="3994" y="3339"/>
              <a:ext cx="0" cy="34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1075"/>
            <p:cNvSpPr>
              <a:spLocks noChangeShapeType="1"/>
            </p:cNvSpPr>
            <p:nvPr/>
          </p:nvSpPr>
          <p:spPr bwMode="auto">
            <a:xfrm>
              <a:off x="3994" y="3981"/>
              <a:ext cx="0" cy="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076"/>
            <p:cNvSpPr>
              <a:spLocks noChangeShapeType="1"/>
            </p:cNvSpPr>
            <p:nvPr/>
          </p:nvSpPr>
          <p:spPr bwMode="auto">
            <a:xfrm flipH="1">
              <a:off x="2400" y="4080"/>
              <a:ext cx="156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078"/>
            <p:cNvSpPr>
              <a:spLocks noChangeShapeType="1"/>
            </p:cNvSpPr>
            <p:nvPr/>
          </p:nvSpPr>
          <p:spPr bwMode="auto">
            <a:xfrm flipH="1">
              <a:off x="1195" y="2747"/>
              <a:ext cx="123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079"/>
            <p:cNvSpPr>
              <a:spLocks noChangeShapeType="1"/>
            </p:cNvSpPr>
            <p:nvPr/>
          </p:nvSpPr>
          <p:spPr bwMode="auto">
            <a:xfrm flipH="1">
              <a:off x="2428" y="3241"/>
              <a:ext cx="1139"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Text Box 1080"/>
            <p:cNvSpPr txBox="1">
              <a:spLocks noChangeArrowheads="1"/>
            </p:cNvSpPr>
            <p:nvPr/>
          </p:nvSpPr>
          <p:spPr bwMode="auto">
            <a:xfrm>
              <a:off x="4184" y="2056"/>
              <a:ext cx="617" cy="196"/>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操作系统</a:t>
              </a:r>
            </a:p>
          </p:txBody>
        </p:sp>
        <p:sp>
          <p:nvSpPr>
            <p:cNvPr id="59" name="Text Box 1081"/>
            <p:cNvSpPr txBox="1">
              <a:spLocks noChangeArrowheads="1"/>
            </p:cNvSpPr>
            <p:nvPr/>
          </p:nvSpPr>
          <p:spPr bwMode="auto">
            <a:xfrm>
              <a:off x="4468" y="1760"/>
              <a:ext cx="333" cy="196"/>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硬件</a:t>
              </a:r>
            </a:p>
          </p:txBody>
        </p:sp>
        <p:sp>
          <p:nvSpPr>
            <p:cNvPr id="60" name="Text Box 1082"/>
            <p:cNvSpPr txBox="1">
              <a:spLocks noChangeArrowheads="1"/>
            </p:cNvSpPr>
            <p:nvPr/>
          </p:nvSpPr>
          <p:spPr bwMode="auto">
            <a:xfrm>
              <a:off x="2713" y="624"/>
              <a:ext cx="617" cy="197"/>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FF0000"/>
                  </a:solidFill>
                  <a:latin typeface="华文新魏" pitchFamily="2" charset="-122"/>
                  <a:ea typeface="华文新魏" pitchFamily="2" charset="-122"/>
                </a:rPr>
                <a:t>逻辑地址</a:t>
              </a:r>
            </a:p>
          </p:txBody>
        </p:sp>
        <p:sp>
          <p:nvSpPr>
            <p:cNvPr id="61" name="Line 1083"/>
            <p:cNvSpPr>
              <a:spLocks noChangeShapeType="1"/>
            </p:cNvSpPr>
            <p:nvPr/>
          </p:nvSpPr>
          <p:spPr bwMode="auto">
            <a:xfrm>
              <a:off x="2998" y="821"/>
              <a:ext cx="0" cy="1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Text Box 1084"/>
            <p:cNvSpPr txBox="1">
              <a:spLocks noChangeArrowheads="1"/>
            </p:cNvSpPr>
            <p:nvPr/>
          </p:nvSpPr>
          <p:spPr bwMode="auto">
            <a:xfrm>
              <a:off x="1717" y="2254"/>
              <a:ext cx="237" cy="197"/>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chemeClr val="bg1"/>
                  </a:solidFill>
                  <a:latin typeface="华文新魏" pitchFamily="2" charset="-122"/>
                  <a:ea typeface="华文新魏" pitchFamily="2" charset="-122"/>
                </a:rPr>
                <a:t>无</a:t>
              </a:r>
            </a:p>
          </p:txBody>
        </p:sp>
        <p:sp>
          <p:nvSpPr>
            <p:cNvPr id="63" name="Line 1085"/>
            <p:cNvSpPr>
              <a:spLocks noChangeShapeType="1"/>
            </p:cNvSpPr>
            <p:nvPr/>
          </p:nvSpPr>
          <p:spPr bwMode="auto">
            <a:xfrm>
              <a:off x="2400" y="2736"/>
              <a:ext cx="0" cy="13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287144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请求页式虚拟存储系统优缺点</a:t>
            </a:r>
          </a:p>
        </p:txBody>
      </p:sp>
      <p:sp>
        <p:nvSpPr>
          <p:cNvPr id="3" name="内容占位符 2"/>
          <p:cNvSpPr>
            <a:spLocks noGrp="1"/>
          </p:cNvSpPr>
          <p:nvPr>
            <p:ph idx="1"/>
          </p:nvPr>
        </p:nvSpPr>
        <p:spPr/>
        <p:txBody>
          <a:bodyPr/>
          <a:lstStyle/>
          <a:p>
            <a:r>
              <a:rPr lang="zh-CN" altLang="en-US" dirty="0"/>
              <a:t>优点：作业的程序和数据可按页分散存放在主存中，减少移动开销，有效解决了碎片问题</a:t>
            </a:r>
            <a:r>
              <a:rPr lang="en-US" altLang="zh-CN" dirty="0"/>
              <a:t>;</a:t>
            </a:r>
            <a:r>
              <a:rPr lang="zh-CN" altLang="en-US" dirty="0"/>
              <a:t>既有利于改进主存利用率，又有利于多道程序运行。</a:t>
            </a:r>
          </a:p>
          <a:p>
            <a:r>
              <a:rPr lang="zh-CN" altLang="en-US" dirty="0"/>
              <a:t> </a:t>
            </a:r>
            <a:r>
              <a:rPr lang="zh-CN" altLang="en-US" dirty="0" smtClean="0"/>
              <a:t>缺点</a:t>
            </a:r>
            <a:r>
              <a:rPr lang="zh-CN" altLang="en-US" dirty="0"/>
              <a:t>：要有硬件支持，要进行缺页中断处理，机器成本增加，系统开销加大。</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58</a:t>
            </a:fld>
            <a:endParaRPr lang="zh-CN" altLang="en-US"/>
          </a:p>
        </p:txBody>
      </p:sp>
    </p:spTree>
    <p:extLst>
      <p:ext uri="{BB962C8B-B14F-4D97-AF65-F5344CB8AC3E}">
        <p14:creationId xmlns:p14="http://schemas.microsoft.com/office/powerpoint/2010/main" val="39226984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页面装入、清除策略</a:t>
            </a:r>
            <a:endParaRPr lang="zh-CN" altLang="en-US" dirty="0"/>
          </a:p>
        </p:txBody>
      </p:sp>
      <p:sp>
        <p:nvSpPr>
          <p:cNvPr id="3" name="内容占位符 2"/>
          <p:cNvSpPr>
            <a:spLocks noGrp="1"/>
          </p:cNvSpPr>
          <p:nvPr>
            <p:ph idx="1"/>
          </p:nvPr>
        </p:nvSpPr>
        <p:spPr/>
        <p:txBody>
          <a:bodyPr/>
          <a:lstStyle/>
          <a:p>
            <a:r>
              <a:rPr lang="zh-CN" altLang="en-US" dirty="0" smtClean="0"/>
              <a:t>装入策略</a:t>
            </a:r>
            <a:endParaRPr lang="en-US" altLang="zh-CN" dirty="0" smtClean="0"/>
          </a:p>
          <a:p>
            <a:pPr lvl="1"/>
            <a:r>
              <a:rPr lang="zh-CN" altLang="en-US" dirty="0"/>
              <a:t>请</a:t>
            </a:r>
            <a:r>
              <a:rPr lang="zh-CN" altLang="en-US" dirty="0" smtClean="0"/>
              <a:t>页式装入：缺页中断</a:t>
            </a:r>
            <a:r>
              <a:rPr lang="en-US" altLang="zh-CN" dirty="0" smtClean="0">
                <a:sym typeface="Wingdings" panose="05000000000000000000" pitchFamily="2" charset="2"/>
              </a:rPr>
              <a:t></a:t>
            </a:r>
            <a:r>
              <a:rPr lang="zh-CN" altLang="en-US" dirty="0" smtClean="0">
                <a:sym typeface="Wingdings" panose="05000000000000000000" pitchFamily="2" charset="2"/>
              </a:rPr>
              <a:t>装入且只装入所缺页面</a:t>
            </a:r>
            <a:endParaRPr lang="en-US" altLang="zh-CN" dirty="0" smtClean="0">
              <a:sym typeface="Wingdings" panose="05000000000000000000" pitchFamily="2" charset="2"/>
            </a:endParaRPr>
          </a:p>
          <a:p>
            <a:pPr lvl="2"/>
            <a:r>
              <a:rPr lang="zh-CN" altLang="en-US" dirty="0" smtClean="0">
                <a:sym typeface="Wingdings" panose="05000000000000000000" pitchFamily="2" charset="2"/>
              </a:rPr>
              <a:t>缺点：大量缺页中断，</a:t>
            </a:r>
            <a:r>
              <a:rPr lang="en-US" altLang="zh-CN" dirty="0" smtClean="0">
                <a:sym typeface="Wingdings" panose="05000000000000000000" pitchFamily="2" charset="2"/>
              </a:rPr>
              <a:t>I/O</a:t>
            </a:r>
            <a:r>
              <a:rPr lang="zh-CN" altLang="en-US" dirty="0" smtClean="0">
                <a:sym typeface="Wingdings" panose="05000000000000000000" pitchFamily="2" charset="2"/>
              </a:rPr>
              <a:t>效率低</a:t>
            </a:r>
            <a:endParaRPr lang="zh-CN" altLang="en-US" dirty="0"/>
          </a:p>
          <a:p>
            <a:pPr lvl="1"/>
            <a:r>
              <a:rPr lang="zh-CN" altLang="en-US" dirty="0" smtClean="0"/>
              <a:t>预调式装入：根据局部性原理，每次缺页中断调入多个最可能访问的页面</a:t>
            </a:r>
            <a:endParaRPr lang="en-US" altLang="zh-CN" dirty="0" smtClean="0"/>
          </a:p>
          <a:p>
            <a:r>
              <a:rPr lang="zh-CN" altLang="en-US" dirty="0" smtClean="0"/>
              <a:t>被修改页面的清除策略</a:t>
            </a:r>
            <a:endParaRPr lang="en-US" altLang="zh-CN" dirty="0" smtClean="0"/>
          </a:p>
          <a:p>
            <a:pPr lvl="1"/>
            <a:r>
              <a:rPr lang="zh-CN" altLang="en-US" dirty="0" smtClean="0"/>
              <a:t>请页式清除</a:t>
            </a:r>
            <a:endParaRPr lang="en-US" altLang="zh-CN" dirty="0" smtClean="0"/>
          </a:p>
          <a:p>
            <a:pPr lvl="1"/>
            <a:r>
              <a:rPr lang="zh-CN" altLang="en-US" dirty="0"/>
              <a:t>预约</a:t>
            </a:r>
            <a:r>
              <a:rPr lang="zh-CN" altLang="en-US" dirty="0" smtClean="0"/>
              <a:t>时清除</a:t>
            </a:r>
            <a:endParaRPr lang="zh-CN" altLang="en-US" dirty="0"/>
          </a:p>
          <a:p>
            <a:pPr lvl="1"/>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59</a:t>
            </a:fld>
            <a:endParaRPr lang="zh-CN" altLang="en-US"/>
          </a:p>
        </p:txBody>
      </p:sp>
    </p:spTree>
    <p:extLst>
      <p:ext uri="{BB962C8B-B14F-4D97-AF65-F5344CB8AC3E}">
        <p14:creationId xmlns:p14="http://schemas.microsoft.com/office/powerpoint/2010/main" val="895759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地址转换</a:t>
            </a:r>
            <a:endParaRPr lang="zh-CN" altLang="en-US" dirty="0"/>
          </a:p>
        </p:txBody>
      </p:sp>
      <p:sp>
        <p:nvSpPr>
          <p:cNvPr id="3" name="内容占位符 2"/>
          <p:cNvSpPr>
            <a:spLocks noGrp="1"/>
          </p:cNvSpPr>
          <p:nvPr>
            <p:ph idx="1"/>
          </p:nvPr>
        </p:nvSpPr>
        <p:spPr/>
        <p:txBody>
          <a:bodyPr/>
          <a:lstStyle/>
          <a:p>
            <a:r>
              <a:rPr lang="zh-CN" altLang="en-US" dirty="0" smtClean="0"/>
              <a:t>程序的编译、链接、装载与执行</a:t>
            </a:r>
            <a:endParaRPr lang="en-US" altLang="zh-CN" dirty="0" smtClean="0"/>
          </a:p>
          <a:p>
            <a:r>
              <a:rPr lang="zh-CN" altLang="en-US" dirty="0" smtClean="0"/>
              <a:t>地址转换：逻辑地址 </a:t>
            </a:r>
            <a:r>
              <a:rPr lang="en-US" altLang="zh-CN" dirty="0" smtClean="0">
                <a:sym typeface="Wingdings" panose="05000000000000000000" pitchFamily="2" charset="2"/>
              </a:rPr>
              <a:t> </a:t>
            </a:r>
            <a:r>
              <a:rPr lang="zh-CN" altLang="en-US" dirty="0" smtClean="0">
                <a:sym typeface="Wingdings" panose="05000000000000000000" pitchFamily="2" charset="2"/>
              </a:rPr>
              <a:t>物理地址</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a:t>
            </a:fld>
            <a:endParaRPr lang="zh-CN" altLang="en-US"/>
          </a:p>
        </p:txBody>
      </p:sp>
      <p:pic>
        <p:nvPicPr>
          <p:cNvPr id="7"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350" y="2204864"/>
            <a:ext cx="8877300"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505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页面分配策略</a:t>
            </a:r>
            <a:endParaRPr lang="zh-CN" altLang="en-US" dirty="0"/>
          </a:p>
        </p:txBody>
      </p:sp>
      <p:sp>
        <p:nvSpPr>
          <p:cNvPr id="3" name="内容占位符 2"/>
          <p:cNvSpPr>
            <a:spLocks noGrp="1"/>
          </p:cNvSpPr>
          <p:nvPr>
            <p:ph idx="1"/>
          </p:nvPr>
        </p:nvSpPr>
        <p:spPr/>
        <p:txBody>
          <a:bodyPr/>
          <a:lstStyle/>
          <a:p>
            <a:r>
              <a:rPr lang="zh-CN" altLang="en-US" dirty="0" smtClean="0"/>
              <a:t>固定分配策略</a:t>
            </a:r>
            <a:endParaRPr lang="en-US" altLang="zh-CN" dirty="0" smtClean="0"/>
          </a:p>
          <a:p>
            <a:pPr lvl="1"/>
            <a:r>
              <a:rPr lang="zh-CN" altLang="en-US" dirty="0" smtClean="0"/>
              <a:t>给每个进程分配固定数目的页框数</a:t>
            </a:r>
            <a:endParaRPr lang="en-US" altLang="zh-CN" dirty="0" smtClean="0"/>
          </a:p>
          <a:p>
            <a:pPr lvl="1"/>
            <a:r>
              <a:rPr lang="zh-CN" altLang="en-US" dirty="0" smtClean="0"/>
              <a:t>只要</a:t>
            </a:r>
            <a:r>
              <a:rPr lang="zh-CN" altLang="en-US" dirty="0"/>
              <a:t>有一个缺页中断产生</a:t>
            </a:r>
            <a:r>
              <a:rPr lang="en-US" altLang="zh-CN" dirty="0"/>
              <a:t>,</a:t>
            </a:r>
            <a:r>
              <a:rPr lang="zh-CN" altLang="en-US" dirty="0"/>
              <a:t>进程就会有一页被</a:t>
            </a:r>
            <a:r>
              <a:rPr lang="zh-CN" altLang="en-US" dirty="0" smtClean="0"/>
              <a:t>替换</a:t>
            </a:r>
            <a:endParaRPr lang="en-US" altLang="zh-CN" dirty="0" smtClean="0"/>
          </a:p>
          <a:p>
            <a:r>
              <a:rPr lang="zh-CN" altLang="en-US" dirty="0" smtClean="0"/>
              <a:t>可变分配策略</a:t>
            </a:r>
            <a:endParaRPr lang="en-US" altLang="zh-CN" dirty="0" smtClean="0"/>
          </a:p>
          <a:p>
            <a:pPr lvl="1"/>
            <a:r>
              <a:rPr lang="zh-CN" altLang="en-US" dirty="0"/>
              <a:t>进程分得的页框数</a:t>
            </a:r>
            <a:r>
              <a:rPr lang="zh-CN" altLang="en-US" dirty="0" smtClean="0"/>
              <a:t>可变</a:t>
            </a:r>
            <a:endParaRPr lang="en-US" altLang="zh-CN" dirty="0" smtClean="0"/>
          </a:p>
          <a:p>
            <a:pPr lvl="1"/>
            <a:r>
              <a:rPr lang="zh-CN" altLang="en-US" dirty="0"/>
              <a:t>进程执行的某阶段缺页率较高</a:t>
            </a:r>
            <a:r>
              <a:rPr lang="en-US" altLang="zh-CN" dirty="0"/>
              <a:t>,</a:t>
            </a:r>
            <a:r>
              <a:rPr lang="zh-CN" altLang="en-US" dirty="0"/>
              <a:t>说明目前局部性较差，系统可多分些页框以降低缺页率，反之说明进程目前的局部性较好</a:t>
            </a:r>
            <a:r>
              <a:rPr lang="en-US" altLang="zh-CN" dirty="0"/>
              <a:t>,</a:t>
            </a:r>
            <a:r>
              <a:rPr lang="zh-CN" altLang="en-US" dirty="0"/>
              <a:t>可减少分给进程的页框数</a:t>
            </a:r>
          </a:p>
          <a:p>
            <a:pPr lvl="1"/>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60</a:t>
            </a:fld>
            <a:endParaRPr lang="zh-CN" altLang="en-US"/>
          </a:p>
        </p:txBody>
      </p:sp>
    </p:spTree>
    <p:extLst>
      <p:ext uri="{BB962C8B-B14F-4D97-AF65-F5344CB8AC3E}">
        <p14:creationId xmlns:p14="http://schemas.microsoft.com/office/powerpoint/2010/main" val="366410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页面替换策略</a:t>
            </a:r>
            <a:endParaRPr lang="zh-CN" altLang="en-US" dirty="0"/>
          </a:p>
        </p:txBody>
      </p:sp>
      <p:sp>
        <p:nvSpPr>
          <p:cNvPr id="3" name="内容占位符 2"/>
          <p:cNvSpPr>
            <a:spLocks noGrp="1"/>
          </p:cNvSpPr>
          <p:nvPr>
            <p:ph idx="1"/>
          </p:nvPr>
        </p:nvSpPr>
        <p:spPr/>
        <p:txBody>
          <a:bodyPr/>
          <a:lstStyle/>
          <a:p>
            <a:r>
              <a:rPr lang="zh-CN" altLang="en-US" dirty="0" smtClean="0"/>
              <a:t>全局替换</a:t>
            </a:r>
            <a:endParaRPr lang="en-US" altLang="zh-CN" dirty="0" smtClean="0"/>
          </a:p>
          <a:p>
            <a:pPr lvl="1"/>
            <a:r>
              <a:rPr lang="zh-CN" altLang="en-US" dirty="0"/>
              <a:t>页面替换算法的作用范围是整个</a:t>
            </a:r>
            <a:r>
              <a:rPr lang="zh-CN" altLang="en-US" dirty="0" smtClean="0"/>
              <a:t>系统</a:t>
            </a:r>
            <a:endParaRPr lang="en-US" altLang="zh-CN" dirty="0" smtClean="0"/>
          </a:p>
          <a:p>
            <a:pPr lvl="1"/>
            <a:r>
              <a:rPr lang="zh-CN" altLang="en-US" dirty="0"/>
              <a:t>通常</a:t>
            </a:r>
            <a:r>
              <a:rPr lang="zh-CN" altLang="en-US" dirty="0" smtClean="0"/>
              <a:t>与可变页面分配策略结合使用</a:t>
            </a:r>
            <a:endParaRPr lang="en-US" altLang="zh-CN" dirty="0" smtClean="0"/>
          </a:p>
          <a:p>
            <a:pPr lvl="1"/>
            <a:endParaRPr lang="en-US" altLang="zh-CN" dirty="0" smtClean="0"/>
          </a:p>
          <a:p>
            <a:r>
              <a:rPr lang="zh-CN" altLang="en-US" dirty="0" smtClean="0"/>
              <a:t>局部替换</a:t>
            </a:r>
            <a:endParaRPr lang="en-US" altLang="zh-CN" dirty="0" smtClean="0"/>
          </a:p>
          <a:p>
            <a:pPr lvl="1"/>
            <a:r>
              <a:rPr lang="zh-CN" altLang="en-US" dirty="0"/>
              <a:t>页面替换算法的作用范围局限于本</a:t>
            </a:r>
            <a:r>
              <a:rPr lang="zh-CN" altLang="en-US" dirty="0" smtClean="0"/>
              <a:t>进程</a:t>
            </a:r>
            <a:endParaRPr lang="en-US" altLang="zh-CN" dirty="0" smtClean="0"/>
          </a:p>
          <a:p>
            <a:pPr lvl="1"/>
            <a:r>
              <a:rPr lang="zh-CN" altLang="en-US" dirty="0"/>
              <a:t>通常</a:t>
            </a:r>
            <a:r>
              <a:rPr lang="zh-CN" altLang="en-US" dirty="0" smtClean="0"/>
              <a:t>与固定页面分配</a:t>
            </a:r>
            <a:r>
              <a:rPr lang="zh-CN" altLang="en-US" dirty="0"/>
              <a:t>策略结合</a:t>
            </a:r>
            <a:r>
              <a:rPr lang="zh-CN" altLang="en-US" dirty="0" smtClean="0"/>
              <a:t>使用</a:t>
            </a:r>
            <a:endParaRPr lang="en-US" altLang="zh-CN" dirty="0" smtClean="0"/>
          </a:p>
          <a:p>
            <a:pPr lvl="1"/>
            <a:r>
              <a:rPr lang="zh-CN" altLang="en-US" dirty="0"/>
              <a:t>应给每个进程分配多少页框</a:t>
            </a:r>
            <a:r>
              <a:rPr lang="en-US" altLang="zh-CN" dirty="0"/>
              <a:t>?</a:t>
            </a:r>
          </a:p>
          <a:p>
            <a:pPr lvl="1"/>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61</a:t>
            </a:fld>
            <a:endParaRPr lang="zh-CN" altLang="en-US"/>
          </a:p>
        </p:txBody>
      </p:sp>
    </p:spTree>
    <p:extLst>
      <p:ext uri="{BB962C8B-B14F-4D97-AF65-F5344CB8AC3E}">
        <p14:creationId xmlns:p14="http://schemas.microsoft.com/office/powerpoint/2010/main" val="10398793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缺页中断率 </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缺页中断率：</a:t>
            </a:r>
            <a:endParaRPr lang="en-US" altLang="zh-CN" dirty="0" smtClean="0"/>
          </a:p>
          <a:p>
            <a:pPr lvl="1" algn="just">
              <a:lnSpc>
                <a:spcPct val="90000"/>
              </a:lnSpc>
            </a:pPr>
            <a:r>
              <a:rPr lang="zh-CN" altLang="en-US" dirty="0"/>
              <a:t>假定作业</a:t>
            </a:r>
            <a:r>
              <a:rPr lang="en-US" altLang="zh-CN" dirty="0"/>
              <a:t>p</a:t>
            </a:r>
            <a:r>
              <a:rPr lang="zh-CN" altLang="en-US" dirty="0"/>
              <a:t>共计</a:t>
            </a:r>
            <a:r>
              <a:rPr lang="en-US" altLang="zh-CN" dirty="0"/>
              <a:t>n</a:t>
            </a:r>
            <a:r>
              <a:rPr lang="zh-CN" altLang="en-US" dirty="0"/>
              <a:t>页，系统分配给它的主存块只有</a:t>
            </a:r>
            <a:r>
              <a:rPr lang="en-US" altLang="zh-CN" dirty="0"/>
              <a:t>m</a:t>
            </a:r>
            <a:r>
              <a:rPr lang="zh-CN" altLang="en-US" dirty="0"/>
              <a:t>块（１≤</a:t>
            </a:r>
            <a:r>
              <a:rPr lang="en-US" altLang="zh-CN" dirty="0" err="1"/>
              <a:t>m≤n</a:t>
            </a:r>
            <a:r>
              <a:rPr lang="zh-CN" altLang="en-US" dirty="0"/>
              <a:t>）。如果作业</a:t>
            </a:r>
            <a:r>
              <a:rPr lang="en-US" altLang="zh-CN" dirty="0"/>
              <a:t>p</a:t>
            </a:r>
            <a:r>
              <a:rPr lang="zh-CN" altLang="en-US" dirty="0"/>
              <a:t>在运行中成功的访问次数为</a:t>
            </a:r>
            <a:r>
              <a:rPr lang="en-US" altLang="zh-CN" dirty="0"/>
              <a:t>s</a:t>
            </a:r>
            <a:r>
              <a:rPr lang="zh-CN" altLang="en-US" dirty="0"/>
              <a:t>， 不成功的访问次数为</a:t>
            </a:r>
            <a:r>
              <a:rPr lang="en-US" altLang="zh-CN" dirty="0"/>
              <a:t>F</a:t>
            </a:r>
            <a:r>
              <a:rPr lang="zh-CN" altLang="en-US" dirty="0"/>
              <a:t>，则总的访问次数Ａ为：</a:t>
            </a:r>
          </a:p>
          <a:p>
            <a:pPr algn="ctr">
              <a:lnSpc>
                <a:spcPct val="90000"/>
              </a:lnSpc>
              <a:buNone/>
            </a:pPr>
            <a:r>
              <a:rPr lang="en-US" altLang="zh-CN" dirty="0"/>
              <a:t>A = S + F</a:t>
            </a:r>
          </a:p>
          <a:p>
            <a:pPr algn="just">
              <a:lnSpc>
                <a:spcPct val="90000"/>
              </a:lnSpc>
              <a:buNone/>
            </a:pPr>
            <a:r>
              <a:rPr lang="en-US" altLang="zh-CN" dirty="0"/>
              <a:t>  </a:t>
            </a:r>
            <a:r>
              <a:rPr lang="en-US" altLang="zh-CN" dirty="0" smtClean="0"/>
              <a:t>	</a:t>
            </a:r>
            <a:r>
              <a:rPr lang="en-US" altLang="zh-CN" dirty="0"/>
              <a:t>	</a:t>
            </a:r>
            <a:r>
              <a:rPr lang="zh-CN" altLang="en-US" dirty="0" smtClean="0"/>
              <a:t>缺页中断率定义为：</a:t>
            </a:r>
            <a:endParaRPr lang="zh-CN" altLang="en-US" dirty="0"/>
          </a:p>
          <a:p>
            <a:pPr algn="ctr">
              <a:lnSpc>
                <a:spcPct val="90000"/>
              </a:lnSpc>
              <a:buNone/>
            </a:pPr>
            <a:r>
              <a:rPr lang="en-US" altLang="zh-CN" dirty="0"/>
              <a:t>f = F / A</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62</a:t>
            </a:fld>
            <a:endParaRPr lang="zh-CN" altLang="en-US"/>
          </a:p>
        </p:txBody>
      </p:sp>
    </p:spTree>
    <p:extLst>
      <p:ext uri="{BB962C8B-B14F-4D97-AF65-F5344CB8AC3E}">
        <p14:creationId xmlns:p14="http://schemas.microsoft.com/office/powerpoint/2010/main" val="14506583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缺页中断率 </a:t>
            </a:r>
            <a:r>
              <a:rPr lang="en-US" altLang="zh-CN" dirty="0" smtClean="0"/>
              <a:t>(2)</a:t>
            </a:r>
            <a:endParaRPr lang="zh-CN" altLang="en-US" dirty="0"/>
          </a:p>
        </p:txBody>
      </p:sp>
      <p:sp>
        <p:nvSpPr>
          <p:cNvPr id="3" name="内容占位符 2"/>
          <p:cNvSpPr>
            <a:spLocks noGrp="1"/>
          </p:cNvSpPr>
          <p:nvPr>
            <p:ph idx="1"/>
          </p:nvPr>
        </p:nvSpPr>
        <p:spPr/>
        <p:txBody>
          <a:bodyPr/>
          <a:lstStyle/>
          <a:p>
            <a:r>
              <a:rPr lang="zh-CN" altLang="en-US" dirty="0" smtClean="0"/>
              <a:t>影响缺页中断率的因素</a:t>
            </a:r>
            <a:endParaRPr lang="en-US" altLang="zh-CN" dirty="0" smtClean="0"/>
          </a:p>
          <a:p>
            <a:pPr lvl="1"/>
            <a:r>
              <a:rPr lang="zh-CN" altLang="en-US" dirty="0"/>
              <a:t>主存页框</a:t>
            </a:r>
            <a:r>
              <a:rPr lang="zh-CN" altLang="en-US" dirty="0" smtClean="0"/>
              <a:t>数</a:t>
            </a:r>
            <a:endParaRPr lang="zh-CN" altLang="en-US" dirty="0"/>
          </a:p>
          <a:p>
            <a:pPr lvl="1"/>
            <a:r>
              <a:rPr lang="zh-CN" altLang="en-US" dirty="0" smtClean="0"/>
              <a:t>页面大小</a:t>
            </a:r>
            <a:endParaRPr lang="zh-CN" altLang="en-US" dirty="0"/>
          </a:p>
          <a:p>
            <a:pPr lvl="1"/>
            <a:r>
              <a:rPr lang="zh-CN" altLang="en-US" dirty="0" smtClean="0"/>
              <a:t>页面替换算法</a:t>
            </a:r>
            <a:endParaRPr lang="zh-CN" altLang="en-US" dirty="0"/>
          </a:p>
          <a:p>
            <a:pPr lvl="1"/>
            <a:r>
              <a:rPr lang="zh-CN" altLang="en-US" dirty="0" smtClean="0"/>
              <a:t>程序特性</a:t>
            </a:r>
            <a:endParaRPr lang="zh-CN" altLang="en-US" dirty="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63</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933056"/>
            <a:ext cx="7831639"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78047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a:t>
            </a:r>
            <a:r>
              <a:rPr lang="zh-CN" altLang="en-US" dirty="0" smtClean="0"/>
              <a:t>页</a:t>
            </a:r>
            <a:r>
              <a:rPr lang="zh-CN" altLang="en-US" dirty="0" smtClean="0"/>
              <a:t>面替换算法</a:t>
            </a:r>
            <a:endParaRPr lang="zh-CN" altLang="en-US" dirty="0"/>
          </a:p>
        </p:txBody>
      </p:sp>
      <p:sp>
        <p:nvSpPr>
          <p:cNvPr id="3" name="内容占位符 2"/>
          <p:cNvSpPr>
            <a:spLocks noGrp="1"/>
          </p:cNvSpPr>
          <p:nvPr>
            <p:ph idx="1"/>
          </p:nvPr>
        </p:nvSpPr>
        <p:spPr/>
        <p:txBody>
          <a:bodyPr/>
          <a:lstStyle/>
          <a:p>
            <a:r>
              <a:rPr lang="zh-CN" altLang="en-US" dirty="0"/>
              <a:t>最佳页面替换算法</a:t>
            </a:r>
            <a:r>
              <a:rPr lang="en-US" altLang="zh-CN" dirty="0"/>
              <a:t>OPT </a:t>
            </a:r>
          </a:p>
          <a:p>
            <a:r>
              <a:rPr lang="zh-CN" altLang="en-US" dirty="0" smtClean="0"/>
              <a:t>先进先出</a:t>
            </a:r>
            <a:r>
              <a:rPr lang="zh-CN" altLang="en-US" dirty="0"/>
              <a:t>页面替换算法</a:t>
            </a:r>
            <a:r>
              <a:rPr lang="en-US" altLang="zh-CN" dirty="0"/>
              <a:t>FIFO </a:t>
            </a:r>
          </a:p>
          <a:p>
            <a:r>
              <a:rPr lang="zh-CN" altLang="en-US" dirty="0" smtClean="0"/>
              <a:t>最近</a:t>
            </a:r>
            <a:r>
              <a:rPr lang="zh-CN" altLang="en-US" dirty="0"/>
              <a:t>最少用页面替换算法</a:t>
            </a:r>
            <a:r>
              <a:rPr lang="en-US" altLang="zh-CN" dirty="0"/>
              <a:t>LRU </a:t>
            </a:r>
          </a:p>
          <a:p>
            <a:r>
              <a:rPr lang="zh-CN" altLang="en-US" dirty="0" smtClean="0"/>
              <a:t>第二</a:t>
            </a:r>
            <a:r>
              <a:rPr lang="zh-CN" altLang="en-US" dirty="0"/>
              <a:t>次机会页面替换算法</a:t>
            </a:r>
            <a:r>
              <a:rPr lang="en-US" altLang="zh-CN" dirty="0"/>
              <a:t>SCR </a:t>
            </a:r>
          </a:p>
          <a:p>
            <a:r>
              <a:rPr lang="zh-CN" altLang="en-US" dirty="0" smtClean="0"/>
              <a:t>时钟</a:t>
            </a:r>
            <a:r>
              <a:rPr lang="zh-CN" altLang="en-US" dirty="0"/>
              <a:t>页面替换算法</a:t>
            </a:r>
            <a:r>
              <a:rPr lang="en-US" altLang="zh-CN" dirty="0"/>
              <a:t>Clock </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64</a:t>
            </a:fld>
            <a:endParaRPr lang="zh-CN" altLang="en-US"/>
          </a:p>
        </p:txBody>
      </p:sp>
    </p:spTree>
    <p:extLst>
      <p:ext uri="{BB962C8B-B14F-4D97-AF65-F5344CB8AC3E}">
        <p14:creationId xmlns:p14="http://schemas.microsoft.com/office/powerpoint/2010/main" val="11686339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最佳页面替换算法</a:t>
            </a:r>
          </a:p>
        </p:txBody>
      </p:sp>
      <p:sp>
        <p:nvSpPr>
          <p:cNvPr id="3" name="内容占位符 2"/>
          <p:cNvSpPr>
            <a:spLocks noGrp="1"/>
          </p:cNvSpPr>
          <p:nvPr>
            <p:ph idx="1"/>
          </p:nvPr>
        </p:nvSpPr>
        <p:spPr/>
        <p:txBody>
          <a:bodyPr/>
          <a:lstStyle/>
          <a:p>
            <a:r>
              <a:rPr lang="en-US" altLang="zh-CN" dirty="0" smtClean="0"/>
              <a:t>Belady’96</a:t>
            </a:r>
            <a:r>
              <a:rPr lang="zh-CN" altLang="en-US" dirty="0" smtClean="0"/>
              <a:t>算法</a:t>
            </a:r>
            <a:endParaRPr lang="en-US" altLang="zh-CN" dirty="0" smtClean="0"/>
          </a:p>
          <a:p>
            <a:r>
              <a:rPr lang="zh-CN" altLang="en-US" dirty="0" smtClean="0"/>
              <a:t>替换以后不会访问或者距现在最长时间后要访问的页面</a:t>
            </a:r>
            <a:endParaRPr lang="en-US" altLang="zh-CN" dirty="0" smtClean="0"/>
          </a:p>
          <a:p>
            <a:r>
              <a:rPr lang="zh-CN" altLang="en-US" dirty="0" smtClean="0"/>
              <a:t>缺页率最低</a:t>
            </a:r>
            <a:endParaRPr lang="en-US" altLang="zh-CN" dirty="0" smtClean="0"/>
          </a:p>
          <a:p>
            <a:r>
              <a:rPr lang="zh-CN" altLang="en-US" dirty="0"/>
              <a:t>很难</a:t>
            </a:r>
            <a:r>
              <a:rPr lang="zh-CN" altLang="en-US" dirty="0" smtClean="0"/>
              <a:t>实现：</a:t>
            </a:r>
            <a:endParaRPr lang="en-US" altLang="zh-CN" dirty="0" smtClean="0"/>
          </a:p>
          <a:p>
            <a:pPr lvl="1"/>
            <a:r>
              <a:rPr lang="zh-CN" altLang="en-US" dirty="0" smtClean="0"/>
              <a:t>程序的引用串无法预测</a:t>
            </a:r>
            <a:endParaRPr lang="en-US" altLang="zh-CN" dirty="0" smtClean="0"/>
          </a:p>
          <a:p>
            <a:r>
              <a:rPr lang="zh-CN" altLang="en-US" dirty="0" smtClean="0"/>
              <a:t>通常用作其他算法的衡量标准</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65</a:t>
            </a:fld>
            <a:endParaRPr lang="zh-CN" altLang="en-US"/>
          </a:p>
        </p:txBody>
      </p:sp>
    </p:spTree>
    <p:extLst>
      <p:ext uri="{BB962C8B-B14F-4D97-AF65-F5344CB8AC3E}">
        <p14:creationId xmlns:p14="http://schemas.microsoft.com/office/powerpoint/2010/main" val="15701533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先进先出页面替换算法</a:t>
            </a:r>
          </a:p>
        </p:txBody>
      </p:sp>
      <p:sp>
        <p:nvSpPr>
          <p:cNvPr id="3" name="内容占位符 2"/>
          <p:cNvSpPr>
            <a:spLocks noGrp="1"/>
          </p:cNvSpPr>
          <p:nvPr>
            <p:ph idx="1"/>
          </p:nvPr>
        </p:nvSpPr>
        <p:spPr/>
        <p:txBody>
          <a:bodyPr/>
          <a:lstStyle/>
          <a:p>
            <a:r>
              <a:rPr lang="zh-CN" altLang="en-US" dirty="0"/>
              <a:t>算法总是淘汰最先调入主存的那一页，或者说在主存中驻留时间最长的那一页（常驻的除外</a:t>
            </a:r>
            <a:r>
              <a:rPr lang="zh-CN" altLang="en-US" dirty="0" smtClean="0"/>
              <a:t>）</a:t>
            </a:r>
            <a:endParaRPr lang="en-US" altLang="zh-CN" dirty="0" smtClean="0"/>
          </a:p>
          <a:p>
            <a:r>
              <a:rPr lang="zh-CN" altLang="en-US" dirty="0"/>
              <a:t>容易</a:t>
            </a:r>
            <a:r>
              <a:rPr lang="zh-CN" altLang="en-US" dirty="0" smtClean="0"/>
              <a:t>实现</a:t>
            </a:r>
            <a:endParaRPr lang="en-US" altLang="zh-CN" dirty="0" smtClean="0"/>
          </a:p>
          <a:p>
            <a:r>
              <a:rPr lang="zh-CN" altLang="en-US" dirty="0" smtClean="0"/>
              <a:t>适用于具有线性顺序特性的程序</a:t>
            </a:r>
            <a:endParaRPr lang="en-US" altLang="zh-CN" dirty="0" smtClean="0"/>
          </a:p>
          <a:p>
            <a:r>
              <a:rPr lang="zh-CN" altLang="en-US" dirty="0" smtClean="0"/>
              <a:t>否则缺页率很高</a:t>
            </a:r>
            <a:endParaRPr lang="en-US" altLang="zh-CN" dirty="0" smtClean="0"/>
          </a:p>
          <a:p>
            <a:pPr lvl="1"/>
            <a:r>
              <a:rPr lang="zh-CN" altLang="en-US" dirty="0" smtClean="0"/>
              <a:t>最先调入主存的页面很可能马上就会访问</a:t>
            </a:r>
            <a:endParaRPr lang="en-US" altLang="zh-CN" dirty="0" smtClean="0"/>
          </a:p>
          <a:p>
            <a:pPr lvl="1"/>
            <a:r>
              <a:rPr lang="en-US" altLang="zh-CN" dirty="0" err="1" smtClean="0"/>
              <a:t>Belady</a:t>
            </a:r>
            <a:r>
              <a:rPr lang="zh-CN" altLang="en-US" dirty="0" smtClean="0"/>
              <a:t>异常：增加可用主存页框的数目反而导致更多的缺页</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66</a:t>
            </a:fld>
            <a:endParaRPr lang="zh-CN" altLang="en-US"/>
          </a:p>
        </p:txBody>
      </p:sp>
    </p:spTree>
    <p:extLst>
      <p:ext uri="{BB962C8B-B14F-4D97-AF65-F5344CB8AC3E}">
        <p14:creationId xmlns:p14="http://schemas.microsoft.com/office/powerpoint/2010/main" val="22765212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最近最少用页面替换</a:t>
            </a:r>
            <a:r>
              <a:rPr lang="zh-CN" altLang="en-US" dirty="0" smtClean="0"/>
              <a:t>算法</a:t>
            </a:r>
            <a:r>
              <a:rPr lang="en-US" altLang="zh-CN" dirty="0" smtClean="0"/>
              <a:t>(LRU)</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算法淘汰的页面是在最近一段时间</a:t>
            </a:r>
            <a:r>
              <a:rPr lang="zh-CN" altLang="en-US" dirty="0" smtClean="0"/>
              <a:t>里最久</a:t>
            </a:r>
            <a:r>
              <a:rPr lang="zh-CN" altLang="en-US" dirty="0"/>
              <a:t>未被访问的那</a:t>
            </a:r>
            <a:r>
              <a:rPr lang="zh-CN" altLang="en-US" dirty="0" smtClean="0"/>
              <a:t>页</a:t>
            </a:r>
            <a:endParaRPr lang="en-US" altLang="zh-CN" dirty="0" smtClean="0"/>
          </a:p>
          <a:p>
            <a:pPr lvl="1"/>
            <a:r>
              <a:rPr lang="zh-CN" altLang="en-US" dirty="0" smtClean="0"/>
              <a:t>基于程序局部性原理：刚被访问的页面很大可能又马上被访问</a:t>
            </a:r>
            <a:endParaRPr lang="en-US" altLang="zh-CN" dirty="0" smtClean="0"/>
          </a:p>
          <a:p>
            <a:r>
              <a:rPr lang="en-US" altLang="zh-CN" dirty="0" smtClean="0"/>
              <a:t>LRU</a:t>
            </a:r>
            <a:r>
              <a:rPr lang="zh-CN" altLang="en-US" dirty="0" smtClean="0"/>
              <a:t>的实现：页面淘汰队列</a:t>
            </a:r>
            <a:endParaRPr lang="en-US" altLang="zh-CN" dirty="0" smtClean="0"/>
          </a:p>
          <a:p>
            <a:pPr lvl="1" algn="just"/>
            <a:r>
              <a:rPr lang="zh-CN" altLang="en-US" dirty="0"/>
              <a:t>队列中存放当前在主存中的页号，每当访问一页时就调整一次，使队列尾总指向最近访问的页，队列头就是最近最少用的页。</a:t>
            </a:r>
          </a:p>
          <a:p>
            <a:pPr lvl="1" algn="just"/>
            <a:r>
              <a:rPr lang="zh-CN" altLang="en-US" dirty="0"/>
              <a:t>发生缺页中断时总淘汰队列头所指示的页；执行一次页面访问后，需要从队列中把该页调整到队列尾。</a:t>
            </a:r>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67</a:t>
            </a:fld>
            <a:endParaRPr lang="zh-CN" altLang="en-US"/>
          </a:p>
        </p:txBody>
      </p:sp>
    </p:spTree>
    <p:extLst>
      <p:ext uri="{BB962C8B-B14F-4D97-AF65-F5344CB8AC3E}">
        <p14:creationId xmlns:p14="http://schemas.microsoft.com/office/powerpoint/2010/main" val="12638043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LRU</a:t>
            </a:r>
            <a:r>
              <a:rPr lang="zh-CN" altLang="en-US" dirty="0" smtClean="0"/>
              <a:t>实现：基于淘汰队列</a:t>
            </a:r>
            <a:endParaRPr lang="zh-CN" altLang="en-US" dirty="0"/>
          </a:p>
        </p:txBody>
      </p:sp>
      <p:sp>
        <p:nvSpPr>
          <p:cNvPr id="3" name="内容占位符 2"/>
          <p:cNvSpPr>
            <a:spLocks noGrp="1"/>
          </p:cNvSpPr>
          <p:nvPr>
            <p:ph idx="1"/>
          </p:nvPr>
        </p:nvSpPr>
        <p:spPr/>
        <p:txBody>
          <a:bodyPr/>
          <a:lstStyle/>
          <a:p>
            <a:r>
              <a:rPr lang="zh-CN" altLang="en-US" dirty="0"/>
              <a:t>例子：给某作业分配了三块主存，该作业依次访问的页号为：</a:t>
            </a:r>
            <a:r>
              <a:rPr lang="en-US" altLang="zh-CN" dirty="0"/>
              <a:t>4</a:t>
            </a:r>
            <a:r>
              <a:rPr lang="zh-CN" altLang="en-US" dirty="0"/>
              <a:t>，</a:t>
            </a:r>
            <a:r>
              <a:rPr lang="en-US" altLang="zh-CN" dirty="0"/>
              <a:t>3</a:t>
            </a:r>
            <a:r>
              <a:rPr lang="zh-CN" altLang="en-US" dirty="0"/>
              <a:t>，</a:t>
            </a:r>
            <a:r>
              <a:rPr lang="en-US" altLang="zh-CN" dirty="0"/>
              <a:t>0</a:t>
            </a:r>
            <a:r>
              <a:rPr lang="zh-CN" altLang="en-US" dirty="0"/>
              <a:t>，</a:t>
            </a:r>
            <a:r>
              <a:rPr lang="en-US" altLang="zh-CN" dirty="0"/>
              <a:t>4</a:t>
            </a:r>
            <a:r>
              <a:rPr lang="zh-CN" altLang="en-US" dirty="0"/>
              <a:t>，</a:t>
            </a:r>
            <a:r>
              <a:rPr lang="en-US" altLang="zh-CN" dirty="0"/>
              <a:t>1</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2</a:t>
            </a:r>
            <a:r>
              <a:rPr lang="zh-CN" altLang="en-US" dirty="0"/>
              <a:t>。当访问这些页时，页面淘汰</a:t>
            </a:r>
            <a:r>
              <a:rPr lang="zh-CN" altLang="en-US" dirty="0" smtClean="0"/>
              <a:t>序列为：</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68</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36912"/>
            <a:ext cx="871296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08194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LRU</a:t>
            </a:r>
            <a:r>
              <a:rPr lang="zh-CN" altLang="en-US" dirty="0"/>
              <a:t>实现</a:t>
            </a:r>
            <a:r>
              <a:rPr lang="zh-CN" altLang="en-US" dirty="0" smtClean="0"/>
              <a:t>：标志位法</a:t>
            </a:r>
            <a:endParaRPr lang="zh-CN" altLang="en-US" dirty="0"/>
          </a:p>
        </p:txBody>
      </p:sp>
      <p:sp>
        <p:nvSpPr>
          <p:cNvPr id="3" name="内容占位符 2"/>
          <p:cNvSpPr>
            <a:spLocks noGrp="1"/>
          </p:cNvSpPr>
          <p:nvPr>
            <p:ph idx="1"/>
          </p:nvPr>
        </p:nvSpPr>
        <p:spPr/>
        <p:txBody>
          <a:bodyPr/>
          <a:lstStyle/>
          <a:p>
            <a:r>
              <a:rPr lang="zh-CN" altLang="en-US" dirty="0" smtClean="0"/>
              <a:t>页表项具有访问标志位</a:t>
            </a:r>
            <a:r>
              <a:rPr lang="en-US" altLang="zh-CN" dirty="0" smtClean="0"/>
              <a:t>R</a:t>
            </a:r>
          </a:p>
          <a:p>
            <a:pPr lvl="1"/>
            <a:r>
              <a:rPr lang="zh-CN" altLang="en-US" dirty="0"/>
              <a:t>访问某页时，</a:t>
            </a:r>
            <a:r>
              <a:rPr lang="zh-CN" altLang="en-US" dirty="0" smtClean="0"/>
              <a:t>由</a:t>
            </a:r>
            <a:r>
              <a:rPr lang="en-US" altLang="zh-CN" dirty="0" smtClean="0"/>
              <a:t>MMU</a:t>
            </a:r>
            <a:r>
              <a:rPr lang="zh-CN" altLang="en-US" dirty="0" smtClean="0"/>
              <a:t>将该页的</a:t>
            </a:r>
            <a:r>
              <a:rPr lang="zh-CN" altLang="en-US" dirty="0"/>
              <a:t>标志</a:t>
            </a:r>
            <a:r>
              <a:rPr lang="en-US" altLang="zh-CN" dirty="0" smtClean="0"/>
              <a:t>R</a:t>
            </a:r>
            <a:r>
              <a:rPr lang="zh-CN" altLang="en-US" dirty="0" smtClean="0"/>
              <a:t>置</a:t>
            </a:r>
            <a:r>
              <a:rPr lang="en-US" altLang="zh-CN" dirty="0" smtClean="0"/>
              <a:t>1</a:t>
            </a:r>
          </a:p>
          <a:p>
            <a:pPr lvl="1"/>
            <a:r>
              <a:rPr lang="zh-CN" altLang="en-US" dirty="0" smtClean="0"/>
              <a:t>隔</a:t>
            </a:r>
            <a:r>
              <a:rPr lang="zh-CN" altLang="en-US" dirty="0"/>
              <a:t>一定时间</a:t>
            </a:r>
            <a:r>
              <a:rPr lang="en-US" altLang="zh-CN" dirty="0"/>
              <a:t>t</a:t>
            </a:r>
            <a:r>
              <a:rPr lang="zh-CN" altLang="en-US" dirty="0"/>
              <a:t>将所有页的标志</a:t>
            </a:r>
            <a:r>
              <a:rPr lang="en-US" altLang="zh-CN" dirty="0"/>
              <a:t>R</a:t>
            </a:r>
            <a:r>
              <a:rPr lang="zh-CN" altLang="en-US" dirty="0"/>
              <a:t>均清</a:t>
            </a:r>
            <a:r>
              <a:rPr lang="en-US" altLang="zh-CN" dirty="0" smtClean="0"/>
              <a:t>0</a:t>
            </a:r>
          </a:p>
          <a:p>
            <a:r>
              <a:rPr lang="zh-CN" altLang="en-US" dirty="0"/>
              <a:t>发生缺页中断时，从标志位</a:t>
            </a:r>
            <a:r>
              <a:rPr lang="en-US" altLang="zh-CN" dirty="0"/>
              <a:t>R</a:t>
            </a:r>
            <a:r>
              <a:rPr lang="zh-CN" altLang="en-US" dirty="0"/>
              <a:t>为</a:t>
            </a:r>
            <a:r>
              <a:rPr lang="en-US" altLang="zh-CN" dirty="0"/>
              <a:t>0</a:t>
            </a:r>
            <a:r>
              <a:rPr lang="zh-CN" altLang="en-US" dirty="0"/>
              <a:t>的页中挑选一页淘汰。挑选到要淘汰的页后，也将所有页的标志位</a:t>
            </a:r>
            <a:r>
              <a:rPr lang="en-US" altLang="zh-CN" dirty="0"/>
              <a:t>R</a:t>
            </a:r>
            <a:r>
              <a:rPr lang="zh-CN" altLang="en-US" dirty="0"/>
              <a:t>清</a:t>
            </a:r>
            <a:r>
              <a:rPr lang="en-US" altLang="zh-CN" dirty="0"/>
              <a:t>0</a:t>
            </a:r>
            <a:endParaRPr lang="zh-CN" altLang="en-US" dirty="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69</a:t>
            </a:fld>
            <a:endParaRPr lang="zh-CN" altLang="en-US"/>
          </a:p>
        </p:txBody>
      </p:sp>
    </p:spTree>
    <p:extLst>
      <p:ext uri="{BB962C8B-B14F-4D97-AF65-F5344CB8AC3E}">
        <p14:creationId xmlns:p14="http://schemas.microsoft.com/office/powerpoint/2010/main" val="3420315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地址转换</a:t>
            </a:r>
            <a:endParaRPr lang="zh-CN" altLang="en-US" dirty="0"/>
          </a:p>
        </p:txBody>
      </p:sp>
      <p:sp>
        <p:nvSpPr>
          <p:cNvPr id="3" name="内容占位符 2"/>
          <p:cNvSpPr>
            <a:spLocks noGrp="1"/>
          </p:cNvSpPr>
          <p:nvPr>
            <p:ph idx="1"/>
          </p:nvPr>
        </p:nvSpPr>
        <p:spPr/>
        <p:txBody>
          <a:bodyPr/>
          <a:lstStyle/>
          <a:p>
            <a:r>
              <a:rPr lang="zh-CN" altLang="en-US" dirty="0" smtClean="0"/>
              <a:t>逻辑地址（相对地址） </a:t>
            </a:r>
            <a:r>
              <a:rPr lang="en-US" altLang="zh-CN" dirty="0" smtClean="0"/>
              <a:t>vs. </a:t>
            </a:r>
            <a:r>
              <a:rPr lang="zh-CN" altLang="en-US" dirty="0" smtClean="0"/>
              <a:t>物理地址（绝对地址）</a:t>
            </a:r>
            <a:endParaRPr lang="en-US" altLang="zh-CN" dirty="0" smtClean="0"/>
          </a:p>
          <a:p>
            <a:r>
              <a:rPr lang="zh-CN" altLang="en-US" dirty="0" smtClean="0"/>
              <a:t>地址转换或重定位</a:t>
            </a:r>
            <a:endParaRPr lang="en-US" altLang="zh-CN" dirty="0" smtClean="0"/>
          </a:p>
          <a:p>
            <a:r>
              <a:rPr lang="zh-CN" altLang="en-US" dirty="0" smtClean="0"/>
              <a:t>程序链接</a:t>
            </a:r>
            <a:endParaRPr lang="en-US" altLang="zh-CN" dirty="0" smtClean="0"/>
          </a:p>
          <a:p>
            <a:pPr lvl="1"/>
            <a:r>
              <a:rPr lang="zh-CN" altLang="en-US" dirty="0" smtClean="0"/>
              <a:t>静态、动态、运行时</a:t>
            </a:r>
            <a:endParaRPr lang="en-US" altLang="zh-CN" dirty="0" smtClean="0"/>
          </a:p>
          <a:p>
            <a:r>
              <a:rPr lang="zh-CN" altLang="en-US" dirty="0" smtClean="0"/>
              <a:t>程序装载</a:t>
            </a:r>
            <a:endParaRPr lang="en-US" altLang="zh-CN" dirty="0" smtClean="0"/>
          </a:p>
          <a:p>
            <a:pPr lvl="1"/>
            <a:r>
              <a:rPr lang="zh-CN" altLang="en-US" dirty="0" smtClean="0"/>
              <a:t>静态重定位</a:t>
            </a:r>
            <a:endParaRPr lang="en-US" altLang="zh-CN" dirty="0" smtClean="0"/>
          </a:p>
          <a:p>
            <a:pPr lvl="1"/>
            <a:r>
              <a:rPr lang="zh-CN" altLang="en-US" dirty="0" smtClean="0"/>
              <a:t>动态重定位</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1570801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LRU</a:t>
            </a:r>
            <a:r>
              <a:rPr lang="zh-CN" altLang="en-US" dirty="0"/>
              <a:t>实现：多位计数器法</a:t>
            </a:r>
          </a:p>
        </p:txBody>
      </p:sp>
      <p:sp>
        <p:nvSpPr>
          <p:cNvPr id="3" name="内容占位符 2"/>
          <p:cNvSpPr>
            <a:spLocks noGrp="1"/>
          </p:cNvSpPr>
          <p:nvPr>
            <p:ph idx="1"/>
          </p:nvPr>
        </p:nvSpPr>
        <p:spPr/>
        <p:txBody>
          <a:bodyPr/>
          <a:lstStyle/>
          <a:p>
            <a:r>
              <a:rPr lang="zh-CN" altLang="en-US" dirty="0"/>
              <a:t>最不常用页面替换算法</a:t>
            </a:r>
            <a:r>
              <a:rPr lang="en-US" altLang="zh-CN" dirty="0"/>
              <a:t>LFU</a:t>
            </a:r>
            <a:endParaRPr lang="en-US" altLang="zh-CN" dirty="0" smtClean="0"/>
          </a:p>
          <a:p>
            <a:pPr lvl="1"/>
            <a:r>
              <a:rPr lang="zh-CN" altLang="en-US" dirty="0" smtClean="0"/>
              <a:t>每个</a:t>
            </a:r>
            <a:r>
              <a:rPr lang="zh-CN" altLang="en-US" dirty="0"/>
              <a:t>页面设置一个多位</a:t>
            </a:r>
            <a:r>
              <a:rPr lang="zh-CN" altLang="en-US" dirty="0" smtClean="0"/>
              <a:t>计数器</a:t>
            </a:r>
            <a:endParaRPr lang="en-US" altLang="zh-CN" dirty="0" smtClean="0"/>
          </a:p>
          <a:p>
            <a:pPr lvl="1"/>
            <a:r>
              <a:rPr lang="zh-CN" altLang="en-US" dirty="0"/>
              <a:t>每当访问一页时，就使它对应的计数器加</a:t>
            </a:r>
            <a:r>
              <a:rPr lang="zh-CN" altLang="en-US" dirty="0" smtClean="0"/>
              <a:t>１</a:t>
            </a:r>
            <a:endParaRPr lang="en-US" altLang="zh-CN" dirty="0" smtClean="0"/>
          </a:p>
          <a:p>
            <a:pPr lvl="1"/>
            <a:r>
              <a:rPr lang="zh-CN" altLang="en-US" dirty="0"/>
              <a:t>当发生缺页中断时，可选择计数值最小的对应页面淘汰，并将所有计数器全部清０</a:t>
            </a:r>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70</a:t>
            </a:fld>
            <a:endParaRPr lang="zh-CN" altLang="en-US"/>
          </a:p>
        </p:txBody>
      </p:sp>
    </p:spTree>
    <p:extLst>
      <p:ext uri="{BB962C8B-B14F-4D97-AF65-F5344CB8AC3E}">
        <p14:creationId xmlns:p14="http://schemas.microsoft.com/office/powerpoint/2010/main" val="10641674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第二次机会页面替换算法</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改进</a:t>
            </a:r>
            <a:r>
              <a:rPr lang="en-US" altLang="zh-CN" dirty="0"/>
              <a:t>FIFO</a:t>
            </a:r>
            <a:r>
              <a:rPr lang="zh-CN" altLang="en-US" dirty="0"/>
              <a:t>算法</a:t>
            </a:r>
            <a:r>
              <a:rPr lang="en-US" altLang="zh-CN" dirty="0"/>
              <a:t>,</a:t>
            </a:r>
            <a:r>
              <a:rPr lang="zh-CN" altLang="en-US" dirty="0"/>
              <a:t>把</a:t>
            </a:r>
            <a:r>
              <a:rPr lang="en-US" altLang="zh-CN" dirty="0"/>
              <a:t>FIFO</a:t>
            </a:r>
            <a:r>
              <a:rPr lang="zh-CN" altLang="en-US" dirty="0"/>
              <a:t>与页表中</a:t>
            </a:r>
            <a:r>
              <a:rPr lang="zh-CN" altLang="en-US" dirty="0" smtClean="0"/>
              <a:t>的“引用位”</a:t>
            </a:r>
            <a:r>
              <a:rPr lang="zh-CN" altLang="en-US" dirty="0"/>
              <a:t>结合起来</a:t>
            </a:r>
            <a:r>
              <a:rPr lang="zh-CN" altLang="en-US" dirty="0" smtClean="0"/>
              <a:t>使用</a:t>
            </a:r>
            <a:endParaRPr lang="en-US" altLang="zh-CN" dirty="0" smtClean="0"/>
          </a:p>
          <a:p>
            <a:pPr lvl="1"/>
            <a:r>
              <a:rPr lang="zh-CN" altLang="en-US" dirty="0"/>
              <a:t>检查</a:t>
            </a:r>
            <a:r>
              <a:rPr lang="en-US" altLang="zh-CN" dirty="0"/>
              <a:t>FIFO</a:t>
            </a:r>
            <a:r>
              <a:rPr lang="zh-CN" altLang="en-US" dirty="0"/>
              <a:t>中的队首页面</a:t>
            </a:r>
            <a:r>
              <a:rPr lang="en-US" altLang="zh-CN" dirty="0"/>
              <a:t>(</a:t>
            </a:r>
            <a:r>
              <a:rPr lang="zh-CN" altLang="en-US" dirty="0"/>
              <a:t>最早进入主存的页面</a:t>
            </a:r>
            <a:r>
              <a:rPr lang="en-US" altLang="zh-CN" dirty="0"/>
              <a:t>),</a:t>
            </a:r>
            <a:r>
              <a:rPr lang="zh-CN" altLang="en-US" dirty="0"/>
              <a:t>如果它</a:t>
            </a:r>
            <a:r>
              <a:rPr lang="zh-CN" altLang="en-US" dirty="0" smtClean="0"/>
              <a:t>的“引用位”</a:t>
            </a:r>
            <a:r>
              <a:rPr lang="zh-CN" altLang="en-US" dirty="0"/>
              <a:t>是</a:t>
            </a:r>
            <a:r>
              <a:rPr lang="en-US" altLang="zh-CN" dirty="0"/>
              <a:t>0,</a:t>
            </a:r>
            <a:r>
              <a:rPr lang="zh-CN" altLang="en-US" dirty="0"/>
              <a:t>这个页面既老又没有用，选择该页面淘汰</a:t>
            </a:r>
            <a:r>
              <a:rPr lang="en-US" altLang="zh-CN" dirty="0"/>
              <a:t>; </a:t>
            </a:r>
          </a:p>
          <a:p>
            <a:pPr lvl="1"/>
            <a:r>
              <a:rPr lang="zh-CN" altLang="en-US" dirty="0" smtClean="0"/>
              <a:t>如果“引用位”</a:t>
            </a:r>
            <a:r>
              <a:rPr lang="zh-CN" altLang="en-US" dirty="0"/>
              <a:t>是</a:t>
            </a:r>
            <a:r>
              <a:rPr lang="en-US" altLang="zh-CN" dirty="0"/>
              <a:t>1,</a:t>
            </a:r>
            <a:r>
              <a:rPr lang="zh-CN" altLang="en-US" dirty="0"/>
              <a:t>说明它进入主存较早，但最近仍在使用。把它</a:t>
            </a:r>
            <a:r>
              <a:rPr lang="zh-CN" altLang="en-US" dirty="0" smtClean="0"/>
              <a:t>的“引用位”</a:t>
            </a:r>
            <a:r>
              <a:rPr lang="zh-CN" altLang="en-US" dirty="0"/>
              <a:t>清</a:t>
            </a:r>
            <a:r>
              <a:rPr lang="en-US" altLang="zh-CN" dirty="0"/>
              <a:t>0,</a:t>
            </a:r>
            <a:r>
              <a:rPr lang="zh-CN" altLang="en-US" dirty="0"/>
              <a:t>并把这个页面移到队尾，把它看作是一个新调入的页。</a:t>
            </a:r>
          </a:p>
          <a:p>
            <a:r>
              <a:rPr lang="zh-CN" altLang="en-US" dirty="0" smtClean="0"/>
              <a:t>算法</a:t>
            </a:r>
            <a:r>
              <a:rPr lang="zh-CN" altLang="en-US" dirty="0"/>
              <a:t>含义：最先进入主存的页面，如果最近还在被使用的话</a:t>
            </a:r>
            <a:r>
              <a:rPr lang="en-US" altLang="zh-CN" dirty="0"/>
              <a:t>,</a:t>
            </a:r>
            <a:r>
              <a:rPr lang="zh-CN" altLang="en-US" dirty="0"/>
              <a:t>仍然有机会作为像一个新调入页面一样留在主存中。</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71</a:t>
            </a:fld>
            <a:endParaRPr lang="zh-CN" altLang="en-US"/>
          </a:p>
        </p:txBody>
      </p:sp>
    </p:spTree>
    <p:extLst>
      <p:ext uri="{BB962C8B-B14F-4D97-AF65-F5344CB8AC3E}">
        <p14:creationId xmlns:p14="http://schemas.microsoft.com/office/powerpoint/2010/main" val="4963320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时钟页面替换算法</a:t>
            </a:r>
            <a:r>
              <a:rPr lang="en-US" altLang="zh-CN" dirty="0"/>
              <a:t>(1</a:t>
            </a:r>
            <a:r>
              <a:rPr lang="en-US" altLang="zh-CN" dirty="0" smtClean="0"/>
              <a:t>)</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72</a:t>
            </a:fld>
            <a:endParaRPr lang="zh-CN" altLang="en-US"/>
          </a:p>
        </p:txBody>
      </p:sp>
      <p:pic>
        <p:nvPicPr>
          <p:cNvPr id="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72816"/>
            <a:ext cx="360521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
          <p:cNvSpPr txBox="1">
            <a:spLocks noChangeArrowheads="1"/>
          </p:cNvSpPr>
          <p:nvPr/>
        </p:nvSpPr>
        <p:spPr bwMode="auto">
          <a:xfrm>
            <a:off x="4401747" y="2060848"/>
            <a:ext cx="432048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600" dirty="0">
                <a:latin typeface="华文新魏" pitchFamily="2" charset="-122"/>
                <a:ea typeface="华文新魏" pitchFamily="2" charset="-122"/>
              </a:rPr>
              <a:t>当发生缺页中断时，检查指针指向位置的页面：</a:t>
            </a:r>
            <a:endParaRPr lang="en-US" altLang="zh-CN" sz="2600" dirty="0">
              <a:latin typeface="华文新魏" pitchFamily="2" charset="-122"/>
              <a:ea typeface="华文新魏" pitchFamily="2" charset="-122"/>
            </a:endParaRPr>
          </a:p>
          <a:p>
            <a:pPr>
              <a:spcBef>
                <a:spcPct val="0"/>
              </a:spcBef>
              <a:buClrTx/>
              <a:buSzTx/>
              <a:buFont typeface="Arial" panose="020B0604020202020204" pitchFamily="34" charset="0"/>
              <a:buNone/>
            </a:pPr>
            <a:r>
              <a:rPr lang="en-US" altLang="zh-CN" sz="2600" dirty="0">
                <a:latin typeface="华文新魏" pitchFamily="2" charset="-122"/>
                <a:ea typeface="华文新魏" pitchFamily="2" charset="-122"/>
              </a:rPr>
              <a:t>    1</a:t>
            </a:r>
            <a:r>
              <a:rPr lang="zh-CN" altLang="en-US" sz="2600" dirty="0">
                <a:latin typeface="华文新魏" pitchFamily="2" charset="-122"/>
                <a:ea typeface="华文新魏" pitchFamily="2" charset="-122"/>
              </a:rPr>
              <a:t>）当页面引用位为</a:t>
            </a:r>
            <a:r>
              <a:rPr lang="en-US" altLang="zh-CN" sz="2600" dirty="0">
                <a:latin typeface="华文新魏" pitchFamily="2" charset="-122"/>
                <a:ea typeface="华文新魏" pitchFamily="2" charset="-122"/>
              </a:rPr>
              <a:t>0</a:t>
            </a:r>
            <a:r>
              <a:rPr lang="zh-CN" altLang="en-US" sz="2600" dirty="0">
                <a:latin typeface="华文新魏" pitchFamily="2" charset="-122"/>
                <a:ea typeface="华文新魏" pitchFamily="2" charset="-122"/>
              </a:rPr>
              <a:t>时，替换该页面；</a:t>
            </a:r>
            <a:endParaRPr lang="en-US" altLang="zh-CN" sz="2600" dirty="0">
              <a:latin typeface="华文新魏" pitchFamily="2" charset="-122"/>
              <a:ea typeface="华文新魏" pitchFamily="2" charset="-122"/>
            </a:endParaRPr>
          </a:p>
          <a:p>
            <a:pPr>
              <a:spcBef>
                <a:spcPct val="0"/>
              </a:spcBef>
              <a:buClrTx/>
              <a:buSzTx/>
              <a:buFont typeface="Arial" panose="020B0604020202020204" pitchFamily="34" charset="0"/>
              <a:buNone/>
            </a:pPr>
            <a:r>
              <a:rPr lang="en-US" altLang="zh-CN" sz="2600" dirty="0">
                <a:latin typeface="华文新魏" pitchFamily="2" charset="-122"/>
                <a:ea typeface="华文新魏" pitchFamily="2" charset="-122"/>
              </a:rPr>
              <a:t>    2</a:t>
            </a:r>
            <a:r>
              <a:rPr lang="zh-CN" altLang="en-US" sz="2600" dirty="0">
                <a:latin typeface="华文新魏" pitchFamily="2" charset="-122"/>
                <a:ea typeface="华文新魏" pitchFamily="2" charset="-122"/>
              </a:rPr>
              <a:t>）当页面引用</a:t>
            </a:r>
            <a:r>
              <a:rPr lang="zh-CN" altLang="en-US" sz="2600" dirty="0" smtClean="0">
                <a:latin typeface="华文新魏" pitchFamily="2" charset="-122"/>
                <a:ea typeface="华文新魏" pitchFamily="2" charset="-122"/>
              </a:rPr>
              <a:t>位</a:t>
            </a:r>
            <a:r>
              <a:rPr lang="en-US" altLang="zh-CN" sz="2600" dirty="0">
                <a:latin typeface="华文新魏" pitchFamily="2" charset="-122"/>
                <a:ea typeface="华文新魏" pitchFamily="2" charset="-122"/>
              </a:rPr>
              <a:t>1</a:t>
            </a:r>
            <a:r>
              <a:rPr lang="zh-CN" altLang="en-US" sz="2600" dirty="0" smtClean="0">
                <a:latin typeface="华文新魏" pitchFamily="2" charset="-122"/>
                <a:ea typeface="华文新魏" pitchFamily="2" charset="-122"/>
              </a:rPr>
              <a:t>时</a:t>
            </a:r>
            <a:r>
              <a:rPr lang="zh-CN" altLang="en-US" sz="2600" dirty="0">
                <a:latin typeface="华文新魏" pitchFamily="2" charset="-122"/>
                <a:ea typeface="华文新魏" pitchFamily="2" charset="-122"/>
              </a:rPr>
              <a:t>，对该引用位置</a:t>
            </a:r>
            <a:r>
              <a:rPr lang="en-US" altLang="zh-CN" sz="2600" dirty="0" smtClean="0">
                <a:latin typeface="华文新魏" pitchFamily="2" charset="-122"/>
                <a:ea typeface="华文新魏" pitchFamily="2" charset="-122"/>
              </a:rPr>
              <a:t>0</a:t>
            </a:r>
            <a:r>
              <a:rPr lang="zh-CN" altLang="en-US" sz="2600" dirty="0" smtClean="0">
                <a:latin typeface="华文新魏" pitchFamily="2" charset="-122"/>
                <a:ea typeface="华文新魏" pitchFamily="2" charset="-122"/>
              </a:rPr>
              <a:t>（机器），</a:t>
            </a:r>
            <a:r>
              <a:rPr lang="zh-CN" altLang="en-US" sz="2600" dirty="0">
                <a:latin typeface="华文新魏" pitchFamily="2" charset="-122"/>
                <a:ea typeface="华文新魏" pitchFamily="2" charset="-122"/>
              </a:rPr>
              <a:t>指针</a:t>
            </a:r>
            <a:r>
              <a:rPr lang="zh-CN" altLang="en-US" sz="2600" dirty="0" smtClean="0">
                <a:latin typeface="华文新魏" pitchFamily="2" charset="-122"/>
                <a:ea typeface="华文新魏" pitchFamily="2" charset="-122"/>
              </a:rPr>
              <a:t>累进</a:t>
            </a:r>
            <a:endParaRPr lang="en-US" altLang="zh-CN" sz="2600" dirty="0" smtClean="0">
              <a:latin typeface="华文新魏" pitchFamily="2" charset="-122"/>
              <a:ea typeface="华文新魏" pitchFamily="2" charset="-122"/>
            </a:endParaRPr>
          </a:p>
          <a:p>
            <a:pPr>
              <a:spcBef>
                <a:spcPct val="0"/>
              </a:spcBef>
              <a:buClrTx/>
              <a:buSzTx/>
              <a:buFont typeface="Arial" panose="020B0604020202020204" pitchFamily="34" charset="0"/>
              <a:buNone/>
            </a:pPr>
            <a:endParaRPr lang="zh-CN" altLang="en-US" sz="2600" dirty="0">
              <a:latin typeface="华文新魏" pitchFamily="2" charset="-122"/>
              <a:ea typeface="华文新魏" pitchFamily="2" charset="-122"/>
            </a:endParaRPr>
          </a:p>
        </p:txBody>
      </p:sp>
    </p:spTree>
    <p:extLst>
      <p:ext uri="{BB962C8B-B14F-4D97-AF65-F5344CB8AC3E}">
        <p14:creationId xmlns:p14="http://schemas.microsoft.com/office/powerpoint/2010/main" val="13268590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例子</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73</a:t>
            </a:fld>
            <a:endParaRPr lang="zh-CN" altLang="en-US"/>
          </a:p>
        </p:txBody>
      </p:sp>
      <p:grpSp>
        <p:nvGrpSpPr>
          <p:cNvPr id="6" name="Group 83"/>
          <p:cNvGrpSpPr>
            <a:grpSpLocks/>
          </p:cNvGrpSpPr>
          <p:nvPr/>
        </p:nvGrpSpPr>
        <p:grpSpPr bwMode="auto">
          <a:xfrm>
            <a:off x="533400" y="1295400"/>
            <a:ext cx="7772400" cy="4719638"/>
            <a:chOff x="336" y="816"/>
            <a:chExt cx="4896" cy="2973"/>
          </a:xfrm>
        </p:grpSpPr>
        <p:grpSp>
          <p:nvGrpSpPr>
            <p:cNvPr id="7" name="Group 5"/>
            <p:cNvGrpSpPr>
              <a:grpSpLocks/>
            </p:cNvGrpSpPr>
            <p:nvPr/>
          </p:nvGrpSpPr>
          <p:grpSpPr bwMode="auto">
            <a:xfrm>
              <a:off x="336" y="1007"/>
              <a:ext cx="2398" cy="2608"/>
              <a:chOff x="1800" y="816"/>
              <a:chExt cx="4320" cy="4836"/>
            </a:xfrm>
          </p:grpSpPr>
          <p:sp>
            <p:nvSpPr>
              <p:cNvPr id="46" name="Oval 6"/>
              <p:cNvSpPr>
                <a:spLocks noChangeArrowheads="1"/>
              </p:cNvSpPr>
              <p:nvPr/>
            </p:nvSpPr>
            <p:spPr bwMode="auto">
              <a:xfrm>
                <a:off x="1980" y="1128"/>
                <a:ext cx="3960" cy="4212"/>
              </a:xfrm>
              <a:prstGeom prst="ellipse">
                <a:avLst/>
              </a:prstGeom>
              <a:solidFill>
                <a:srgbClr val="FFCC66"/>
              </a:solidFill>
              <a:ln w="9525">
                <a:solidFill>
                  <a:srgbClr val="000000"/>
                </a:solidFill>
                <a:round/>
                <a:headEnd/>
                <a:tailEnd/>
              </a:ln>
            </p:spPr>
            <p:txBody>
              <a:bodyPr t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47" name="Oval 7"/>
              <p:cNvSpPr>
                <a:spLocks noChangeArrowheads="1"/>
              </p:cNvSpPr>
              <p:nvPr/>
            </p:nvSpPr>
            <p:spPr bwMode="auto">
              <a:xfrm>
                <a:off x="3060" y="2220"/>
                <a:ext cx="1800" cy="1872"/>
              </a:xfrm>
              <a:prstGeom prst="ellipse">
                <a:avLst/>
              </a:prstGeom>
              <a:solidFill>
                <a:srgbClr val="FFCC66"/>
              </a:solidFill>
              <a:ln w="9525">
                <a:solidFill>
                  <a:srgbClr val="000000"/>
                </a:solidFill>
                <a:round/>
                <a:headEnd/>
                <a:tailEnd/>
              </a:ln>
            </p:spPr>
            <p:txBody>
              <a:bodyPr t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48" name="Text Box 8"/>
              <p:cNvSpPr txBox="1">
                <a:spLocks noChangeArrowheads="1"/>
              </p:cNvSpPr>
              <p:nvPr/>
            </p:nvSpPr>
            <p:spPr bwMode="auto">
              <a:xfrm>
                <a:off x="3240" y="1596"/>
                <a:ext cx="54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Page9 use=1</a:t>
                </a:r>
              </a:p>
            </p:txBody>
          </p:sp>
          <p:sp>
            <p:nvSpPr>
              <p:cNvPr id="49" name="Text Box 9"/>
              <p:cNvSpPr txBox="1">
                <a:spLocks noChangeArrowheads="1"/>
              </p:cNvSpPr>
              <p:nvPr/>
            </p:nvSpPr>
            <p:spPr bwMode="auto">
              <a:xfrm>
                <a:off x="4140" y="1596"/>
                <a:ext cx="54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Page19</a:t>
                </a:r>
              </a:p>
              <a:p>
                <a:pPr algn="just"/>
                <a:r>
                  <a:rPr kumimoji="0" lang="en-US" altLang="zh-CN" sz="1200">
                    <a:solidFill>
                      <a:srgbClr val="FF0000"/>
                    </a:solidFill>
                    <a:latin typeface="华文新魏" pitchFamily="2" charset="-122"/>
                    <a:ea typeface="华文新魏" pitchFamily="2" charset="-122"/>
                  </a:rPr>
                  <a:t>Use=1</a:t>
                </a:r>
              </a:p>
            </p:txBody>
          </p:sp>
          <p:sp>
            <p:nvSpPr>
              <p:cNvPr id="50" name="Text Box 10"/>
              <p:cNvSpPr txBox="1">
                <a:spLocks noChangeArrowheads="1"/>
              </p:cNvSpPr>
              <p:nvPr/>
            </p:nvSpPr>
            <p:spPr bwMode="auto">
              <a:xfrm>
                <a:off x="4860" y="1908"/>
                <a:ext cx="54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Page1</a:t>
                </a:r>
              </a:p>
              <a:p>
                <a:pPr algn="just"/>
                <a:r>
                  <a:rPr kumimoji="0" lang="en-US" altLang="zh-CN" sz="1200">
                    <a:solidFill>
                      <a:srgbClr val="FF0000"/>
                    </a:solidFill>
                    <a:latin typeface="华文新魏" pitchFamily="2" charset="-122"/>
                    <a:ea typeface="华文新魏" pitchFamily="2" charset="-122"/>
                  </a:rPr>
                  <a:t>Use=0</a:t>
                </a:r>
              </a:p>
            </p:txBody>
          </p:sp>
          <p:sp>
            <p:nvSpPr>
              <p:cNvPr id="51" name="Text Box 11"/>
              <p:cNvSpPr txBox="1">
                <a:spLocks noChangeArrowheads="1"/>
              </p:cNvSpPr>
              <p:nvPr/>
            </p:nvSpPr>
            <p:spPr bwMode="auto">
              <a:xfrm>
                <a:off x="5220" y="2532"/>
                <a:ext cx="54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Page45</a:t>
                </a:r>
              </a:p>
              <a:p>
                <a:pPr algn="just"/>
                <a:r>
                  <a:rPr kumimoji="0" lang="en-US" altLang="zh-CN" sz="1200">
                    <a:solidFill>
                      <a:srgbClr val="FF0000"/>
                    </a:solidFill>
                    <a:latin typeface="华文新魏" pitchFamily="2" charset="-122"/>
                    <a:ea typeface="华文新魏" pitchFamily="2" charset="-122"/>
                  </a:rPr>
                  <a:t>Use=1</a:t>
                </a:r>
              </a:p>
            </p:txBody>
          </p:sp>
          <p:sp>
            <p:nvSpPr>
              <p:cNvPr id="52" name="Text Box 12"/>
              <p:cNvSpPr txBox="1">
                <a:spLocks noChangeArrowheads="1"/>
              </p:cNvSpPr>
              <p:nvPr/>
            </p:nvSpPr>
            <p:spPr bwMode="auto">
              <a:xfrm>
                <a:off x="5040" y="3156"/>
                <a:ext cx="72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Page191</a:t>
                </a:r>
              </a:p>
              <a:p>
                <a:pPr algn="just"/>
                <a:r>
                  <a:rPr kumimoji="0" lang="en-US" altLang="zh-CN" sz="1200">
                    <a:solidFill>
                      <a:srgbClr val="FF0000"/>
                    </a:solidFill>
                    <a:latin typeface="华文新魏" pitchFamily="2" charset="-122"/>
                    <a:ea typeface="华文新魏" pitchFamily="2" charset="-122"/>
                  </a:rPr>
                  <a:t>Use=1</a:t>
                </a:r>
              </a:p>
            </p:txBody>
          </p:sp>
          <p:sp>
            <p:nvSpPr>
              <p:cNvPr id="53" name="Text Box 13"/>
              <p:cNvSpPr txBox="1">
                <a:spLocks noChangeArrowheads="1"/>
              </p:cNvSpPr>
              <p:nvPr/>
            </p:nvSpPr>
            <p:spPr bwMode="auto">
              <a:xfrm>
                <a:off x="4860" y="3936"/>
                <a:ext cx="72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Page556</a:t>
                </a:r>
              </a:p>
              <a:p>
                <a:pPr algn="just"/>
                <a:r>
                  <a:rPr kumimoji="0" lang="en-US" altLang="zh-CN" sz="1200">
                    <a:solidFill>
                      <a:srgbClr val="FF0000"/>
                    </a:solidFill>
                    <a:latin typeface="华文新魏" pitchFamily="2" charset="-122"/>
                    <a:ea typeface="华文新魏" pitchFamily="2" charset="-122"/>
                  </a:rPr>
                  <a:t>Use=0</a:t>
                </a:r>
              </a:p>
            </p:txBody>
          </p:sp>
          <p:sp>
            <p:nvSpPr>
              <p:cNvPr id="54" name="Text Box 14"/>
              <p:cNvSpPr txBox="1">
                <a:spLocks noChangeArrowheads="1"/>
              </p:cNvSpPr>
              <p:nvPr/>
            </p:nvSpPr>
            <p:spPr bwMode="auto">
              <a:xfrm>
                <a:off x="4320" y="4404"/>
                <a:ext cx="54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Page13</a:t>
                </a:r>
              </a:p>
              <a:p>
                <a:pPr algn="just"/>
                <a:r>
                  <a:rPr kumimoji="0" lang="en-US" altLang="zh-CN" sz="1200">
                    <a:solidFill>
                      <a:srgbClr val="FF0000"/>
                    </a:solidFill>
                    <a:latin typeface="华文新魏" pitchFamily="2" charset="-122"/>
                    <a:ea typeface="华文新魏" pitchFamily="2" charset="-122"/>
                  </a:rPr>
                  <a:t>Use=0</a:t>
                </a:r>
              </a:p>
            </p:txBody>
          </p:sp>
          <p:sp>
            <p:nvSpPr>
              <p:cNvPr id="55" name="Text Box 15"/>
              <p:cNvSpPr txBox="1">
                <a:spLocks noChangeArrowheads="1"/>
              </p:cNvSpPr>
              <p:nvPr/>
            </p:nvSpPr>
            <p:spPr bwMode="auto">
              <a:xfrm>
                <a:off x="3420" y="4404"/>
                <a:ext cx="54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Page67</a:t>
                </a:r>
              </a:p>
              <a:p>
                <a:pPr algn="just"/>
                <a:r>
                  <a:rPr kumimoji="0" lang="en-US" altLang="zh-CN" sz="1200">
                    <a:solidFill>
                      <a:srgbClr val="FF0000"/>
                    </a:solidFill>
                    <a:latin typeface="华文新魏" pitchFamily="2" charset="-122"/>
                    <a:ea typeface="华文新魏" pitchFamily="2" charset="-122"/>
                  </a:rPr>
                  <a:t>Use=1</a:t>
                </a:r>
              </a:p>
            </p:txBody>
          </p:sp>
          <p:sp>
            <p:nvSpPr>
              <p:cNvPr id="56" name="Text Box 16"/>
              <p:cNvSpPr txBox="1">
                <a:spLocks noChangeArrowheads="1"/>
              </p:cNvSpPr>
              <p:nvPr/>
            </p:nvSpPr>
            <p:spPr bwMode="auto">
              <a:xfrm>
                <a:off x="2340" y="3468"/>
                <a:ext cx="54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Page33</a:t>
                </a:r>
              </a:p>
              <a:p>
                <a:pPr algn="just"/>
                <a:r>
                  <a:rPr kumimoji="0" lang="en-US" altLang="zh-CN" sz="1200">
                    <a:solidFill>
                      <a:srgbClr val="FF0000"/>
                    </a:solidFill>
                    <a:latin typeface="华文新魏" pitchFamily="2" charset="-122"/>
                    <a:ea typeface="华文新魏" pitchFamily="2" charset="-122"/>
                  </a:rPr>
                  <a:t>Use=1</a:t>
                </a:r>
              </a:p>
            </p:txBody>
          </p:sp>
          <p:sp>
            <p:nvSpPr>
              <p:cNvPr id="57" name="Text Box 17"/>
              <p:cNvSpPr txBox="1">
                <a:spLocks noChangeArrowheads="1"/>
              </p:cNvSpPr>
              <p:nvPr/>
            </p:nvSpPr>
            <p:spPr bwMode="auto">
              <a:xfrm>
                <a:off x="2700" y="4092"/>
                <a:ext cx="720" cy="46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Page222</a:t>
                </a:r>
              </a:p>
              <a:p>
                <a:pPr algn="just"/>
                <a:r>
                  <a:rPr kumimoji="0" lang="en-US" altLang="zh-CN" sz="1200">
                    <a:solidFill>
                      <a:srgbClr val="FF0000"/>
                    </a:solidFill>
                    <a:latin typeface="华文新魏" pitchFamily="2" charset="-122"/>
                    <a:ea typeface="华文新魏" pitchFamily="2" charset="-122"/>
                  </a:rPr>
                  <a:t>Use=0</a:t>
                </a:r>
              </a:p>
            </p:txBody>
          </p:sp>
          <p:sp>
            <p:nvSpPr>
              <p:cNvPr id="58" name="Line 18"/>
              <p:cNvSpPr>
                <a:spLocks noChangeShapeType="1"/>
              </p:cNvSpPr>
              <p:nvPr/>
            </p:nvSpPr>
            <p:spPr bwMode="auto">
              <a:xfrm>
                <a:off x="3960" y="1128"/>
                <a:ext cx="0" cy="10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59" name="Line 19"/>
              <p:cNvSpPr>
                <a:spLocks noChangeShapeType="1"/>
              </p:cNvSpPr>
              <p:nvPr/>
            </p:nvSpPr>
            <p:spPr bwMode="auto">
              <a:xfrm>
                <a:off x="2880" y="1440"/>
                <a:ext cx="540" cy="9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0" name="Line 20"/>
              <p:cNvSpPr>
                <a:spLocks noChangeShapeType="1"/>
              </p:cNvSpPr>
              <p:nvPr/>
            </p:nvSpPr>
            <p:spPr bwMode="auto">
              <a:xfrm flipH="1">
                <a:off x="4500" y="1440"/>
                <a:ext cx="540" cy="9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1" name="Line 21"/>
              <p:cNvSpPr>
                <a:spLocks noChangeShapeType="1"/>
              </p:cNvSpPr>
              <p:nvPr/>
            </p:nvSpPr>
            <p:spPr bwMode="auto">
              <a:xfrm flipH="1">
                <a:off x="4860" y="2220"/>
                <a:ext cx="720" cy="4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2" name="Line 22"/>
              <p:cNvSpPr>
                <a:spLocks noChangeShapeType="1"/>
              </p:cNvSpPr>
              <p:nvPr/>
            </p:nvSpPr>
            <p:spPr bwMode="auto">
              <a:xfrm>
                <a:off x="4860" y="3156"/>
                <a:ext cx="108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3" name="Line 23"/>
              <p:cNvSpPr>
                <a:spLocks noChangeShapeType="1"/>
              </p:cNvSpPr>
              <p:nvPr/>
            </p:nvSpPr>
            <p:spPr bwMode="auto">
              <a:xfrm>
                <a:off x="4860" y="3624"/>
                <a:ext cx="900" cy="3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4" name="Line 24"/>
              <p:cNvSpPr>
                <a:spLocks noChangeShapeType="1"/>
              </p:cNvSpPr>
              <p:nvPr/>
            </p:nvSpPr>
            <p:spPr bwMode="auto">
              <a:xfrm>
                <a:off x="4500" y="3936"/>
                <a:ext cx="720" cy="9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5" name="Line 25"/>
              <p:cNvSpPr>
                <a:spLocks noChangeShapeType="1"/>
              </p:cNvSpPr>
              <p:nvPr/>
            </p:nvSpPr>
            <p:spPr bwMode="auto">
              <a:xfrm>
                <a:off x="4140" y="4092"/>
                <a:ext cx="0" cy="124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6" name="Line 26"/>
              <p:cNvSpPr>
                <a:spLocks noChangeShapeType="1"/>
              </p:cNvSpPr>
              <p:nvPr/>
            </p:nvSpPr>
            <p:spPr bwMode="auto">
              <a:xfrm flipH="1">
                <a:off x="3060" y="4092"/>
                <a:ext cx="540" cy="9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7" name="Line 27"/>
              <p:cNvSpPr>
                <a:spLocks noChangeShapeType="1"/>
              </p:cNvSpPr>
              <p:nvPr/>
            </p:nvSpPr>
            <p:spPr bwMode="auto">
              <a:xfrm flipH="1">
                <a:off x="2340" y="3624"/>
                <a:ext cx="900" cy="62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8" name="Line 28"/>
              <p:cNvSpPr>
                <a:spLocks noChangeShapeType="1"/>
              </p:cNvSpPr>
              <p:nvPr/>
            </p:nvSpPr>
            <p:spPr bwMode="auto">
              <a:xfrm flipH="1">
                <a:off x="1980" y="3312"/>
                <a:ext cx="108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9" name="Text Box 29"/>
              <p:cNvSpPr txBox="1">
                <a:spLocks noChangeArrowheads="1"/>
              </p:cNvSpPr>
              <p:nvPr/>
            </p:nvSpPr>
            <p:spPr bwMode="auto">
              <a:xfrm>
                <a:off x="2700" y="2220"/>
                <a:ext cx="360" cy="624"/>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endParaRPr kumimoji="0" lang="zh-CN" altLang="zh-CN" sz="1600">
                  <a:solidFill>
                    <a:srgbClr val="FF0000"/>
                  </a:solidFill>
                  <a:latin typeface="华文新魏" pitchFamily="2" charset="-122"/>
                  <a:ea typeface="华文新魏" pitchFamily="2" charset="-122"/>
                </a:endParaRPr>
              </a:p>
            </p:txBody>
          </p:sp>
          <p:sp>
            <p:nvSpPr>
              <p:cNvPr id="70" name="Line 30"/>
              <p:cNvSpPr>
                <a:spLocks noChangeShapeType="1"/>
              </p:cNvSpPr>
              <p:nvPr/>
            </p:nvSpPr>
            <p:spPr bwMode="auto">
              <a:xfrm flipV="1">
                <a:off x="3960" y="3000"/>
                <a:ext cx="900" cy="156"/>
              </a:xfrm>
              <a:prstGeom prst="line">
                <a:avLst/>
              </a:prstGeom>
              <a:noFill/>
              <a:ln w="9525">
                <a:solidFill>
                  <a:srgbClr val="000000"/>
                </a:solidFill>
                <a:round/>
                <a:headEnd/>
                <a:tailEnd type="stealth"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71" name="Text Box 31"/>
              <p:cNvSpPr txBox="1">
                <a:spLocks noChangeArrowheads="1"/>
              </p:cNvSpPr>
              <p:nvPr/>
            </p:nvSpPr>
            <p:spPr bwMode="auto">
              <a:xfrm>
                <a:off x="3780" y="2532"/>
                <a:ext cx="720" cy="624"/>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下一个帧指针</a:t>
                </a:r>
              </a:p>
            </p:txBody>
          </p:sp>
          <p:sp>
            <p:nvSpPr>
              <p:cNvPr id="72" name="Text Box 32"/>
              <p:cNvSpPr txBox="1">
                <a:spLocks noChangeArrowheads="1"/>
              </p:cNvSpPr>
              <p:nvPr/>
            </p:nvSpPr>
            <p:spPr bwMode="auto">
              <a:xfrm>
                <a:off x="3240" y="816"/>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n</a:t>
                </a:r>
              </a:p>
            </p:txBody>
          </p:sp>
          <p:sp>
            <p:nvSpPr>
              <p:cNvPr id="73" name="Text Box 33"/>
              <p:cNvSpPr txBox="1">
                <a:spLocks noChangeArrowheads="1"/>
              </p:cNvSpPr>
              <p:nvPr/>
            </p:nvSpPr>
            <p:spPr bwMode="auto">
              <a:xfrm>
                <a:off x="4500" y="816"/>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000">
                    <a:solidFill>
                      <a:srgbClr val="FF0000"/>
                    </a:solidFill>
                    <a:latin typeface="华文新魏" pitchFamily="2" charset="-122"/>
                    <a:ea typeface="华文新魏" pitchFamily="2" charset="-122"/>
                  </a:rPr>
                  <a:t>0</a:t>
                </a:r>
              </a:p>
            </p:txBody>
          </p:sp>
          <p:sp>
            <p:nvSpPr>
              <p:cNvPr id="74" name="Line 34"/>
              <p:cNvSpPr>
                <a:spLocks noChangeShapeType="1"/>
              </p:cNvSpPr>
              <p:nvPr/>
            </p:nvSpPr>
            <p:spPr bwMode="auto">
              <a:xfrm>
                <a:off x="4140" y="816"/>
                <a:ext cx="360" cy="312"/>
              </a:xfrm>
              <a:prstGeom prst="line">
                <a:avLst/>
              </a:prstGeom>
              <a:noFill/>
              <a:ln w="9525">
                <a:solidFill>
                  <a:srgbClr val="000000"/>
                </a:solidFill>
                <a:round/>
                <a:headEnd/>
                <a:tailEnd type="stealth"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75" name="Text Box 35"/>
              <p:cNvSpPr txBox="1">
                <a:spLocks noChangeArrowheads="1"/>
              </p:cNvSpPr>
              <p:nvPr/>
            </p:nvSpPr>
            <p:spPr bwMode="auto">
              <a:xfrm>
                <a:off x="5400" y="1440"/>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000">
                    <a:solidFill>
                      <a:srgbClr val="FF0000"/>
                    </a:solidFill>
                    <a:latin typeface="华文新魏" pitchFamily="2" charset="-122"/>
                    <a:ea typeface="华文新魏" pitchFamily="2" charset="-122"/>
                  </a:rPr>
                  <a:t>1</a:t>
                </a:r>
              </a:p>
            </p:txBody>
          </p:sp>
          <p:sp>
            <p:nvSpPr>
              <p:cNvPr id="76" name="Text Box 36"/>
              <p:cNvSpPr txBox="1">
                <a:spLocks noChangeArrowheads="1"/>
              </p:cNvSpPr>
              <p:nvPr/>
            </p:nvSpPr>
            <p:spPr bwMode="auto">
              <a:xfrm>
                <a:off x="5940" y="2376"/>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000">
                    <a:solidFill>
                      <a:srgbClr val="FF0000"/>
                    </a:solidFill>
                    <a:latin typeface="华文新魏" pitchFamily="2" charset="-122"/>
                    <a:ea typeface="华文新魏" pitchFamily="2" charset="-122"/>
                  </a:rPr>
                  <a:t>2</a:t>
                </a:r>
              </a:p>
            </p:txBody>
          </p:sp>
          <p:sp>
            <p:nvSpPr>
              <p:cNvPr id="77" name="Text Box 37"/>
              <p:cNvSpPr txBox="1">
                <a:spLocks noChangeArrowheads="1"/>
              </p:cNvSpPr>
              <p:nvPr/>
            </p:nvSpPr>
            <p:spPr bwMode="auto">
              <a:xfrm>
                <a:off x="5940" y="3468"/>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3</a:t>
                </a:r>
              </a:p>
            </p:txBody>
          </p:sp>
          <p:sp>
            <p:nvSpPr>
              <p:cNvPr id="78" name="Text Box 38"/>
              <p:cNvSpPr txBox="1">
                <a:spLocks noChangeArrowheads="1"/>
              </p:cNvSpPr>
              <p:nvPr/>
            </p:nvSpPr>
            <p:spPr bwMode="auto">
              <a:xfrm>
                <a:off x="5580" y="4404"/>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4</a:t>
                </a:r>
              </a:p>
            </p:txBody>
          </p:sp>
          <p:sp>
            <p:nvSpPr>
              <p:cNvPr id="79" name="Text Box 39"/>
              <p:cNvSpPr txBox="1">
                <a:spLocks noChangeArrowheads="1"/>
              </p:cNvSpPr>
              <p:nvPr/>
            </p:nvSpPr>
            <p:spPr bwMode="auto">
              <a:xfrm>
                <a:off x="4860" y="5184"/>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5</a:t>
                </a:r>
              </a:p>
            </p:txBody>
          </p:sp>
          <p:sp>
            <p:nvSpPr>
              <p:cNvPr id="80" name="Text Box 40"/>
              <p:cNvSpPr txBox="1">
                <a:spLocks noChangeArrowheads="1"/>
              </p:cNvSpPr>
              <p:nvPr/>
            </p:nvSpPr>
            <p:spPr bwMode="auto">
              <a:xfrm>
                <a:off x="3420" y="5340"/>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6</a:t>
                </a:r>
              </a:p>
            </p:txBody>
          </p:sp>
          <p:sp>
            <p:nvSpPr>
              <p:cNvPr id="81" name="Text Box 41"/>
              <p:cNvSpPr txBox="1">
                <a:spLocks noChangeArrowheads="1"/>
              </p:cNvSpPr>
              <p:nvPr/>
            </p:nvSpPr>
            <p:spPr bwMode="auto">
              <a:xfrm>
                <a:off x="2340" y="4872"/>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7</a:t>
                </a:r>
              </a:p>
            </p:txBody>
          </p:sp>
          <p:sp>
            <p:nvSpPr>
              <p:cNvPr id="82" name="Text Box 42"/>
              <p:cNvSpPr txBox="1">
                <a:spLocks noChangeArrowheads="1"/>
              </p:cNvSpPr>
              <p:nvPr/>
            </p:nvSpPr>
            <p:spPr bwMode="auto">
              <a:xfrm>
                <a:off x="1800" y="3780"/>
                <a:ext cx="180" cy="312"/>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8</a:t>
                </a:r>
              </a:p>
            </p:txBody>
          </p:sp>
        </p:grpSp>
        <p:sp>
          <p:nvSpPr>
            <p:cNvPr id="8" name="Text Box 43"/>
            <p:cNvSpPr txBox="1">
              <a:spLocks noChangeArrowheads="1"/>
            </p:cNvSpPr>
            <p:nvPr/>
          </p:nvSpPr>
          <p:spPr bwMode="auto">
            <a:xfrm>
              <a:off x="836" y="3615"/>
              <a:ext cx="1698" cy="174"/>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600" dirty="0">
                  <a:solidFill>
                    <a:schemeClr val="bg1"/>
                  </a:solidFill>
                  <a:latin typeface="华文新魏" pitchFamily="2" charset="-122"/>
                  <a:ea typeface="华文新魏" pitchFamily="2" charset="-122"/>
                </a:rPr>
                <a:t>一个页替换前的缓冲区状态</a:t>
              </a:r>
            </a:p>
          </p:txBody>
        </p:sp>
        <p:sp>
          <p:nvSpPr>
            <p:cNvPr id="9" name="Oval 44"/>
            <p:cNvSpPr>
              <a:spLocks noChangeArrowheads="1"/>
            </p:cNvSpPr>
            <p:nvPr/>
          </p:nvSpPr>
          <p:spPr bwMode="auto">
            <a:xfrm>
              <a:off x="2934" y="1089"/>
              <a:ext cx="2198" cy="2272"/>
            </a:xfrm>
            <a:prstGeom prst="ellipse">
              <a:avLst/>
            </a:prstGeom>
            <a:solidFill>
              <a:srgbClr val="FFCC66"/>
            </a:solidFill>
            <a:ln w="9525">
              <a:solidFill>
                <a:srgbClr val="000000"/>
              </a:solidFill>
              <a:round/>
              <a:headEnd/>
              <a:tailEnd/>
            </a:ln>
          </p:spPr>
          <p:txBody>
            <a:bodyPr t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0" name="Oval 45"/>
            <p:cNvSpPr>
              <a:spLocks noChangeArrowheads="1"/>
            </p:cNvSpPr>
            <p:nvPr/>
          </p:nvSpPr>
          <p:spPr bwMode="auto">
            <a:xfrm>
              <a:off x="3533" y="1678"/>
              <a:ext cx="1000" cy="1009"/>
            </a:xfrm>
            <a:prstGeom prst="ellipse">
              <a:avLst/>
            </a:prstGeom>
            <a:solidFill>
              <a:srgbClr val="FFCC66"/>
            </a:solidFill>
            <a:ln w="9525">
              <a:solidFill>
                <a:srgbClr val="000000"/>
              </a:solidFill>
              <a:round/>
              <a:headEnd/>
              <a:tailEnd/>
            </a:ln>
          </p:spPr>
          <p:txBody>
            <a:bodyPr t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1" name="Text Box 46"/>
            <p:cNvSpPr txBox="1">
              <a:spLocks noChangeArrowheads="1"/>
            </p:cNvSpPr>
            <p:nvPr/>
          </p:nvSpPr>
          <p:spPr bwMode="auto">
            <a:xfrm>
              <a:off x="3633" y="1341"/>
              <a:ext cx="300" cy="25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Page9 use=1</a:t>
              </a:r>
            </a:p>
          </p:txBody>
        </p:sp>
        <p:sp>
          <p:nvSpPr>
            <p:cNvPr id="12" name="Text Box 47"/>
            <p:cNvSpPr txBox="1">
              <a:spLocks noChangeArrowheads="1"/>
            </p:cNvSpPr>
            <p:nvPr/>
          </p:nvSpPr>
          <p:spPr bwMode="auto">
            <a:xfrm>
              <a:off x="4133" y="1341"/>
              <a:ext cx="300" cy="25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Page19</a:t>
              </a:r>
            </a:p>
            <a:p>
              <a:pPr algn="just"/>
              <a:r>
                <a:rPr kumimoji="0" lang="en-US" altLang="zh-CN" sz="1200">
                  <a:solidFill>
                    <a:srgbClr val="FF0000"/>
                  </a:solidFill>
                  <a:latin typeface="华文新魏" pitchFamily="2" charset="-122"/>
                  <a:ea typeface="华文新魏" pitchFamily="2" charset="-122"/>
                </a:rPr>
                <a:t>Use=1</a:t>
              </a:r>
            </a:p>
          </p:txBody>
        </p:sp>
        <p:sp>
          <p:nvSpPr>
            <p:cNvPr id="13" name="Text Box 48"/>
            <p:cNvSpPr txBox="1">
              <a:spLocks noChangeArrowheads="1"/>
            </p:cNvSpPr>
            <p:nvPr/>
          </p:nvSpPr>
          <p:spPr bwMode="auto">
            <a:xfrm>
              <a:off x="4533" y="1509"/>
              <a:ext cx="299" cy="25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Page1</a:t>
              </a:r>
            </a:p>
            <a:p>
              <a:pPr algn="just"/>
              <a:r>
                <a:rPr kumimoji="0" lang="en-US" altLang="zh-CN" sz="1200">
                  <a:solidFill>
                    <a:srgbClr val="FF0000"/>
                  </a:solidFill>
                  <a:latin typeface="华文新魏" pitchFamily="2" charset="-122"/>
                  <a:ea typeface="华文新魏" pitchFamily="2" charset="-122"/>
                </a:rPr>
                <a:t>Use=0</a:t>
              </a:r>
            </a:p>
          </p:txBody>
        </p:sp>
        <p:sp>
          <p:nvSpPr>
            <p:cNvPr id="14" name="Text Box 49"/>
            <p:cNvSpPr txBox="1">
              <a:spLocks noChangeArrowheads="1"/>
            </p:cNvSpPr>
            <p:nvPr/>
          </p:nvSpPr>
          <p:spPr bwMode="auto">
            <a:xfrm>
              <a:off x="4732" y="1846"/>
              <a:ext cx="300" cy="25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Page45</a:t>
              </a:r>
            </a:p>
            <a:p>
              <a:pPr algn="just"/>
              <a:r>
                <a:rPr kumimoji="0" lang="en-US" altLang="zh-CN" sz="1200">
                  <a:solidFill>
                    <a:srgbClr val="FF0000"/>
                  </a:solidFill>
                  <a:latin typeface="华文新魏" pitchFamily="2" charset="-122"/>
                  <a:ea typeface="华文新魏" pitchFamily="2" charset="-122"/>
                </a:rPr>
                <a:t>Use=0</a:t>
              </a:r>
            </a:p>
          </p:txBody>
        </p:sp>
        <p:sp>
          <p:nvSpPr>
            <p:cNvPr id="15" name="Text Box 50"/>
            <p:cNvSpPr txBox="1">
              <a:spLocks noChangeArrowheads="1"/>
            </p:cNvSpPr>
            <p:nvPr/>
          </p:nvSpPr>
          <p:spPr bwMode="auto">
            <a:xfrm>
              <a:off x="4632" y="2183"/>
              <a:ext cx="400" cy="252"/>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Page191</a:t>
              </a:r>
            </a:p>
            <a:p>
              <a:pPr algn="just"/>
              <a:r>
                <a:rPr kumimoji="0" lang="en-US" altLang="zh-CN" sz="1200">
                  <a:solidFill>
                    <a:srgbClr val="FF0000"/>
                  </a:solidFill>
                  <a:latin typeface="华文新魏" pitchFamily="2" charset="-122"/>
                  <a:ea typeface="华文新魏" pitchFamily="2" charset="-122"/>
                </a:rPr>
                <a:t>Use=1</a:t>
              </a:r>
            </a:p>
          </p:txBody>
        </p:sp>
        <p:sp>
          <p:nvSpPr>
            <p:cNvPr id="16" name="Text Box 51"/>
            <p:cNvSpPr txBox="1">
              <a:spLocks noChangeArrowheads="1"/>
            </p:cNvSpPr>
            <p:nvPr/>
          </p:nvSpPr>
          <p:spPr bwMode="auto">
            <a:xfrm>
              <a:off x="4533" y="2603"/>
              <a:ext cx="399" cy="25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Page727</a:t>
              </a:r>
            </a:p>
            <a:p>
              <a:pPr algn="just"/>
              <a:r>
                <a:rPr kumimoji="0" lang="en-US" altLang="zh-CN" sz="1200">
                  <a:solidFill>
                    <a:srgbClr val="FF0000"/>
                  </a:solidFill>
                  <a:latin typeface="华文新魏" pitchFamily="2" charset="-122"/>
                  <a:ea typeface="华文新魏" pitchFamily="2" charset="-122"/>
                </a:rPr>
                <a:t>Use=1</a:t>
              </a:r>
            </a:p>
          </p:txBody>
        </p:sp>
        <p:sp>
          <p:nvSpPr>
            <p:cNvPr id="17" name="Text Box 52"/>
            <p:cNvSpPr txBox="1">
              <a:spLocks noChangeArrowheads="1"/>
            </p:cNvSpPr>
            <p:nvPr/>
          </p:nvSpPr>
          <p:spPr bwMode="auto">
            <a:xfrm>
              <a:off x="4233" y="2856"/>
              <a:ext cx="300" cy="252"/>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Page13</a:t>
              </a:r>
            </a:p>
            <a:p>
              <a:pPr algn="just"/>
              <a:r>
                <a:rPr kumimoji="0" lang="en-US" altLang="zh-CN" sz="1200">
                  <a:solidFill>
                    <a:srgbClr val="FF0000"/>
                  </a:solidFill>
                  <a:latin typeface="华文新魏" pitchFamily="2" charset="-122"/>
                  <a:ea typeface="华文新魏" pitchFamily="2" charset="-122"/>
                </a:rPr>
                <a:t>Use=0</a:t>
              </a:r>
            </a:p>
          </p:txBody>
        </p:sp>
        <p:sp>
          <p:nvSpPr>
            <p:cNvPr id="18" name="Text Box 53"/>
            <p:cNvSpPr txBox="1">
              <a:spLocks noChangeArrowheads="1"/>
            </p:cNvSpPr>
            <p:nvPr/>
          </p:nvSpPr>
          <p:spPr bwMode="auto">
            <a:xfrm>
              <a:off x="3733" y="2856"/>
              <a:ext cx="300" cy="252"/>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Page67</a:t>
              </a:r>
            </a:p>
            <a:p>
              <a:pPr algn="just"/>
              <a:r>
                <a:rPr kumimoji="0" lang="en-US" altLang="zh-CN" sz="1200">
                  <a:solidFill>
                    <a:srgbClr val="FF0000"/>
                  </a:solidFill>
                  <a:latin typeface="华文新魏" pitchFamily="2" charset="-122"/>
                  <a:ea typeface="华文新魏" pitchFamily="2" charset="-122"/>
                </a:rPr>
                <a:t>Use=1</a:t>
              </a:r>
            </a:p>
          </p:txBody>
        </p:sp>
        <p:sp>
          <p:nvSpPr>
            <p:cNvPr id="19" name="Text Box 54"/>
            <p:cNvSpPr txBox="1">
              <a:spLocks noChangeArrowheads="1"/>
            </p:cNvSpPr>
            <p:nvPr/>
          </p:nvSpPr>
          <p:spPr bwMode="auto">
            <a:xfrm>
              <a:off x="3334" y="2746"/>
              <a:ext cx="299" cy="25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Page33</a:t>
              </a:r>
            </a:p>
            <a:p>
              <a:pPr algn="just"/>
              <a:r>
                <a:rPr kumimoji="0" lang="en-US" altLang="zh-CN" sz="1200">
                  <a:solidFill>
                    <a:srgbClr val="FF0000"/>
                  </a:solidFill>
                  <a:latin typeface="华文新魏" pitchFamily="2" charset="-122"/>
                  <a:ea typeface="华文新魏" pitchFamily="2" charset="-122"/>
                </a:rPr>
                <a:t>Use=1</a:t>
              </a:r>
            </a:p>
          </p:txBody>
        </p:sp>
        <p:sp>
          <p:nvSpPr>
            <p:cNvPr id="20" name="Text Box 55"/>
            <p:cNvSpPr txBox="1">
              <a:spLocks noChangeArrowheads="1"/>
            </p:cNvSpPr>
            <p:nvPr/>
          </p:nvSpPr>
          <p:spPr bwMode="auto">
            <a:xfrm>
              <a:off x="3134" y="2312"/>
              <a:ext cx="399" cy="252"/>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200">
                  <a:solidFill>
                    <a:srgbClr val="FF0000"/>
                  </a:solidFill>
                  <a:latin typeface="华文新魏" pitchFamily="2" charset="-122"/>
                  <a:ea typeface="华文新魏" pitchFamily="2" charset="-122"/>
                </a:rPr>
                <a:t>Page222</a:t>
              </a:r>
            </a:p>
            <a:p>
              <a:pPr algn="just"/>
              <a:r>
                <a:rPr kumimoji="0" lang="en-US" altLang="zh-CN" sz="1200">
                  <a:solidFill>
                    <a:srgbClr val="FF0000"/>
                  </a:solidFill>
                  <a:latin typeface="华文新魏" pitchFamily="2" charset="-122"/>
                  <a:ea typeface="华文新魏" pitchFamily="2" charset="-122"/>
                </a:rPr>
                <a:t>Use=0</a:t>
              </a:r>
            </a:p>
          </p:txBody>
        </p:sp>
        <p:sp>
          <p:nvSpPr>
            <p:cNvPr id="21" name="Line 56"/>
            <p:cNvSpPr>
              <a:spLocks noChangeShapeType="1"/>
            </p:cNvSpPr>
            <p:nvPr/>
          </p:nvSpPr>
          <p:spPr bwMode="auto">
            <a:xfrm>
              <a:off x="4033" y="1089"/>
              <a:ext cx="0" cy="58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2" name="Line 57"/>
            <p:cNvSpPr>
              <a:spLocks noChangeShapeType="1"/>
            </p:cNvSpPr>
            <p:nvPr/>
          </p:nvSpPr>
          <p:spPr bwMode="auto">
            <a:xfrm>
              <a:off x="3433" y="1257"/>
              <a:ext cx="300" cy="50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3" name="Line 58"/>
            <p:cNvSpPr>
              <a:spLocks noChangeShapeType="1"/>
            </p:cNvSpPr>
            <p:nvPr/>
          </p:nvSpPr>
          <p:spPr bwMode="auto">
            <a:xfrm flipH="1">
              <a:off x="4333" y="1257"/>
              <a:ext cx="299" cy="50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4" name="Line 59"/>
            <p:cNvSpPr>
              <a:spLocks noChangeShapeType="1"/>
            </p:cNvSpPr>
            <p:nvPr/>
          </p:nvSpPr>
          <p:spPr bwMode="auto">
            <a:xfrm flipH="1">
              <a:off x="4533" y="1678"/>
              <a:ext cx="399" cy="25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5" name="Line 60"/>
            <p:cNvSpPr>
              <a:spLocks noChangeShapeType="1"/>
            </p:cNvSpPr>
            <p:nvPr/>
          </p:nvSpPr>
          <p:spPr bwMode="auto">
            <a:xfrm>
              <a:off x="4533" y="2183"/>
              <a:ext cx="59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6" name="Line 61"/>
            <p:cNvSpPr>
              <a:spLocks noChangeShapeType="1"/>
            </p:cNvSpPr>
            <p:nvPr/>
          </p:nvSpPr>
          <p:spPr bwMode="auto">
            <a:xfrm>
              <a:off x="4533" y="2435"/>
              <a:ext cx="499" cy="1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7" name="Line 62"/>
            <p:cNvSpPr>
              <a:spLocks noChangeShapeType="1"/>
            </p:cNvSpPr>
            <p:nvPr/>
          </p:nvSpPr>
          <p:spPr bwMode="auto">
            <a:xfrm>
              <a:off x="4333" y="2603"/>
              <a:ext cx="399" cy="50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8" name="Line 63"/>
            <p:cNvSpPr>
              <a:spLocks noChangeShapeType="1"/>
            </p:cNvSpPr>
            <p:nvPr/>
          </p:nvSpPr>
          <p:spPr bwMode="auto">
            <a:xfrm>
              <a:off x="4133" y="2687"/>
              <a:ext cx="0" cy="6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9" name="Line 64"/>
            <p:cNvSpPr>
              <a:spLocks noChangeShapeType="1"/>
            </p:cNvSpPr>
            <p:nvPr/>
          </p:nvSpPr>
          <p:spPr bwMode="auto">
            <a:xfrm flipH="1">
              <a:off x="3533" y="2687"/>
              <a:ext cx="300" cy="50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0" name="Line 65"/>
            <p:cNvSpPr>
              <a:spLocks noChangeShapeType="1"/>
            </p:cNvSpPr>
            <p:nvPr/>
          </p:nvSpPr>
          <p:spPr bwMode="auto">
            <a:xfrm flipH="1">
              <a:off x="3134" y="2435"/>
              <a:ext cx="499" cy="3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1" name="Line 66"/>
            <p:cNvSpPr>
              <a:spLocks noChangeShapeType="1"/>
            </p:cNvSpPr>
            <p:nvPr/>
          </p:nvSpPr>
          <p:spPr bwMode="auto">
            <a:xfrm flipH="1">
              <a:off x="2934" y="2266"/>
              <a:ext cx="59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2" name="Text Box 67"/>
            <p:cNvSpPr txBox="1">
              <a:spLocks noChangeArrowheads="1"/>
            </p:cNvSpPr>
            <p:nvPr/>
          </p:nvSpPr>
          <p:spPr bwMode="auto">
            <a:xfrm>
              <a:off x="3334" y="1678"/>
              <a:ext cx="199" cy="336"/>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endParaRPr kumimoji="0" lang="zh-CN" altLang="zh-CN" sz="1600">
                <a:solidFill>
                  <a:srgbClr val="FF0000"/>
                </a:solidFill>
                <a:latin typeface="华文新魏" pitchFamily="2" charset="-122"/>
                <a:ea typeface="华文新魏" pitchFamily="2" charset="-122"/>
              </a:endParaRPr>
            </a:p>
          </p:txBody>
        </p:sp>
        <p:sp>
          <p:nvSpPr>
            <p:cNvPr id="33" name="Line 68"/>
            <p:cNvSpPr>
              <a:spLocks noChangeShapeType="1"/>
            </p:cNvSpPr>
            <p:nvPr/>
          </p:nvSpPr>
          <p:spPr bwMode="auto">
            <a:xfrm>
              <a:off x="4033" y="2225"/>
              <a:ext cx="200" cy="347"/>
            </a:xfrm>
            <a:prstGeom prst="line">
              <a:avLst/>
            </a:prstGeom>
            <a:noFill/>
            <a:ln w="9525">
              <a:solidFill>
                <a:srgbClr val="000000"/>
              </a:solidFill>
              <a:round/>
              <a:headEnd type="oval" w="med" len="med"/>
              <a:tailEnd type="stealth"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4" name="Text Box 69"/>
            <p:cNvSpPr txBox="1">
              <a:spLocks noChangeArrowheads="1"/>
            </p:cNvSpPr>
            <p:nvPr/>
          </p:nvSpPr>
          <p:spPr bwMode="auto">
            <a:xfrm>
              <a:off x="3633" y="920"/>
              <a:ext cx="100" cy="169"/>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000">
                  <a:solidFill>
                    <a:srgbClr val="FF0000"/>
                  </a:solidFill>
                  <a:latin typeface="华文新魏" pitchFamily="2" charset="-122"/>
                  <a:ea typeface="华文新魏" pitchFamily="2" charset="-122"/>
                </a:rPr>
                <a:t>n</a:t>
              </a:r>
            </a:p>
          </p:txBody>
        </p:sp>
        <p:sp>
          <p:nvSpPr>
            <p:cNvPr id="35" name="Text Box 70"/>
            <p:cNvSpPr txBox="1">
              <a:spLocks noChangeArrowheads="1"/>
            </p:cNvSpPr>
            <p:nvPr/>
          </p:nvSpPr>
          <p:spPr bwMode="auto">
            <a:xfrm>
              <a:off x="4333" y="920"/>
              <a:ext cx="100" cy="169"/>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000">
                  <a:solidFill>
                    <a:srgbClr val="FF0000"/>
                  </a:solidFill>
                  <a:latin typeface="华文新魏" pitchFamily="2" charset="-122"/>
                  <a:ea typeface="华文新魏" pitchFamily="2" charset="-122"/>
                </a:rPr>
                <a:t>0</a:t>
              </a:r>
            </a:p>
          </p:txBody>
        </p:sp>
        <p:sp>
          <p:nvSpPr>
            <p:cNvPr id="36" name="Text Box 71"/>
            <p:cNvSpPr txBox="1">
              <a:spLocks noChangeArrowheads="1"/>
            </p:cNvSpPr>
            <p:nvPr/>
          </p:nvSpPr>
          <p:spPr bwMode="auto">
            <a:xfrm>
              <a:off x="4832" y="1257"/>
              <a:ext cx="100" cy="168"/>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000">
                  <a:solidFill>
                    <a:srgbClr val="FF0000"/>
                  </a:solidFill>
                  <a:latin typeface="华文新魏" pitchFamily="2" charset="-122"/>
                  <a:ea typeface="华文新魏" pitchFamily="2" charset="-122"/>
                </a:rPr>
                <a:t>1</a:t>
              </a:r>
            </a:p>
          </p:txBody>
        </p:sp>
        <p:sp>
          <p:nvSpPr>
            <p:cNvPr id="37" name="Text Box 72"/>
            <p:cNvSpPr txBox="1">
              <a:spLocks noChangeArrowheads="1"/>
            </p:cNvSpPr>
            <p:nvPr/>
          </p:nvSpPr>
          <p:spPr bwMode="auto">
            <a:xfrm>
              <a:off x="5132" y="1762"/>
              <a:ext cx="100" cy="168"/>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000">
                  <a:solidFill>
                    <a:srgbClr val="FF0000"/>
                  </a:solidFill>
                  <a:latin typeface="华文新魏" pitchFamily="2" charset="-122"/>
                  <a:ea typeface="华文新魏" pitchFamily="2" charset="-122"/>
                </a:rPr>
                <a:t>2</a:t>
              </a:r>
            </a:p>
          </p:txBody>
        </p:sp>
        <p:sp>
          <p:nvSpPr>
            <p:cNvPr id="38" name="Text Box 73"/>
            <p:cNvSpPr txBox="1">
              <a:spLocks noChangeArrowheads="1"/>
            </p:cNvSpPr>
            <p:nvPr/>
          </p:nvSpPr>
          <p:spPr bwMode="auto">
            <a:xfrm>
              <a:off x="5132" y="2351"/>
              <a:ext cx="100" cy="168"/>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3</a:t>
              </a:r>
            </a:p>
          </p:txBody>
        </p:sp>
        <p:sp>
          <p:nvSpPr>
            <p:cNvPr id="39" name="Text Box 74"/>
            <p:cNvSpPr txBox="1">
              <a:spLocks noChangeArrowheads="1"/>
            </p:cNvSpPr>
            <p:nvPr/>
          </p:nvSpPr>
          <p:spPr bwMode="auto">
            <a:xfrm>
              <a:off x="4932" y="2856"/>
              <a:ext cx="100" cy="168"/>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200">
                  <a:solidFill>
                    <a:srgbClr val="FF0000"/>
                  </a:solidFill>
                  <a:latin typeface="华文新魏" pitchFamily="2" charset="-122"/>
                  <a:ea typeface="华文新魏" pitchFamily="2" charset="-122"/>
                </a:rPr>
                <a:t>4</a:t>
              </a:r>
            </a:p>
          </p:txBody>
        </p:sp>
        <p:sp>
          <p:nvSpPr>
            <p:cNvPr id="40" name="Text Box 75"/>
            <p:cNvSpPr txBox="1">
              <a:spLocks noChangeArrowheads="1"/>
            </p:cNvSpPr>
            <p:nvPr/>
          </p:nvSpPr>
          <p:spPr bwMode="auto">
            <a:xfrm>
              <a:off x="4533" y="3276"/>
              <a:ext cx="99" cy="169"/>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5</a:t>
              </a:r>
            </a:p>
          </p:txBody>
        </p:sp>
        <p:sp>
          <p:nvSpPr>
            <p:cNvPr id="41" name="Text Box 76"/>
            <p:cNvSpPr txBox="1">
              <a:spLocks noChangeArrowheads="1"/>
            </p:cNvSpPr>
            <p:nvPr/>
          </p:nvSpPr>
          <p:spPr bwMode="auto">
            <a:xfrm>
              <a:off x="3733" y="3361"/>
              <a:ext cx="100" cy="168"/>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6</a:t>
              </a:r>
            </a:p>
          </p:txBody>
        </p:sp>
        <p:sp>
          <p:nvSpPr>
            <p:cNvPr id="42" name="Text Box 77"/>
            <p:cNvSpPr txBox="1">
              <a:spLocks noChangeArrowheads="1"/>
            </p:cNvSpPr>
            <p:nvPr/>
          </p:nvSpPr>
          <p:spPr bwMode="auto">
            <a:xfrm>
              <a:off x="3134" y="3108"/>
              <a:ext cx="100" cy="168"/>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7</a:t>
              </a:r>
            </a:p>
          </p:txBody>
        </p:sp>
        <p:sp>
          <p:nvSpPr>
            <p:cNvPr id="43" name="Text Box 78"/>
            <p:cNvSpPr txBox="1">
              <a:spLocks noChangeArrowheads="1"/>
            </p:cNvSpPr>
            <p:nvPr/>
          </p:nvSpPr>
          <p:spPr bwMode="auto">
            <a:xfrm>
              <a:off x="2834" y="2519"/>
              <a:ext cx="100" cy="168"/>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000">
                  <a:solidFill>
                    <a:srgbClr val="FF0000"/>
                  </a:solidFill>
                  <a:latin typeface="华文新魏" pitchFamily="2" charset="-122"/>
                  <a:ea typeface="华文新魏" pitchFamily="2" charset="-122"/>
                </a:rPr>
                <a:t>8</a:t>
              </a:r>
            </a:p>
          </p:txBody>
        </p:sp>
        <p:sp>
          <p:nvSpPr>
            <p:cNvPr id="44" name="Text Box 79"/>
            <p:cNvSpPr txBox="1">
              <a:spLocks noChangeArrowheads="1"/>
            </p:cNvSpPr>
            <p:nvPr/>
          </p:nvSpPr>
          <p:spPr bwMode="auto">
            <a:xfrm>
              <a:off x="3134" y="3529"/>
              <a:ext cx="1798" cy="174"/>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800" dirty="0">
                  <a:solidFill>
                    <a:schemeClr val="bg1"/>
                  </a:solidFill>
                  <a:latin typeface="华文新魏" pitchFamily="2" charset="-122"/>
                  <a:ea typeface="华文新魏" pitchFamily="2" charset="-122"/>
                </a:rPr>
                <a:t>下一页替换后的缓冲区状态</a:t>
              </a:r>
            </a:p>
          </p:txBody>
        </p:sp>
        <p:sp>
          <p:nvSpPr>
            <p:cNvPr id="45" name="Text Box 81"/>
            <p:cNvSpPr txBox="1">
              <a:spLocks noChangeArrowheads="1"/>
            </p:cNvSpPr>
            <p:nvPr/>
          </p:nvSpPr>
          <p:spPr bwMode="auto">
            <a:xfrm>
              <a:off x="1335" y="816"/>
              <a:ext cx="600" cy="174"/>
            </a:xfrm>
            <a:prstGeom prst="rect">
              <a:avLst/>
            </a:prstGeom>
            <a:solidFill>
              <a:srgbClr val="FFCC66"/>
            </a:solidFill>
            <a:ln w="9525">
              <a:solidFill>
                <a:srgbClr val="000000"/>
              </a:solidFill>
              <a:miter lim="800000"/>
              <a:headEnd/>
              <a:tailEnd/>
            </a:ln>
          </p:spPr>
          <p:txBody>
            <a:bodyPr t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第</a:t>
              </a:r>
              <a:r>
                <a:rPr kumimoji="0" lang="en-US" altLang="zh-CN" sz="1400">
                  <a:solidFill>
                    <a:srgbClr val="FF0000"/>
                  </a:solidFill>
                  <a:latin typeface="华文新魏" pitchFamily="2" charset="-122"/>
                  <a:ea typeface="华文新魏" pitchFamily="2" charset="-122"/>
                </a:rPr>
                <a:t>1</a:t>
              </a:r>
              <a:r>
                <a:rPr kumimoji="0" lang="zh-CN" altLang="en-US" sz="1400">
                  <a:solidFill>
                    <a:srgbClr val="FF0000"/>
                  </a:solidFill>
                  <a:latin typeface="华文新魏" pitchFamily="2" charset="-122"/>
                  <a:ea typeface="华文新魏" pitchFamily="2" charset="-122"/>
                </a:rPr>
                <a:t>页框</a:t>
              </a:r>
            </a:p>
          </p:txBody>
        </p:sp>
      </p:grpSp>
    </p:spTree>
    <p:extLst>
      <p:ext uri="{BB962C8B-B14F-4D97-AF65-F5344CB8AC3E}">
        <p14:creationId xmlns:p14="http://schemas.microsoft.com/office/powerpoint/2010/main" val="26954001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时钟页面替换改进</a:t>
            </a:r>
            <a:r>
              <a:rPr lang="zh-CN" altLang="en-US" dirty="0" smtClean="0"/>
              <a:t>算法 </a:t>
            </a:r>
            <a:r>
              <a:rPr lang="en-US" altLang="zh-CN" dirty="0" smtClean="0"/>
              <a:t>(1)</a:t>
            </a:r>
            <a:endParaRPr lang="zh-CN" altLang="en-US" dirty="0"/>
          </a:p>
        </p:txBody>
      </p:sp>
      <p:sp>
        <p:nvSpPr>
          <p:cNvPr id="3" name="内容占位符 2"/>
          <p:cNvSpPr>
            <a:spLocks noGrp="1"/>
          </p:cNvSpPr>
          <p:nvPr>
            <p:ph idx="1"/>
          </p:nvPr>
        </p:nvSpPr>
        <p:spPr/>
        <p:txBody>
          <a:bodyPr/>
          <a:lstStyle/>
          <a:p>
            <a:pPr algn="just"/>
            <a:r>
              <a:rPr lang="zh-CN" altLang="en-US" dirty="0" smtClean="0"/>
              <a:t>把“引用位”和“修改位”</a:t>
            </a:r>
            <a:r>
              <a:rPr lang="zh-CN" altLang="en-US" dirty="0"/>
              <a:t>结合起来使用，共组合成四种情况：</a:t>
            </a:r>
          </a:p>
          <a:p>
            <a:pPr algn="just">
              <a:buNone/>
            </a:pPr>
            <a:r>
              <a:rPr lang="en-US" altLang="zh-CN" dirty="0"/>
              <a:t>(1)</a:t>
            </a:r>
            <a:r>
              <a:rPr lang="zh-CN" altLang="en-US" dirty="0"/>
              <a:t>最近没有被引用</a:t>
            </a:r>
            <a:r>
              <a:rPr lang="en-US" altLang="zh-CN" dirty="0"/>
              <a:t>,</a:t>
            </a:r>
            <a:r>
              <a:rPr lang="zh-CN" altLang="en-US" dirty="0"/>
              <a:t>没有被修改</a:t>
            </a:r>
            <a:r>
              <a:rPr lang="en-US" altLang="zh-CN" dirty="0"/>
              <a:t>(r=0,m=0)</a:t>
            </a:r>
          </a:p>
          <a:p>
            <a:pPr algn="just">
              <a:buNone/>
            </a:pPr>
            <a:r>
              <a:rPr lang="en-US" altLang="zh-CN" dirty="0"/>
              <a:t>(2)</a:t>
            </a:r>
            <a:r>
              <a:rPr lang="zh-CN" altLang="en-US" dirty="0"/>
              <a:t>最近被引用</a:t>
            </a:r>
            <a:r>
              <a:rPr lang="en-US" altLang="zh-CN" dirty="0"/>
              <a:t>,</a:t>
            </a:r>
            <a:r>
              <a:rPr lang="zh-CN" altLang="en-US" dirty="0"/>
              <a:t>没有被修改</a:t>
            </a:r>
            <a:r>
              <a:rPr lang="en-US" altLang="zh-CN" dirty="0"/>
              <a:t>(r=1,m=0)</a:t>
            </a:r>
          </a:p>
          <a:p>
            <a:pPr algn="just">
              <a:buNone/>
            </a:pPr>
            <a:r>
              <a:rPr lang="en-US" altLang="zh-CN" dirty="0"/>
              <a:t>(3)</a:t>
            </a:r>
            <a:r>
              <a:rPr lang="zh-CN" altLang="en-US" dirty="0"/>
              <a:t>最近没有被引用</a:t>
            </a:r>
            <a:r>
              <a:rPr lang="en-US" altLang="zh-CN" dirty="0"/>
              <a:t>,</a:t>
            </a:r>
            <a:r>
              <a:rPr lang="zh-CN" altLang="en-US" dirty="0"/>
              <a:t>但被修改</a:t>
            </a:r>
            <a:r>
              <a:rPr lang="en-US" altLang="zh-CN" dirty="0"/>
              <a:t>(r=0,m=1)</a:t>
            </a:r>
          </a:p>
          <a:p>
            <a:pPr algn="just">
              <a:buNone/>
            </a:pPr>
            <a:r>
              <a:rPr lang="en-US" altLang="zh-CN" dirty="0"/>
              <a:t>(4)</a:t>
            </a:r>
            <a:r>
              <a:rPr lang="zh-CN" altLang="en-US" dirty="0"/>
              <a:t>最近被引用过</a:t>
            </a:r>
            <a:r>
              <a:rPr lang="en-US" altLang="zh-CN" dirty="0"/>
              <a:t>,</a:t>
            </a:r>
            <a:r>
              <a:rPr lang="zh-CN" altLang="en-US" dirty="0"/>
              <a:t>也被修改过</a:t>
            </a:r>
            <a:r>
              <a:rPr lang="en-US" altLang="zh-CN" dirty="0"/>
              <a:t>(r=1,m=1)</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74</a:t>
            </a:fld>
            <a:endParaRPr lang="zh-CN" altLang="en-US"/>
          </a:p>
        </p:txBody>
      </p:sp>
    </p:spTree>
    <p:extLst>
      <p:ext uri="{BB962C8B-B14F-4D97-AF65-F5344CB8AC3E}">
        <p14:creationId xmlns:p14="http://schemas.microsoft.com/office/powerpoint/2010/main" val="25980479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时钟页面替换改进算法 </a:t>
            </a:r>
            <a:r>
              <a:rPr lang="en-US" altLang="zh-CN" dirty="0" smtClean="0"/>
              <a:t>(2)</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步</a:t>
            </a:r>
            <a:r>
              <a:rPr lang="en-US" altLang="zh-CN" dirty="0"/>
              <a:t>1</a:t>
            </a:r>
            <a:r>
              <a:rPr lang="zh-CN" altLang="en-US" dirty="0" smtClean="0"/>
              <a:t>：从</a:t>
            </a:r>
            <a:r>
              <a:rPr lang="zh-CN" altLang="en-US" dirty="0"/>
              <a:t>指针当前位置开始</a:t>
            </a:r>
            <a:r>
              <a:rPr lang="en-US" altLang="zh-CN" dirty="0"/>
              <a:t>,</a:t>
            </a:r>
            <a:r>
              <a:rPr lang="zh-CN" altLang="en-US" dirty="0"/>
              <a:t>扫描循环队列。扫描过程中不</a:t>
            </a:r>
            <a:r>
              <a:rPr lang="zh-CN" altLang="en-US" dirty="0" smtClean="0"/>
              <a:t>改变“引用位”</a:t>
            </a:r>
            <a:r>
              <a:rPr lang="zh-CN" altLang="en-US" dirty="0"/>
              <a:t>，</a:t>
            </a:r>
            <a:r>
              <a:rPr lang="zh-CN" altLang="en-US" dirty="0" smtClean="0"/>
              <a:t>把遇到</a:t>
            </a:r>
            <a:r>
              <a:rPr lang="zh-CN" altLang="en-US" dirty="0"/>
              <a:t>的第一个</a:t>
            </a:r>
            <a:r>
              <a:rPr lang="en-US" altLang="zh-CN" dirty="0"/>
              <a:t>r=0,m=0</a:t>
            </a:r>
            <a:r>
              <a:rPr lang="zh-CN" altLang="en-US" dirty="0"/>
              <a:t>的页面作为淘汰页面。</a:t>
            </a:r>
          </a:p>
          <a:p>
            <a:r>
              <a:rPr lang="zh-CN" altLang="en-US" dirty="0"/>
              <a:t>步</a:t>
            </a:r>
            <a:r>
              <a:rPr lang="en-US" altLang="zh-CN" dirty="0"/>
              <a:t>2</a:t>
            </a:r>
            <a:r>
              <a:rPr lang="zh-CN" altLang="en-US" dirty="0"/>
              <a:t>：如果步</a:t>
            </a:r>
            <a:r>
              <a:rPr lang="en-US" altLang="zh-CN" dirty="0"/>
              <a:t>1</a:t>
            </a:r>
            <a:r>
              <a:rPr lang="zh-CN" altLang="en-US" dirty="0"/>
              <a:t>失败，再次从原位置开始，查找</a:t>
            </a:r>
            <a:r>
              <a:rPr lang="en-US" altLang="zh-CN" dirty="0"/>
              <a:t>r=0</a:t>
            </a:r>
            <a:r>
              <a:rPr lang="zh-CN" altLang="en-US" dirty="0"/>
              <a:t>且</a:t>
            </a:r>
            <a:r>
              <a:rPr lang="en-US" altLang="zh-CN" dirty="0"/>
              <a:t>m=1</a:t>
            </a:r>
            <a:r>
              <a:rPr lang="zh-CN" altLang="en-US" dirty="0"/>
              <a:t>的页面</a:t>
            </a:r>
            <a:r>
              <a:rPr lang="zh-CN" altLang="en-US" dirty="0" smtClean="0"/>
              <a:t>，把遇到</a:t>
            </a:r>
            <a:r>
              <a:rPr lang="zh-CN" altLang="en-US" dirty="0"/>
              <a:t>的第一个这样的页面作为淘汰页面，而在扫描过程中把指针所扫过的页面</a:t>
            </a:r>
            <a:r>
              <a:rPr lang="zh-CN" altLang="en-US" dirty="0" smtClean="0"/>
              <a:t>的“引用位”</a:t>
            </a:r>
            <a:r>
              <a:rPr lang="en-US" altLang="zh-CN" dirty="0"/>
              <a:t>r</a:t>
            </a:r>
            <a:r>
              <a:rPr lang="zh-CN" altLang="en-US" dirty="0"/>
              <a:t>置</a:t>
            </a:r>
            <a:r>
              <a:rPr lang="en-US" altLang="zh-CN" dirty="0"/>
              <a:t>0</a:t>
            </a:r>
            <a:r>
              <a:rPr lang="zh-CN" altLang="en-US" dirty="0" smtClean="0"/>
              <a:t>。</a:t>
            </a:r>
            <a:endParaRPr lang="en-US" altLang="zh-CN" dirty="0" smtClean="0"/>
          </a:p>
          <a:p>
            <a:r>
              <a:rPr lang="zh-CN" altLang="en-US" dirty="0"/>
              <a:t>步</a:t>
            </a:r>
            <a:r>
              <a:rPr lang="en-US" altLang="zh-CN" dirty="0"/>
              <a:t>3</a:t>
            </a:r>
            <a:r>
              <a:rPr lang="zh-CN" altLang="en-US" dirty="0"/>
              <a:t>：如果步</a:t>
            </a:r>
            <a:r>
              <a:rPr lang="en-US" altLang="zh-CN" dirty="0"/>
              <a:t>2</a:t>
            </a:r>
            <a:r>
              <a:rPr lang="zh-CN" altLang="en-US" dirty="0"/>
              <a:t>失败，指针再次回到了起始位置，由于此时所有页面</a:t>
            </a:r>
            <a:r>
              <a:rPr lang="zh-CN" altLang="en-US" dirty="0" smtClean="0"/>
              <a:t>的“引用位”</a:t>
            </a:r>
            <a:r>
              <a:rPr lang="en-US" altLang="zh-CN" dirty="0"/>
              <a:t>r</a:t>
            </a:r>
            <a:r>
              <a:rPr lang="zh-CN" altLang="en-US" dirty="0"/>
              <a:t>均己为</a:t>
            </a:r>
            <a:r>
              <a:rPr lang="en-US" altLang="zh-CN" dirty="0"/>
              <a:t>0</a:t>
            </a:r>
            <a:r>
              <a:rPr lang="zh-CN" altLang="en-US" dirty="0"/>
              <a:t>，再转向步</a:t>
            </a:r>
            <a:r>
              <a:rPr lang="en-US" altLang="zh-CN" dirty="0"/>
              <a:t>1</a:t>
            </a:r>
            <a:r>
              <a:rPr lang="zh-CN" altLang="en-US" dirty="0"/>
              <a:t>操作，必要时再做步</a:t>
            </a:r>
            <a:r>
              <a:rPr lang="en-US" altLang="zh-CN" dirty="0"/>
              <a:t>2</a:t>
            </a:r>
            <a:r>
              <a:rPr lang="zh-CN" altLang="en-US" dirty="0"/>
              <a:t>操作，这次一定可以挑出一个可淘汰的页面</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75</a:t>
            </a:fld>
            <a:endParaRPr lang="zh-CN" altLang="en-US"/>
          </a:p>
        </p:txBody>
      </p:sp>
    </p:spTree>
    <p:extLst>
      <p:ext uri="{BB962C8B-B14F-4D97-AF65-F5344CB8AC3E}">
        <p14:creationId xmlns:p14="http://schemas.microsoft.com/office/powerpoint/2010/main" val="36905498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r>
              <a:rPr lang="zh-CN" altLang="en-US" dirty="0"/>
              <a:t>假设采用固定分配策略，进程分得三个页框</a:t>
            </a:r>
            <a:r>
              <a:rPr lang="en-US" altLang="zh-CN" dirty="0"/>
              <a:t>,</a:t>
            </a:r>
            <a:r>
              <a:rPr lang="zh-CN" altLang="en-US" dirty="0"/>
              <a:t>执行中按下列次序引用</a:t>
            </a:r>
            <a:r>
              <a:rPr lang="en-US" altLang="zh-CN" dirty="0"/>
              <a:t>5</a:t>
            </a:r>
            <a:r>
              <a:rPr lang="zh-CN" altLang="en-US" dirty="0"/>
              <a:t>个独立的页面</a:t>
            </a:r>
            <a:r>
              <a:rPr lang="en-US" altLang="zh-CN" dirty="0"/>
              <a:t>:  2  3  2  1  5  2  4  5  3  2  5  2</a:t>
            </a:r>
            <a:r>
              <a:rPr lang="zh-CN" altLang="en-US" dirty="0"/>
              <a:t>。 </a:t>
            </a:r>
          </a:p>
          <a:p>
            <a:r>
              <a:rPr lang="zh-CN" altLang="en-US" dirty="0" smtClean="0"/>
              <a:t>计算利用各种替换算法得到的缺页</a:t>
            </a:r>
            <a:r>
              <a:rPr lang="zh-CN" altLang="en-US" dirty="0"/>
              <a:t>中断次数和被淘汰页面</a:t>
            </a:r>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76</a:t>
            </a:fld>
            <a:endParaRPr lang="zh-CN" altLang="en-US"/>
          </a:p>
        </p:txBody>
      </p:sp>
    </p:spTree>
    <p:extLst>
      <p:ext uri="{BB962C8B-B14F-4D97-AF65-F5344CB8AC3E}">
        <p14:creationId xmlns:p14="http://schemas.microsoft.com/office/powerpoint/2010/main" val="6941262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77</a:t>
            </a:fld>
            <a:endParaRPr lang="zh-CN" altLang="en-US"/>
          </a:p>
        </p:txBody>
      </p:sp>
      <p:graphicFrame>
        <p:nvGraphicFramePr>
          <p:cNvPr id="6" name="对象 5"/>
          <p:cNvGraphicFramePr>
            <a:graphicFrameLocks noChangeAspect="1"/>
          </p:cNvGraphicFramePr>
          <p:nvPr>
            <p:extLst/>
          </p:nvPr>
        </p:nvGraphicFramePr>
        <p:xfrm>
          <a:off x="-390525" y="2352675"/>
          <a:ext cx="8515350" cy="4078288"/>
        </p:xfrm>
        <a:graphic>
          <a:graphicData uri="http://schemas.openxmlformats.org/presentationml/2006/ole">
            <mc:AlternateContent xmlns:mc="http://schemas.openxmlformats.org/markup-compatibility/2006">
              <mc:Choice xmlns:v="urn:schemas-microsoft-com:vml" Requires="v">
                <p:oleObj spid="_x0000_s1045" name="Document" r:id="rId3" imgW="5641234" imgH="2711157" progId="Word.Document.8">
                  <p:embed/>
                </p:oleObj>
              </mc:Choice>
              <mc:Fallback>
                <p:oleObj name="Document" r:id="rId3" imgW="5641234" imgH="2711157" progId="Word.Document.8">
                  <p:embed/>
                  <p:pic>
                    <p:nvPicPr>
                      <p:cNvPr id="6" name="对象 5"/>
                      <p:cNvPicPr>
                        <a:picLocks noChangeAspect="1" noChangeArrowheads="1"/>
                      </p:cNvPicPr>
                      <p:nvPr/>
                    </p:nvPicPr>
                    <p:blipFill>
                      <a:blip r:embed="rId4"/>
                      <a:srcRect/>
                      <a:stretch>
                        <a:fillRect/>
                      </a:stretch>
                    </p:blipFill>
                    <p:spPr bwMode="auto">
                      <a:xfrm>
                        <a:off x="-390525" y="2352675"/>
                        <a:ext cx="8515350" cy="4078288"/>
                      </a:xfrm>
                      <a:prstGeom prst="rect">
                        <a:avLst/>
                      </a:prstGeom>
                      <a:noFill/>
                      <a:ln>
                        <a:noFill/>
                      </a:ln>
                    </p:spPr>
                  </p:pic>
                </p:oleObj>
              </mc:Fallback>
            </mc:AlternateContent>
          </a:graphicData>
        </a:graphic>
      </p:graphicFrame>
      <p:sp>
        <p:nvSpPr>
          <p:cNvPr id="7" name="TextBox 6"/>
          <p:cNvSpPr txBox="1"/>
          <p:nvPr/>
        </p:nvSpPr>
        <p:spPr>
          <a:xfrm>
            <a:off x="1979712" y="1228326"/>
            <a:ext cx="4867038" cy="461665"/>
          </a:xfrm>
          <a:prstGeom prst="rect">
            <a:avLst/>
          </a:prstGeom>
          <a:noFill/>
        </p:spPr>
        <p:txBody>
          <a:bodyPr wrap="none" rtlCol="0">
            <a:spAutoFit/>
          </a:bodyPr>
          <a:lstStyle/>
          <a:p>
            <a:r>
              <a:rPr lang="zh-CN" altLang="en-US" sz="2400" dirty="0" smtClean="0"/>
              <a:t>请求序列 </a:t>
            </a:r>
            <a:r>
              <a:rPr lang="en-US" altLang="zh-CN" sz="2400" dirty="0" smtClean="0"/>
              <a:t>2  </a:t>
            </a:r>
            <a:r>
              <a:rPr lang="en-US" altLang="zh-CN" sz="2400" dirty="0"/>
              <a:t>3  2  1  5  2  4  5  3  2  5  2</a:t>
            </a:r>
            <a:endParaRPr lang="zh-CN" altLang="en-US" sz="2400" dirty="0"/>
          </a:p>
        </p:txBody>
      </p:sp>
    </p:spTree>
    <p:extLst>
      <p:ext uri="{BB962C8B-B14F-4D97-AF65-F5344CB8AC3E}">
        <p14:creationId xmlns:p14="http://schemas.microsoft.com/office/powerpoint/2010/main" val="22130361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78</a:t>
            </a:fld>
            <a:endParaRPr lang="zh-CN" altLang="en-US"/>
          </a:p>
        </p:txBody>
      </p:sp>
      <p:graphicFrame>
        <p:nvGraphicFramePr>
          <p:cNvPr id="6" name="对象 5"/>
          <p:cNvGraphicFramePr>
            <a:graphicFrameLocks noChangeAspect="1"/>
          </p:cNvGraphicFramePr>
          <p:nvPr>
            <p:extLst/>
          </p:nvPr>
        </p:nvGraphicFramePr>
        <p:xfrm>
          <a:off x="-252536" y="2204864"/>
          <a:ext cx="8569326" cy="3948112"/>
        </p:xfrm>
        <a:graphic>
          <a:graphicData uri="http://schemas.openxmlformats.org/presentationml/2006/ole">
            <mc:AlternateContent xmlns:mc="http://schemas.openxmlformats.org/markup-compatibility/2006">
              <mc:Choice xmlns:v="urn:schemas-microsoft-com:vml" Requires="v">
                <p:oleObj spid="_x0000_s2069" name="文档" r:id="rId3" imgW="5640375" imgH="2598834" progId="Word.Document.8">
                  <p:embed/>
                </p:oleObj>
              </mc:Choice>
              <mc:Fallback>
                <p:oleObj name="文档" r:id="rId3" imgW="5640375" imgH="2598834" progId="Word.Document.8">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36" y="2204864"/>
                        <a:ext cx="8569326" cy="394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 name="TextBox 6"/>
          <p:cNvSpPr txBox="1"/>
          <p:nvPr/>
        </p:nvSpPr>
        <p:spPr>
          <a:xfrm>
            <a:off x="1979712" y="1228326"/>
            <a:ext cx="4867038" cy="461665"/>
          </a:xfrm>
          <a:prstGeom prst="rect">
            <a:avLst/>
          </a:prstGeom>
          <a:noFill/>
        </p:spPr>
        <p:txBody>
          <a:bodyPr wrap="none" rtlCol="0">
            <a:spAutoFit/>
          </a:bodyPr>
          <a:lstStyle/>
          <a:p>
            <a:r>
              <a:rPr lang="zh-CN" altLang="en-US" sz="2400" dirty="0" smtClean="0"/>
              <a:t>请求序列 </a:t>
            </a:r>
            <a:r>
              <a:rPr lang="en-US" altLang="zh-CN" sz="2400" dirty="0" smtClean="0"/>
              <a:t>2  </a:t>
            </a:r>
            <a:r>
              <a:rPr lang="en-US" altLang="zh-CN" sz="2400" dirty="0"/>
              <a:t>3  2  1  5  2  4  5  3  2  5  2</a:t>
            </a:r>
            <a:endParaRPr lang="zh-CN" altLang="en-US" sz="2400" dirty="0"/>
          </a:p>
        </p:txBody>
      </p:sp>
    </p:spTree>
    <p:extLst>
      <p:ext uri="{BB962C8B-B14F-4D97-AF65-F5344CB8AC3E}">
        <p14:creationId xmlns:p14="http://schemas.microsoft.com/office/powerpoint/2010/main" val="3317350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a:t>
            </a:r>
            <a:r>
              <a:rPr lang="zh-CN" altLang="en-US" dirty="0" smtClean="0"/>
              <a:t>算法性能比较</a:t>
            </a:r>
            <a:endParaRPr lang="zh-CN" altLang="en-US" dirty="0"/>
          </a:p>
        </p:txBody>
      </p:sp>
      <p:sp>
        <p:nvSpPr>
          <p:cNvPr id="3" name="内容占位符 2"/>
          <p:cNvSpPr>
            <a:spLocks noGrp="1"/>
          </p:cNvSpPr>
          <p:nvPr>
            <p:ph idx="1"/>
          </p:nvPr>
        </p:nvSpPr>
        <p:spPr/>
        <p:txBody>
          <a:bodyPr/>
          <a:lstStyle/>
          <a:p>
            <a:r>
              <a:rPr lang="en-US" altLang="zh-CN" dirty="0"/>
              <a:t>OPT    F(1)  F(2)  F(4) +3</a:t>
            </a:r>
            <a:r>
              <a:rPr lang="zh-CN" altLang="en-US" dirty="0"/>
              <a:t>次</a:t>
            </a:r>
          </a:p>
          <a:p>
            <a:r>
              <a:rPr lang="en-US" altLang="zh-CN" dirty="0"/>
              <a:t>LRU    F(3) F(1) F(2) F(4) +3</a:t>
            </a:r>
            <a:r>
              <a:rPr lang="zh-CN" altLang="en-US" dirty="0"/>
              <a:t>次</a:t>
            </a:r>
          </a:p>
          <a:p>
            <a:r>
              <a:rPr lang="en-US" altLang="zh-CN" dirty="0"/>
              <a:t>CLOCK  F(2) F(3) F(1) F(5) F(4) +3</a:t>
            </a:r>
            <a:r>
              <a:rPr lang="zh-CN" altLang="en-US" dirty="0"/>
              <a:t>次</a:t>
            </a:r>
          </a:p>
          <a:p>
            <a:r>
              <a:rPr lang="en-US" altLang="zh-CN" dirty="0"/>
              <a:t>FIFO   F(1) F(3) F(1) F(5) F(2) F(4) +3</a:t>
            </a:r>
            <a:r>
              <a:rPr lang="zh-CN" altLang="en-US" dirty="0"/>
              <a:t>次</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79</a:t>
            </a:fld>
            <a:endParaRPr lang="zh-CN" altLang="en-US"/>
          </a:p>
        </p:txBody>
      </p:sp>
    </p:spTree>
    <p:extLst>
      <p:ext uri="{BB962C8B-B14F-4D97-AF65-F5344CB8AC3E}">
        <p14:creationId xmlns:p14="http://schemas.microsoft.com/office/powerpoint/2010/main" val="873763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存储保护</a:t>
            </a:r>
            <a:endParaRPr lang="zh-CN" altLang="en-US" dirty="0"/>
          </a:p>
        </p:txBody>
      </p:sp>
      <p:sp>
        <p:nvSpPr>
          <p:cNvPr id="3" name="内容占位符 2"/>
          <p:cNvSpPr>
            <a:spLocks noGrp="1"/>
          </p:cNvSpPr>
          <p:nvPr>
            <p:ph idx="1"/>
          </p:nvPr>
        </p:nvSpPr>
        <p:spPr/>
        <p:txBody>
          <a:bodyPr/>
          <a:lstStyle/>
          <a:p>
            <a:r>
              <a:rPr lang="zh-CN" altLang="en-US" dirty="0" smtClean="0"/>
              <a:t>目的：防止操作系统和各用户程序在访问主存储器中各存储区域时相互干扰</a:t>
            </a:r>
            <a:endParaRPr lang="en-US" altLang="zh-CN" dirty="0" smtClean="0"/>
          </a:p>
          <a:p>
            <a:r>
              <a:rPr lang="zh-CN" altLang="en-US" dirty="0" smtClean="0"/>
              <a:t>常见的存储保护硬件</a:t>
            </a:r>
            <a:endParaRPr lang="en-US" altLang="zh-CN" dirty="0" smtClean="0"/>
          </a:p>
          <a:p>
            <a:pPr lvl="1"/>
            <a:r>
              <a:rPr lang="zh-CN" altLang="en-US" dirty="0" smtClean="0"/>
              <a:t>界地址</a:t>
            </a:r>
            <a:endParaRPr lang="en-US" altLang="zh-CN" dirty="0" smtClean="0"/>
          </a:p>
          <a:p>
            <a:pPr lvl="1"/>
            <a:r>
              <a:rPr lang="zh-CN" altLang="en-US" dirty="0" smtClean="0"/>
              <a:t>存储键</a:t>
            </a:r>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42504713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a:t>
            </a:r>
            <a:r>
              <a:rPr lang="zh-CN" altLang="en-US" dirty="0" smtClean="0"/>
              <a:t>页</a:t>
            </a:r>
            <a:r>
              <a:rPr lang="zh-CN" altLang="en-US" dirty="0" smtClean="0"/>
              <a:t>面替换算法</a:t>
            </a:r>
            <a:endParaRPr lang="zh-CN" altLang="en-US" dirty="0"/>
          </a:p>
        </p:txBody>
      </p:sp>
      <p:sp>
        <p:nvSpPr>
          <p:cNvPr id="3" name="内容占位符 2"/>
          <p:cNvSpPr>
            <a:spLocks noGrp="1"/>
          </p:cNvSpPr>
          <p:nvPr>
            <p:ph idx="1"/>
          </p:nvPr>
        </p:nvSpPr>
        <p:spPr/>
        <p:txBody>
          <a:bodyPr/>
          <a:lstStyle/>
          <a:p>
            <a:r>
              <a:rPr lang="zh-CN" altLang="en-US" dirty="0"/>
              <a:t>全局</a:t>
            </a:r>
            <a:r>
              <a:rPr lang="zh-CN" altLang="en-US" dirty="0" smtClean="0"/>
              <a:t>最佳</a:t>
            </a:r>
            <a:r>
              <a:rPr lang="zh-CN" altLang="en-US" dirty="0"/>
              <a:t>页面替换算法 </a:t>
            </a:r>
          </a:p>
          <a:p>
            <a:r>
              <a:rPr lang="zh-CN" altLang="en-US" dirty="0" smtClean="0"/>
              <a:t>工作集</a:t>
            </a:r>
            <a:r>
              <a:rPr lang="zh-CN" altLang="en-US" dirty="0"/>
              <a:t>模型和工作集置换算法 </a:t>
            </a:r>
          </a:p>
          <a:p>
            <a:r>
              <a:rPr lang="zh-CN" altLang="en-US" dirty="0" smtClean="0"/>
              <a:t>模拟</a:t>
            </a:r>
            <a:r>
              <a:rPr lang="zh-CN" altLang="en-US" dirty="0"/>
              <a:t>工作集替换算法</a:t>
            </a:r>
          </a:p>
          <a:p>
            <a:r>
              <a:rPr lang="zh-CN" altLang="en-US" dirty="0" smtClean="0"/>
              <a:t>缺页</a:t>
            </a:r>
            <a:r>
              <a:rPr lang="zh-CN" altLang="en-US" dirty="0"/>
              <a:t>频率替换算法</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80</a:t>
            </a:fld>
            <a:endParaRPr lang="zh-CN" altLang="en-US"/>
          </a:p>
        </p:txBody>
      </p:sp>
    </p:spTree>
    <p:extLst>
      <p:ext uri="{BB962C8B-B14F-4D97-AF65-F5344CB8AC3E}">
        <p14:creationId xmlns:p14="http://schemas.microsoft.com/office/powerpoint/2010/main" val="15467471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a:t>
            </a:r>
            <a:r>
              <a:rPr lang="zh-CN" altLang="en-US" dirty="0" smtClean="0"/>
              <a:t>最</a:t>
            </a:r>
            <a:r>
              <a:rPr lang="zh-CN" altLang="en-US" dirty="0" smtClean="0"/>
              <a:t>佳</a:t>
            </a:r>
            <a:r>
              <a:rPr lang="zh-CN" altLang="en-US" dirty="0"/>
              <a:t>页面替换算法</a:t>
            </a:r>
          </a:p>
        </p:txBody>
      </p:sp>
      <p:sp>
        <p:nvSpPr>
          <p:cNvPr id="3" name="内容占位符 2"/>
          <p:cNvSpPr>
            <a:spLocks noGrp="1"/>
          </p:cNvSpPr>
          <p:nvPr>
            <p:ph idx="1"/>
          </p:nvPr>
        </p:nvSpPr>
        <p:spPr/>
        <p:txBody>
          <a:bodyPr/>
          <a:lstStyle/>
          <a:p>
            <a:r>
              <a:rPr lang="zh-CN" altLang="en-US" dirty="0" smtClean="0"/>
              <a:t>基本思想</a:t>
            </a:r>
            <a:endParaRPr lang="en-US" altLang="zh-CN" dirty="0" smtClean="0"/>
          </a:p>
          <a:p>
            <a:pPr lvl="1"/>
            <a:r>
              <a:rPr lang="zh-CN" altLang="en-US" dirty="0" smtClean="0"/>
              <a:t>引用串</a:t>
            </a:r>
            <a:endParaRPr lang="en-US" altLang="zh-CN" dirty="0" smtClean="0"/>
          </a:p>
          <a:p>
            <a:pPr lvl="1"/>
            <a:r>
              <a:rPr lang="zh-CN" altLang="en-US" dirty="0" smtClean="0"/>
              <a:t>不论发生缺页与否，算法在每一步要考虑引用串，如果该页面在时间间隔</a:t>
            </a:r>
            <a:r>
              <a:rPr lang="en-US" altLang="zh-CN" dirty="0" smtClean="0"/>
              <a:t>(</a:t>
            </a:r>
            <a:r>
              <a:rPr lang="en-US" altLang="zh-CN" dirty="0" err="1" smtClean="0"/>
              <a:t>t,t+τ</a:t>
            </a:r>
            <a:r>
              <a:rPr lang="en-US" altLang="zh-CN" dirty="0" smtClean="0"/>
              <a:t>)</a:t>
            </a:r>
            <a:r>
              <a:rPr lang="zh-CN" altLang="en-US" dirty="0" smtClean="0"/>
              <a:t>内未被再次引用，那么就移出页面；否则，该页被保留在进程的驻留集中，直到再次被引用</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81</a:t>
            </a:fld>
            <a:endParaRPr lang="zh-CN" altLang="en-US"/>
          </a:p>
        </p:txBody>
      </p:sp>
    </p:spTree>
    <p:extLst>
      <p:ext uri="{BB962C8B-B14F-4D97-AF65-F5344CB8AC3E}">
        <p14:creationId xmlns:p14="http://schemas.microsoft.com/office/powerpoint/2010/main" val="28315225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a:t>
            </a:r>
            <a:r>
              <a:rPr lang="zh-CN" altLang="en-US" dirty="0" smtClean="0"/>
              <a:t>最</a:t>
            </a:r>
            <a:r>
              <a:rPr lang="zh-CN" altLang="en-US" dirty="0" smtClean="0"/>
              <a:t>佳</a:t>
            </a:r>
            <a:r>
              <a:rPr lang="zh-CN" altLang="en-US" dirty="0"/>
              <a:t>页面替换算法</a:t>
            </a:r>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82</a:t>
            </a:fld>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7416824" cy="5174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4"/>
          <p:cNvSpPr txBox="1">
            <a:spLocks noChangeArrowheads="1"/>
          </p:cNvSpPr>
          <p:nvPr/>
        </p:nvSpPr>
        <p:spPr bwMode="auto">
          <a:xfrm>
            <a:off x="1763688" y="6126827"/>
            <a:ext cx="50720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dirty="0"/>
              <a:t>P4 is preloaded, and T = 3</a:t>
            </a:r>
            <a:endParaRPr lang="zh-CN" altLang="en-US" dirty="0"/>
          </a:p>
        </p:txBody>
      </p:sp>
    </p:spTree>
    <p:extLst>
      <p:ext uri="{BB962C8B-B14F-4D97-AF65-F5344CB8AC3E}">
        <p14:creationId xmlns:p14="http://schemas.microsoft.com/office/powerpoint/2010/main" val="32295869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工作集模型和工作集置换算法 </a:t>
            </a:r>
          </a:p>
        </p:txBody>
      </p:sp>
      <p:sp>
        <p:nvSpPr>
          <p:cNvPr id="3" name="内容占位符 2"/>
          <p:cNvSpPr>
            <a:spLocks noGrp="1"/>
          </p:cNvSpPr>
          <p:nvPr>
            <p:ph idx="1"/>
          </p:nvPr>
        </p:nvSpPr>
        <p:spPr/>
        <p:txBody>
          <a:bodyPr/>
          <a:lstStyle/>
          <a:p>
            <a:r>
              <a:rPr lang="zh-CN" altLang="en-US" dirty="0"/>
              <a:t>进程</a:t>
            </a:r>
            <a:r>
              <a:rPr lang="zh-CN" altLang="en-US" dirty="0" smtClean="0"/>
              <a:t>工作集：在</a:t>
            </a:r>
            <a:r>
              <a:rPr lang="zh-CN" altLang="en-US" dirty="0"/>
              <a:t>某一段时间间隔内进程运行所需访问的页面</a:t>
            </a:r>
            <a:r>
              <a:rPr lang="zh-CN" altLang="en-US" dirty="0" smtClean="0"/>
              <a:t>集合</a:t>
            </a:r>
            <a:endParaRPr lang="en-US" altLang="zh-CN" dirty="0"/>
          </a:p>
          <a:p>
            <a:r>
              <a:rPr lang="zh-CN" altLang="en-US" dirty="0" smtClean="0"/>
              <a:t>基本思想</a:t>
            </a:r>
            <a:endParaRPr lang="en-US" altLang="zh-CN" dirty="0" smtClean="0"/>
          </a:p>
          <a:p>
            <a:pPr lvl="1"/>
            <a:r>
              <a:rPr lang="zh-CN" altLang="en-US" dirty="0"/>
              <a:t>基于程序局部性原理向后看，在任何给定时刻，一个进程不久的将来所需主存页框数，可通过考查其过去最近的时间内的主存需求做出估计。</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83</a:t>
            </a:fld>
            <a:endParaRPr lang="zh-CN" altLang="en-US"/>
          </a:p>
        </p:txBody>
      </p:sp>
    </p:spTree>
    <p:extLst>
      <p:ext uri="{BB962C8B-B14F-4D97-AF65-F5344CB8AC3E}">
        <p14:creationId xmlns:p14="http://schemas.microsoft.com/office/powerpoint/2010/main" val="2205070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工作集置换算法 </a:t>
            </a:r>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84</a:t>
            </a:fld>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24744"/>
            <a:ext cx="6795790" cy="4409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2"/>
          <p:cNvSpPr>
            <a:spLocks noChangeArrowheads="1"/>
          </p:cNvSpPr>
          <p:nvPr/>
        </p:nvSpPr>
        <p:spPr bwMode="auto">
          <a:xfrm>
            <a:off x="982662" y="5729848"/>
            <a:ext cx="7704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400" dirty="0"/>
              <a:t>P4 loaded at (t = -1), P5 loaded at (t = -2) , and T= 3</a:t>
            </a:r>
            <a:endParaRPr lang="zh-CN" altLang="en-US" sz="2400" dirty="0"/>
          </a:p>
        </p:txBody>
      </p:sp>
    </p:spTree>
    <p:extLst>
      <p:ext uri="{BB962C8B-B14F-4D97-AF65-F5344CB8AC3E}">
        <p14:creationId xmlns:p14="http://schemas.microsoft.com/office/powerpoint/2010/main" val="36861255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模拟工作集替换算法</a:t>
            </a:r>
          </a:p>
        </p:txBody>
      </p:sp>
      <p:sp>
        <p:nvSpPr>
          <p:cNvPr id="3" name="内容占位符 2"/>
          <p:cNvSpPr>
            <a:spLocks noGrp="1"/>
          </p:cNvSpPr>
          <p:nvPr>
            <p:ph idx="1"/>
          </p:nvPr>
        </p:nvSpPr>
        <p:spPr/>
        <p:txBody>
          <a:bodyPr>
            <a:normAutofit lnSpcReduction="10000"/>
          </a:bodyPr>
          <a:lstStyle/>
          <a:p>
            <a:r>
              <a:rPr lang="zh-CN" altLang="en-US" dirty="0"/>
              <a:t>老化</a:t>
            </a:r>
            <a:r>
              <a:rPr lang="en-US" altLang="zh-CN" dirty="0"/>
              <a:t>(Aging)</a:t>
            </a:r>
            <a:r>
              <a:rPr lang="zh-CN" altLang="en-US" dirty="0"/>
              <a:t>算法 </a:t>
            </a:r>
          </a:p>
          <a:p>
            <a:r>
              <a:rPr lang="zh-CN" altLang="en-US" dirty="0" smtClean="0"/>
              <a:t>例如</a:t>
            </a:r>
            <a:r>
              <a:rPr lang="zh-CN" altLang="en-US" dirty="0"/>
              <a:t>，时间间隔</a:t>
            </a:r>
            <a:r>
              <a:rPr lang="en-US" altLang="zh-CN" dirty="0"/>
              <a:t>T</a:t>
            </a:r>
            <a:r>
              <a:rPr lang="zh-CN" altLang="en-US" dirty="0"/>
              <a:t>定为</a:t>
            </a:r>
            <a:r>
              <a:rPr lang="en-US" altLang="zh-CN" dirty="0"/>
              <a:t>1000</a:t>
            </a:r>
            <a:r>
              <a:rPr lang="zh-CN" altLang="en-US" dirty="0"/>
              <a:t>次存储器引用，页面</a:t>
            </a:r>
            <a:r>
              <a:rPr lang="en-US" altLang="zh-CN" dirty="0"/>
              <a:t>P</a:t>
            </a:r>
            <a:r>
              <a:rPr lang="zh-CN" altLang="en-US" dirty="0"/>
              <a:t>在时刻</a:t>
            </a:r>
            <a:r>
              <a:rPr lang="en-US" altLang="zh-CN" dirty="0"/>
              <a:t>t+0</a:t>
            </a:r>
            <a:r>
              <a:rPr lang="zh-CN" altLang="en-US" dirty="0"/>
              <a:t>时寄存器为“</a:t>
            </a:r>
            <a:r>
              <a:rPr lang="en-US" altLang="zh-CN" dirty="0"/>
              <a:t>1000”</a:t>
            </a:r>
            <a:r>
              <a:rPr lang="zh-CN" altLang="en-US" dirty="0"/>
              <a:t>，在时刻</a:t>
            </a:r>
            <a:r>
              <a:rPr lang="en-US" altLang="zh-CN" dirty="0"/>
              <a:t>t+1000</a:t>
            </a:r>
            <a:r>
              <a:rPr lang="zh-CN" altLang="en-US" dirty="0"/>
              <a:t>时寄存器为“</a:t>
            </a:r>
            <a:r>
              <a:rPr lang="en-US" altLang="zh-CN" dirty="0"/>
              <a:t>0100”</a:t>
            </a:r>
            <a:r>
              <a:rPr lang="zh-CN" altLang="en-US" dirty="0"/>
              <a:t>，在时刻</a:t>
            </a:r>
            <a:r>
              <a:rPr lang="en-US" altLang="zh-CN" dirty="0"/>
              <a:t>t+2000</a:t>
            </a:r>
            <a:r>
              <a:rPr lang="zh-CN" altLang="en-US" dirty="0"/>
              <a:t>时寄存器为“</a:t>
            </a:r>
            <a:r>
              <a:rPr lang="en-US" altLang="zh-CN" dirty="0"/>
              <a:t>0010”</a:t>
            </a:r>
            <a:r>
              <a:rPr lang="zh-CN" altLang="en-US" dirty="0"/>
              <a:t>，在时刻</a:t>
            </a:r>
            <a:r>
              <a:rPr lang="en-US" altLang="zh-CN" dirty="0"/>
              <a:t>t+3000</a:t>
            </a:r>
            <a:r>
              <a:rPr lang="zh-CN" altLang="en-US" dirty="0"/>
              <a:t>时寄存器为“</a:t>
            </a:r>
            <a:r>
              <a:rPr lang="en-US" altLang="zh-CN" dirty="0"/>
              <a:t>0001”</a:t>
            </a:r>
            <a:r>
              <a:rPr lang="zh-CN" altLang="en-US" dirty="0"/>
              <a:t>，在时刻</a:t>
            </a:r>
            <a:r>
              <a:rPr lang="en-US" altLang="zh-CN" dirty="0"/>
              <a:t>t+4000</a:t>
            </a:r>
            <a:r>
              <a:rPr lang="zh-CN" altLang="en-US" dirty="0"/>
              <a:t>时寄存器为“</a:t>
            </a:r>
            <a:r>
              <a:rPr lang="en-US" altLang="zh-CN" dirty="0"/>
              <a:t>0000”</a:t>
            </a:r>
            <a:r>
              <a:rPr lang="zh-CN" altLang="en-US" dirty="0"/>
              <a:t>，此时，页面</a:t>
            </a:r>
            <a:r>
              <a:rPr lang="en-US" altLang="zh-CN" dirty="0"/>
              <a:t>p</a:t>
            </a:r>
            <a:r>
              <a:rPr lang="zh-CN" altLang="en-US" dirty="0"/>
              <a:t>被移出工作集，</a:t>
            </a:r>
          </a:p>
          <a:p>
            <a:r>
              <a:rPr lang="zh-CN" altLang="en-US" dirty="0"/>
              <a:t>时间戳</a:t>
            </a:r>
            <a:r>
              <a:rPr lang="zh-CN" altLang="en-US" dirty="0" smtClean="0"/>
              <a:t>算法</a:t>
            </a:r>
            <a:endParaRPr lang="en-US" altLang="zh-CN" dirty="0" smtClean="0"/>
          </a:p>
          <a:p>
            <a:pPr lvl="1"/>
            <a:r>
              <a:rPr lang="zh-CN" altLang="en-US" dirty="0" smtClean="0"/>
              <a:t>若</a:t>
            </a:r>
            <a:r>
              <a:rPr lang="en-US" altLang="zh-CN" dirty="0" err="1"/>
              <a:t>t_off</a:t>
            </a:r>
            <a:r>
              <a:rPr lang="en-US" altLang="zh-CN" dirty="0"/>
              <a:t>&gt;</a:t>
            </a:r>
            <a:r>
              <a:rPr lang="en-US" altLang="zh-CN" dirty="0" err="1"/>
              <a:t>t_max</a:t>
            </a:r>
            <a:r>
              <a:rPr lang="zh-CN" altLang="en-US" dirty="0"/>
              <a:t>，把页面从工作集中移出 </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85</a:t>
            </a:fld>
            <a:endParaRPr lang="zh-CN" altLang="en-US"/>
          </a:p>
        </p:txBody>
      </p:sp>
    </p:spTree>
    <p:extLst>
      <p:ext uri="{BB962C8B-B14F-4D97-AF65-F5344CB8AC3E}">
        <p14:creationId xmlns:p14="http://schemas.microsoft.com/office/powerpoint/2010/main" val="38051978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缺页频率替换算法</a:t>
            </a:r>
          </a:p>
        </p:txBody>
      </p:sp>
      <p:sp>
        <p:nvSpPr>
          <p:cNvPr id="3" name="内容占位符 2"/>
          <p:cNvSpPr>
            <a:spLocks noGrp="1"/>
          </p:cNvSpPr>
          <p:nvPr>
            <p:ph idx="1"/>
          </p:nvPr>
        </p:nvSpPr>
        <p:spPr/>
        <p:txBody>
          <a:bodyPr/>
          <a:lstStyle/>
          <a:p>
            <a:r>
              <a:rPr lang="zh-CN" altLang="en-US" dirty="0"/>
              <a:t>缺页频率替换算法根据连续的缺页之间的时间间隔来对缺页频率进行测量，每次缺页时，利用测量时间调整进程工作集尺寸。</a:t>
            </a:r>
          </a:p>
          <a:p>
            <a:r>
              <a:rPr lang="zh-CN" altLang="en-US" dirty="0"/>
              <a:t>规则：如果本次缺页与前次缺页之间的时间超过临界值</a:t>
            </a:r>
            <a:r>
              <a:rPr lang="en-US" altLang="zh-CN" dirty="0"/>
              <a:t>τ</a:t>
            </a:r>
            <a:r>
              <a:rPr lang="zh-CN" altLang="en-US" dirty="0"/>
              <a:t>，那么，所有在这个时间间隔内没有引用的页面都被移出工作集</a:t>
            </a:r>
            <a:r>
              <a:rPr lang="zh-CN" altLang="en-US" dirty="0" smtClean="0"/>
              <a:t>。</a:t>
            </a:r>
            <a:endParaRPr lang="en-US" altLang="zh-CN" dirty="0" smtClean="0"/>
          </a:p>
          <a:p>
            <a:r>
              <a:rPr lang="zh-CN" altLang="en-US" dirty="0" smtClean="0"/>
              <a:t>优点：只在缺页发生时才调整页面</a:t>
            </a:r>
            <a:endParaRPr lang="zh-CN" altLang="en-US" dirty="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86</a:t>
            </a:fld>
            <a:endParaRPr lang="zh-CN" altLang="en-US"/>
          </a:p>
        </p:txBody>
      </p:sp>
    </p:spTree>
    <p:extLst>
      <p:ext uri="{BB962C8B-B14F-4D97-AF65-F5344CB8AC3E}">
        <p14:creationId xmlns:p14="http://schemas.microsoft.com/office/powerpoint/2010/main" val="10371307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如何确定页面大小？</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页表大小</a:t>
            </a:r>
            <a:endParaRPr lang="en-US" altLang="zh-CN" dirty="0" smtClean="0"/>
          </a:p>
          <a:p>
            <a:pPr lvl="1"/>
            <a:r>
              <a:rPr lang="zh-CN" altLang="en-US" dirty="0" smtClean="0"/>
              <a:t>页面越小，页表越大</a:t>
            </a:r>
            <a:r>
              <a:rPr lang="en-US" altLang="zh-CN" dirty="0" smtClean="0">
                <a:sym typeface="Wingdings" panose="05000000000000000000" pitchFamily="2" charset="2"/>
              </a:rPr>
              <a:t></a:t>
            </a:r>
            <a:r>
              <a:rPr lang="zh-CN" altLang="en-US" dirty="0" smtClean="0">
                <a:sym typeface="Wingdings" panose="05000000000000000000" pitchFamily="2" charset="2"/>
              </a:rPr>
              <a:t>页面应该大一点</a:t>
            </a:r>
            <a:endParaRPr lang="en-US" altLang="zh-CN" dirty="0" smtClean="0">
              <a:sym typeface="Wingdings" panose="05000000000000000000" pitchFamily="2" charset="2"/>
            </a:endParaRPr>
          </a:p>
          <a:p>
            <a:r>
              <a:rPr lang="zh-CN" altLang="en-US" dirty="0" smtClean="0">
                <a:sym typeface="Wingdings" panose="05000000000000000000" pitchFamily="2" charset="2"/>
              </a:rPr>
              <a:t>主存利用率</a:t>
            </a:r>
            <a:endParaRPr lang="en-US" altLang="zh-CN" dirty="0" smtClean="0">
              <a:sym typeface="Wingdings" panose="05000000000000000000" pitchFamily="2" charset="2"/>
            </a:endParaRPr>
          </a:p>
          <a:p>
            <a:pPr lvl="1"/>
            <a:r>
              <a:rPr lang="zh-CN" altLang="en-US" dirty="0">
                <a:sym typeface="Wingdings" panose="05000000000000000000" pitchFamily="2" charset="2"/>
              </a:rPr>
              <a:t>最后一</a:t>
            </a:r>
            <a:r>
              <a:rPr lang="zh-CN" altLang="en-US" dirty="0" smtClean="0">
                <a:sym typeface="Wingdings" panose="05000000000000000000" pitchFamily="2" charset="2"/>
              </a:rPr>
              <a:t>页产生碎片，页面越大，碎片越大</a:t>
            </a:r>
            <a:r>
              <a:rPr lang="en-US" altLang="zh-CN" dirty="0" smtClean="0">
                <a:sym typeface="Wingdings" panose="05000000000000000000" pitchFamily="2" charset="2"/>
              </a:rPr>
              <a:t></a:t>
            </a:r>
            <a:r>
              <a:rPr lang="zh-CN" altLang="en-US" dirty="0" smtClean="0">
                <a:sym typeface="Wingdings" panose="05000000000000000000" pitchFamily="2" charset="2"/>
              </a:rPr>
              <a:t>页面应该小一点</a:t>
            </a:r>
            <a:endParaRPr lang="en-US" altLang="zh-CN" dirty="0" smtClean="0">
              <a:sym typeface="Wingdings" panose="05000000000000000000" pitchFamily="2" charset="2"/>
            </a:endParaRPr>
          </a:p>
          <a:p>
            <a:r>
              <a:rPr lang="zh-CN" altLang="en-US" dirty="0" smtClean="0">
                <a:sym typeface="Wingdings" panose="05000000000000000000" pitchFamily="2" charset="2"/>
              </a:rPr>
              <a:t>读写页面时间</a:t>
            </a:r>
            <a:endParaRPr lang="en-US" altLang="zh-CN" dirty="0" smtClean="0">
              <a:sym typeface="Wingdings" panose="05000000000000000000" pitchFamily="2" charset="2"/>
            </a:endParaRPr>
          </a:p>
          <a:p>
            <a:pPr lvl="1"/>
            <a:r>
              <a:rPr lang="zh-CN" altLang="en-US" dirty="0">
                <a:sym typeface="Wingdings" panose="05000000000000000000" pitchFamily="2" charset="2"/>
              </a:rPr>
              <a:t>读入</a:t>
            </a:r>
            <a:r>
              <a:rPr lang="zh-CN" altLang="en-US" dirty="0" smtClean="0">
                <a:sym typeface="Wingdings" panose="05000000000000000000" pitchFamily="2" charset="2"/>
              </a:rPr>
              <a:t>页面所需时间</a:t>
            </a:r>
            <a:r>
              <a:rPr lang="en-US" altLang="zh-CN" dirty="0" smtClean="0">
                <a:sym typeface="Wingdings" panose="05000000000000000000" pitchFamily="2" charset="2"/>
              </a:rPr>
              <a:t>=</a:t>
            </a:r>
            <a:r>
              <a:rPr lang="zh-CN" altLang="en-US" dirty="0" smtClean="0">
                <a:sym typeface="Wingdings" panose="05000000000000000000" pitchFamily="2" charset="2"/>
              </a:rPr>
              <a:t>等待时间和传输时间</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等待时间</a:t>
            </a:r>
            <a:r>
              <a:rPr lang="en-US" altLang="zh-CN" dirty="0" smtClean="0">
                <a:sym typeface="Wingdings" panose="05000000000000000000" pitchFamily="2" charset="2"/>
              </a:rPr>
              <a:t>》</a:t>
            </a:r>
            <a:r>
              <a:rPr lang="zh-CN" altLang="en-US" dirty="0" smtClean="0">
                <a:sym typeface="Wingdings" panose="05000000000000000000" pitchFamily="2" charset="2"/>
              </a:rPr>
              <a:t>传输时间</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大页面有利于</a:t>
            </a:r>
            <a:r>
              <a:rPr lang="en-US" altLang="zh-CN" dirty="0" smtClean="0">
                <a:sym typeface="Wingdings" panose="05000000000000000000" pitchFamily="2" charset="2"/>
              </a:rPr>
              <a:t>I/O</a:t>
            </a:r>
            <a:r>
              <a:rPr lang="zh-CN" altLang="en-US" dirty="0" smtClean="0">
                <a:sym typeface="Wingdings" panose="05000000000000000000" pitchFamily="2" charset="2"/>
              </a:rPr>
              <a:t>传输</a:t>
            </a:r>
            <a:endParaRPr lang="en-US" altLang="zh-CN" dirty="0" smtClean="0">
              <a:sym typeface="Wingdings" panose="05000000000000000000" pitchFamily="2" charset="2"/>
            </a:endParaRPr>
          </a:p>
          <a:p>
            <a:r>
              <a:rPr lang="zh-CN" altLang="en-US" dirty="0" smtClean="0">
                <a:sym typeface="Wingdings" panose="05000000000000000000" pitchFamily="2" charset="2"/>
              </a:rPr>
              <a:t>现代操作系统：</a:t>
            </a:r>
            <a:r>
              <a:rPr lang="en-US" altLang="zh-CN" dirty="0" smtClean="0">
                <a:sym typeface="Wingdings" panose="05000000000000000000" pitchFamily="2" charset="2"/>
              </a:rPr>
              <a:t>512b-8k</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87</a:t>
            </a:fld>
            <a:endParaRPr lang="zh-CN" altLang="en-US"/>
          </a:p>
        </p:txBody>
      </p:sp>
    </p:spTree>
    <p:extLst>
      <p:ext uri="{BB962C8B-B14F-4D97-AF65-F5344CB8AC3E}">
        <p14:creationId xmlns:p14="http://schemas.microsoft.com/office/powerpoint/2010/main" val="357455089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页面交换区</a:t>
            </a:r>
            <a:r>
              <a:rPr lang="en-US" altLang="zh-CN" dirty="0" smtClean="0"/>
              <a:t>&amp;</a:t>
            </a:r>
            <a:r>
              <a:rPr lang="zh-CN" altLang="en-US" dirty="0" smtClean="0"/>
              <a:t>写时复制</a:t>
            </a:r>
            <a:endParaRPr lang="zh-CN" altLang="en-US" dirty="0"/>
          </a:p>
        </p:txBody>
      </p:sp>
      <p:sp>
        <p:nvSpPr>
          <p:cNvPr id="3" name="内容占位符 2"/>
          <p:cNvSpPr>
            <a:spLocks noGrp="1"/>
          </p:cNvSpPr>
          <p:nvPr>
            <p:ph idx="1"/>
          </p:nvPr>
        </p:nvSpPr>
        <p:spPr/>
        <p:txBody>
          <a:bodyPr/>
          <a:lstStyle/>
          <a:p>
            <a:r>
              <a:rPr lang="zh-CN" altLang="en-US" dirty="0" smtClean="0"/>
              <a:t>淘汰页面存放在哪？</a:t>
            </a:r>
            <a:endParaRPr lang="en-US" altLang="zh-CN" dirty="0" smtClean="0"/>
          </a:p>
          <a:p>
            <a:pPr lvl="1"/>
            <a:r>
              <a:rPr lang="zh-CN" altLang="en-US" dirty="0" smtClean="0"/>
              <a:t>磁盘对换区</a:t>
            </a:r>
            <a:endParaRPr lang="en-US" altLang="zh-CN" dirty="0" smtClean="0"/>
          </a:p>
          <a:p>
            <a:pPr lvl="1"/>
            <a:r>
              <a:rPr lang="zh-CN" altLang="en-US" dirty="0"/>
              <a:t>磁盘</a:t>
            </a:r>
            <a:r>
              <a:rPr lang="zh-CN" altLang="en-US" dirty="0" smtClean="0"/>
              <a:t>外页表：进程页面号与盘块号的对照表</a:t>
            </a:r>
            <a:endParaRPr lang="en-US" altLang="zh-CN" dirty="0" smtClean="0"/>
          </a:p>
          <a:p>
            <a:r>
              <a:rPr lang="zh-CN" altLang="en-US" dirty="0" smtClean="0"/>
              <a:t>写时复制</a:t>
            </a:r>
            <a:endParaRPr lang="en-US" altLang="zh-CN" dirty="0" smtClean="0"/>
          </a:p>
          <a:p>
            <a:pPr lvl="1"/>
            <a:r>
              <a:rPr lang="zh-CN" altLang="en-US" dirty="0" smtClean="0"/>
              <a:t>进程创建时仅复制父进程的页表</a:t>
            </a:r>
            <a:endParaRPr lang="en-US" altLang="zh-CN" dirty="0" smtClean="0"/>
          </a:p>
          <a:p>
            <a:pPr lvl="1"/>
            <a:r>
              <a:rPr lang="zh-CN" altLang="en-US" dirty="0" smtClean="0"/>
              <a:t>权限为只读</a:t>
            </a:r>
            <a:endParaRPr lang="en-US" altLang="zh-CN" dirty="0" smtClean="0"/>
          </a:p>
          <a:p>
            <a:pPr lvl="1"/>
            <a:r>
              <a:rPr lang="zh-CN" altLang="en-US" dirty="0" smtClean="0"/>
              <a:t>当父进程或者子进程修改页面内容</a:t>
            </a:r>
            <a:r>
              <a:rPr lang="en-US" altLang="zh-CN" dirty="0" smtClean="0">
                <a:sym typeface="Wingdings" panose="05000000000000000000" pitchFamily="2" charset="2"/>
              </a:rPr>
              <a:t></a:t>
            </a:r>
            <a:r>
              <a:rPr lang="zh-CN" altLang="en-US" dirty="0" smtClean="0">
                <a:sym typeface="Wingdings" panose="05000000000000000000" pitchFamily="2" charset="2"/>
              </a:rPr>
              <a:t>写时复制中断</a:t>
            </a:r>
            <a:r>
              <a:rPr lang="en-US" altLang="zh-CN" dirty="0" smtClean="0">
                <a:sym typeface="Wingdings" panose="05000000000000000000" pitchFamily="2" charset="2"/>
              </a:rPr>
              <a:t></a:t>
            </a:r>
            <a:r>
              <a:rPr lang="zh-CN" altLang="en-US" dirty="0" smtClean="0">
                <a:sym typeface="Wingdings" panose="05000000000000000000" pitchFamily="2" charset="2"/>
              </a:rPr>
              <a:t>操作系统创建新页</a:t>
            </a:r>
            <a:r>
              <a:rPr lang="en-US" altLang="zh-CN" dirty="0" smtClean="0">
                <a:sym typeface="Wingdings" panose="05000000000000000000" pitchFamily="2" charset="2"/>
              </a:rPr>
              <a:t>(</a:t>
            </a:r>
            <a:r>
              <a:rPr lang="zh-CN" altLang="en-US" dirty="0" smtClean="0">
                <a:sym typeface="Wingdings" panose="05000000000000000000" pitchFamily="2" charset="2"/>
              </a:rPr>
              <a:t>可读可写</a:t>
            </a:r>
            <a:r>
              <a:rPr lang="en-US" altLang="zh-CN" dirty="0" smtClean="0">
                <a:sym typeface="Wingdings" panose="05000000000000000000" pitchFamily="2" charset="2"/>
              </a:rPr>
              <a:t>)</a:t>
            </a:r>
            <a:r>
              <a:rPr lang="zh-CN" altLang="en-US" dirty="0" smtClean="0">
                <a:sym typeface="Wingdings" panose="05000000000000000000" pitchFamily="2" charset="2"/>
              </a:rPr>
              <a:t>，映射到这个进程的地址空间</a:t>
            </a:r>
            <a:endParaRPr lang="en-US" altLang="zh-CN" dirty="0" smtClean="0"/>
          </a:p>
          <a:p>
            <a:pPr lvl="1"/>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88</a:t>
            </a:fld>
            <a:endParaRPr lang="zh-CN" altLang="en-US"/>
          </a:p>
        </p:txBody>
      </p:sp>
    </p:spTree>
    <p:extLst>
      <p:ext uri="{BB962C8B-B14F-4D97-AF65-F5344CB8AC3E}">
        <p14:creationId xmlns:p14="http://schemas.microsoft.com/office/powerpoint/2010/main" val="12052187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写时复制</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89</a:t>
            </a:fld>
            <a:endParaRPr lang="zh-CN" altLang="en-US"/>
          </a:p>
        </p:txBody>
      </p:sp>
      <p:grpSp>
        <p:nvGrpSpPr>
          <p:cNvPr id="6" name="Group 74"/>
          <p:cNvGrpSpPr>
            <a:grpSpLocks/>
          </p:cNvGrpSpPr>
          <p:nvPr/>
        </p:nvGrpSpPr>
        <p:grpSpPr bwMode="auto">
          <a:xfrm>
            <a:off x="1371600" y="1447800"/>
            <a:ext cx="5638800" cy="4648200"/>
            <a:chOff x="864" y="1056"/>
            <a:chExt cx="3552" cy="2928"/>
          </a:xfrm>
        </p:grpSpPr>
        <p:sp>
          <p:nvSpPr>
            <p:cNvPr id="7" name="Rectangle 6"/>
            <p:cNvSpPr>
              <a:spLocks noChangeArrowheads="1"/>
            </p:cNvSpPr>
            <p:nvPr/>
          </p:nvSpPr>
          <p:spPr bwMode="auto">
            <a:xfrm>
              <a:off x="2112" y="1056"/>
              <a:ext cx="1010" cy="1088"/>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 name="Rectangle 10"/>
            <p:cNvSpPr>
              <a:spLocks noChangeArrowheads="1"/>
            </p:cNvSpPr>
            <p:nvPr/>
          </p:nvSpPr>
          <p:spPr bwMode="auto">
            <a:xfrm>
              <a:off x="2133" y="2437"/>
              <a:ext cx="1010" cy="1289"/>
            </a:xfrm>
            <a:prstGeom prst="rect">
              <a:avLst/>
            </a:prstGeom>
            <a:solidFill>
              <a:schemeClr val="accent1"/>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9" name="Line 19"/>
            <p:cNvSpPr>
              <a:spLocks noChangeShapeType="1"/>
            </p:cNvSpPr>
            <p:nvPr/>
          </p:nvSpPr>
          <p:spPr bwMode="auto">
            <a:xfrm>
              <a:off x="3647" y="142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2"/>
            <p:cNvSpPr>
              <a:spLocks noChangeShapeType="1"/>
            </p:cNvSpPr>
            <p:nvPr/>
          </p:nvSpPr>
          <p:spPr bwMode="auto">
            <a:xfrm>
              <a:off x="1629" y="1204"/>
              <a:ext cx="5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23"/>
            <p:cNvSpPr>
              <a:spLocks noChangeShapeType="1"/>
            </p:cNvSpPr>
            <p:nvPr/>
          </p:nvSpPr>
          <p:spPr bwMode="auto">
            <a:xfrm flipH="1">
              <a:off x="2638" y="1204"/>
              <a:ext cx="100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24"/>
            <p:cNvSpPr>
              <a:spLocks noChangeShapeType="1"/>
            </p:cNvSpPr>
            <p:nvPr/>
          </p:nvSpPr>
          <p:spPr bwMode="auto">
            <a:xfrm>
              <a:off x="1629" y="1501"/>
              <a:ext cx="75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25"/>
            <p:cNvSpPr>
              <a:spLocks noChangeShapeType="1"/>
            </p:cNvSpPr>
            <p:nvPr/>
          </p:nvSpPr>
          <p:spPr bwMode="auto">
            <a:xfrm flipH="1">
              <a:off x="2806" y="1501"/>
              <a:ext cx="84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6"/>
            <p:cNvSpPr>
              <a:spLocks noChangeShapeType="1"/>
            </p:cNvSpPr>
            <p:nvPr/>
          </p:nvSpPr>
          <p:spPr bwMode="auto">
            <a:xfrm>
              <a:off x="1629" y="1649"/>
              <a:ext cx="588"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7"/>
            <p:cNvSpPr>
              <a:spLocks noChangeShapeType="1"/>
            </p:cNvSpPr>
            <p:nvPr/>
          </p:nvSpPr>
          <p:spPr bwMode="auto">
            <a:xfrm flipH="1">
              <a:off x="2638" y="1748"/>
              <a:ext cx="1009" cy="1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29"/>
            <p:cNvSpPr txBox="1">
              <a:spLocks noChangeArrowheads="1"/>
            </p:cNvSpPr>
            <p:nvPr/>
          </p:nvSpPr>
          <p:spPr bwMode="auto">
            <a:xfrm>
              <a:off x="1008" y="2437"/>
              <a:ext cx="604" cy="779"/>
            </a:xfrm>
            <a:prstGeom prst="rect">
              <a:avLst/>
            </a:prstGeom>
            <a:solidFill>
              <a:srgbClr val="FFCC66"/>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zh-CN" altLang="en-US" sz="1400">
                  <a:solidFill>
                    <a:srgbClr val="FF0000"/>
                  </a:solidFill>
                  <a:latin typeface="华文新魏" pitchFamily="2" charset="-122"/>
                  <a:ea typeface="华文新魏" pitchFamily="2" charset="-122"/>
                </a:rPr>
                <a:t>原始数据</a:t>
              </a:r>
            </a:p>
            <a:p>
              <a:endParaRPr kumimoji="0" lang="zh-CN" altLang="en-US" sz="1400">
                <a:solidFill>
                  <a:srgbClr val="FF0000"/>
                </a:solidFill>
                <a:latin typeface="华文新魏" pitchFamily="2" charset="-122"/>
                <a:ea typeface="华文新魏" pitchFamily="2" charset="-122"/>
              </a:endParaRPr>
            </a:p>
            <a:p>
              <a:r>
                <a:rPr kumimoji="0" lang="zh-CN" altLang="en-US" sz="1400">
                  <a:solidFill>
                    <a:srgbClr val="FF0000"/>
                  </a:solidFill>
                  <a:latin typeface="华文新魏" pitchFamily="2" charset="-122"/>
                  <a:ea typeface="华文新魏" pitchFamily="2" charset="-122"/>
                </a:rPr>
                <a:t>原始数据</a:t>
              </a:r>
            </a:p>
            <a:p>
              <a:endParaRPr kumimoji="0" lang="zh-CN" altLang="en-US" sz="1400">
                <a:solidFill>
                  <a:srgbClr val="FF0000"/>
                </a:solidFill>
                <a:latin typeface="华文新魏" pitchFamily="2" charset="-122"/>
                <a:ea typeface="华文新魏" pitchFamily="2" charset="-122"/>
              </a:endParaRPr>
            </a:p>
            <a:p>
              <a:r>
                <a:rPr kumimoji="0" lang="zh-CN" altLang="en-US" sz="1400">
                  <a:solidFill>
                    <a:srgbClr val="FF0000"/>
                  </a:solidFill>
                  <a:latin typeface="华文新魏" pitchFamily="2" charset="-122"/>
                  <a:ea typeface="华文新魏" pitchFamily="2" charset="-122"/>
                </a:rPr>
                <a:t>原始数据</a:t>
              </a:r>
            </a:p>
          </p:txBody>
        </p:sp>
        <p:sp>
          <p:nvSpPr>
            <p:cNvPr id="17" name="Line 34"/>
            <p:cNvSpPr>
              <a:spLocks noChangeShapeType="1"/>
            </p:cNvSpPr>
            <p:nvPr/>
          </p:nvSpPr>
          <p:spPr bwMode="auto">
            <a:xfrm>
              <a:off x="1629" y="2585"/>
              <a:ext cx="5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35"/>
            <p:cNvSpPr>
              <a:spLocks noChangeShapeType="1"/>
            </p:cNvSpPr>
            <p:nvPr/>
          </p:nvSpPr>
          <p:spPr bwMode="auto">
            <a:xfrm>
              <a:off x="1629" y="2882"/>
              <a:ext cx="75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36"/>
            <p:cNvSpPr>
              <a:spLocks noChangeShapeType="1"/>
            </p:cNvSpPr>
            <p:nvPr/>
          </p:nvSpPr>
          <p:spPr bwMode="auto">
            <a:xfrm>
              <a:off x="1629" y="3034"/>
              <a:ext cx="588" cy="1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37"/>
            <p:cNvSpPr>
              <a:spLocks noChangeShapeType="1"/>
            </p:cNvSpPr>
            <p:nvPr/>
          </p:nvSpPr>
          <p:spPr bwMode="auto">
            <a:xfrm flipH="1">
              <a:off x="2638" y="2585"/>
              <a:ext cx="100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38"/>
            <p:cNvSpPr>
              <a:spLocks noChangeShapeType="1"/>
            </p:cNvSpPr>
            <p:nvPr/>
          </p:nvSpPr>
          <p:spPr bwMode="auto">
            <a:xfrm flipH="1">
              <a:off x="2638" y="3133"/>
              <a:ext cx="1009" cy="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39"/>
            <p:cNvSpPr>
              <a:spLocks noChangeShapeType="1"/>
            </p:cNvSpPr>
            <p:nvPr/>
          </p:nvSpPr>
          <p:spPr bwMode="auto">
            <a:xfrm>
              <a:off x="2890" y="2882"/>
              <a:ext cx="7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40"/>
            <p:cNvSpPr>
              <a:spLocks noChangeShapeType="1"/>
            </p:cNvSpPr>
            <p:nvPr/>
          </p:nvSpPr>
          <p:spPr bwMode="auto">
            <a:xfrm>
              <a:off x="2890" y="2882"/>
              <a:ext cx="0" cy="51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41"/>
            <p:cNvSpPr txBox="1">
              <a:spLocks noChangeArrowheads="1"/>
            </p:cNvSpPr>
            <p:nvPr/>
          </p:nvSpPr>
          <p:spPr bwMode="auto">
            <a:xfrm>
              <a:off x="864" y="3282"/>
              <a:ext cx="960" cy="22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600">
                  <a:solidFill>
                    <a:srgbClr val="FF0000"/>
                  </a:solidFill>
                  <a:latin typeface="华文新魏" pitchFamily="2" charset="-122"/>
                  <a:ea typeface="华文新魏" pitchFamily="2" charset="-122"/>
                </a:rPr>
                <a:t>进程地址空间</a:t>
              </a:r>
            </a:p>
          </p:txBody>
        </p:sp>
        <p:sp>
          <p:nvSpPr>
            <p:cNvPr id="25" name="Text Box 43"/>
            <p:cNvSpPr txBox="1">
              <a:spLocks noChangeArrowheads="1"/>
            </p:cNvSpPr>
            <p:nvPr/>
          </p:nvSpPr>
          <p:spPr bwMode="auto">
            <a:xfrm>
              <a:off x="2206" y="3774"/>
              <a:ext cx="866" cy="2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物理地址空间</a:t>
              </a:r>
            </a:p>
          </p:txBody>
        </p:sp>
        <p:grpSp>
          <p:nvGrpSpPr>
            <p:cNvPr id="26" name="Group 51"/>
            <p:cNvGrpSpPr>
              <a:grpSpLocks/>
            </p:cNvGrpSpPr>
            <p:nvPr/>
          </p:nvGrpSpPr>
          <p:grpSpPr bwMode="auto">
            <a:xfrm>
              <a:off x="864" y="1056"/>
              <a:ext cx="912" cy="1104"/>
              <a:chOff x="864" y="1056"/>
              <a:chExt cx="912" cy="1104"/>
            </a:xfrm>
          </p:grpSpPr>
          <p:sp>
            <p:nvSpPr>
              <p:cNvPr id="47" name="Text Box 15"/>
              <p:cNvSpPr txBox="1">
                <a:spLocks noChangeArrowheads="1"/>
              </p:cNvSpPr>
              <p:nvPr/>
            </p:nvSpPr>
            <p:spPr bwMode="auto">
              <a:xfrm>
                <a:off x="1040" y="1056"/>
                <a:ext cx="592" cy="768"/>
              </a:xfrm>
              <a:prstGeom prst="rect">
                <a:avLst/>
              </a:prstGeom>
              <a:solidFill>
                <a:srgbClr val="FFCC66"/>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原始数据</a:t>
                </a:r>
              </a:p>
              <a:p>
                <a:pPr algn="just"/>
                <a:endParaRPr kumimoji="0" lang="zh-CN" altLang="en-US" sz="1400">
                  <a:solidFill>
                    <a:srgbClr val="FF0000"/>
                  </a:solidFill>
                  <a:latin typeface="华文新魏" pitchFamily="2" charset="-122"/>
                  <a:ea typeface="华文新魏" pitchFamily="2" charset="-122"/>
                </a:endParaRPr>
              </a:p>
              <a:p>
                <a:pPr algn="just"/>
                <a:r>
                  <a:rPr kumimoji="0" lang="zh-CN" altLang="en-US" sz="1400">
                    <a:solidFill>
                      <a:srgbClr val="FF0000"/>
                    </a:solidFill>
                    <a:latin typeface="华文新魏" pitchFamily="2" charset="-122"/>
                    <a:ea typeface="华文新魏" pitchFamily="2" charset="-122"/>
                  </a:rPr>
                  <a:t>原始数据</a:t>
                </a:r>
              </a:p>
              <a:p>
                <a:pPr algn="just"/>
                <a:endParaRPr kumimoji="0" lang="zh-CN" altLang="en-US" sz="1400">
                  <a:solidFill>
                    <a:srgbClr val="FF0000"/>
                  </a:solidFill>
                  <a:latin typeface="华文新魏" pitchFamily="2" charset="-122"/>
                  <a:ea typeface="华文新魏" pitchFamily="2" charset="-122"/>
                </a:endParaRPr>
              </a:p>
              <a:p>
                <a:pPr algn="just"/>
                <a:r>
                  <a:rPr kumimoji="0" lang="zh-CN" altLang="en-US" sz="1400">
                    <a:solidFill>
                      <a:srgbClr val="FF0000"/>
                    </a:solidFill>
                    <a:latin typeface="华文新魏" pitchFamily="2" charset="-122"/>
                    <a:ea typeface="华文新魏" pitchFamily="2" charset="-122"/>
                  </a:rPr>
                  <a:t>原始数据</a:t>
                </a:r>
              </a:p>
              <a:p>
                <a:pPr algn="just"/>
                <a:endParaRPr kumimoji="0" lang="zh-CN" altLang="en-US" sz="1400">
                  <a:solidFill>
                    <a:srgbClr val="FF0000"/>
                  </a:solidFill>
                  <a:latin typeface="华文新魏" pitchFamily="2" charset="-122"/>
                  <a:ea typeface="华文新魏" pitchFamily="2" charset="-122"/>
                </a:endParaRPr>
              </a:p>
              <a:p>
                <a:pPr algn="just"/>
                <a:endParaRPr kumimoji="0" lang="zh-CN" altLang="en-US" sz="1800">
                  <a:solidFill>
                    <a:srgbClr val="FF0000"/>
                  </a:solidFill>
                  <a:latin typeface="华文新魏" pitchFamily="2" charset="-122"/>
                  <a:ea typeface="华文新魏" pitchFamily="2" charset="-122"/>
                </a:endParaRPr>
              </a:p>
              <a:p>
                <a:pPr algn="just"/>
                <a:endParaRPr kumimoji="0" lang="en-US" altLang="zh-CN" sz="1800">
                  <a:solidFill>
                    <a:srgbClr val="FF0000"/>
                  </a:solidFill>
                  <a:latin typeface="华文新魏" pitchFamily="2" charset="-122"/>
                  <a:ea typeface="华文新魏" pitchFamily="2" charset="-122"/>
                </a:endParaRPr>
              </a:p>
            </p:txBody>
          </p:sp>
          <p:sp>
            <p:nvSpPr>
              <p:cNvPr id="48" name="Line 17"/>
              <p:cNvSpPr>
                <a:spLocks noChangeShapeType="1"/>
              </p:cNvSpPr>
              <p:nvPr/>
            </p:nvSpPr>
            <p:spPr bwMode="auto">
              <a:xfrm>
                <a:off x="1040" y="1320"/>
                <a:ext cx="5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8"/>
              <p:cNvSpPr>
                <a:spLocks noChangeShapeType="1"/>
              </p:cNvSpPr>
              <p:nvPr/>
            </p:nvSpPr>
            <p:spPr bwMode="auto">
              <a:xfrm>
                <a:off x="1040" y="1534"/>
                <a:ext cx="5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Text Box 44"/>
              <p:cNvSpPr txBox="1">
                <a:spLocks noChangeArrowheads="1"/>
              </p:cNvSpPr>
              <p:nvPr/>
            </p:nvSpPr>
            <p:spPr bwMode="auto">
              <a:xfrm>
                <a:off x="864" y="1895"/>
                <a:ext cx="912" cy="2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进程地址空间</a:t>
                </a:r>
              </a:p>
            </p:txBody>
          </p:sp>
        </p:grpSp>
        <p:sp>
          <p:nvSpPr>
            <p:cNvPr id="27" name="Text Box 45"/>
            <p:cNvSpPr txBox="1">
              <a:spLocks noChangeArrowheads="1"/>
            </p:cNvSpPr>
            <p:nvPr/>
          </p:nvSpPr>
          <p:spPr bwMode="auto">
            <a:xfrm>
              <a:off x="2208" y="2192"/>
              <a:ext cx="914" cy="2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物理地址空间</a:t>
              </a:r>
            </a:p>
          </p:txBody>
        </p:sp>
        <p:sp>
          <p:nvSpPr>
            <p:cNvPr id="28" name="Line 48"/>
            <p:cNvSpPr>
              <a:spLocks noChangeShapeType="1"/>
            </p:cNvSpPr>
            <p:nvPr/>
          </p:nvSpPr>
          <p:spPr bwMode="auto">
            <a:xfrm>
              <a:off x="1008" y="2640"/>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49"/>
            <p:cNvSpPr>
              <a:spLocks noChangeShapeType="1"/>
            </p:cNvSpPr>
            <p:nvPr/>
          </p:nvSpPr>
          <p:spPr bwMode="auto">
            <a:xfrm>
              <a:off x="1008" y="297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0" name="Group 52"/>
            <p:cNvGrpSpPr>
              <a:grpSpLocks/>
            </p:cNvGrpSpPr>
            <p:nvPr/>
          </p:nvGrpSpPr>
          <p:grpSpPr bwMode="auto">
            <a:xfrm>
              <a:off x="3456" y="1104"/>
              <a:ext cx="912" cy="1104"/>
              <a:chOff x="864" y="1056"/>
              <a:chExt cx="912" cy="1104"/>
            </a:xfrm>
          </p:grpSpPr>
          <p:sp>
            <p:nvSpPr>
              <p:cNvPr id="43" name="Text Box 53"/>
              <p:cNvSpPr txBox="1">
                <a:spLocks noChangeArrowheads="1"/>
              </p:cNvSpPr>
              <p:nvPr/>
            </p:nvSpPr>
            <p:spPr bwMode="auto">
              <a:xfrm>
                <a:off x="1040" y="1056"/>
                <a:ext cx="592" cy="768"/>
              </a:xfrm>
              <a:prstGeom prst="rect">
                <a:avLst/>
              </a:prstGeom>
              <a:solidFill>
                <a:srgbClr val="FFCC66"/>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原始数据</a:t>
                </a:r>
              </a:p>
              <a:p>
                <a:pPr algn="just"/>
                <a:endParaRPr kumimoji="0" lang="zh-CN" altLang="en-US" sz="1400">
                  <a:solidFill>
                    <a:srgbClr val="FF0000"/>
                  </a:solidFill>
                  <a:latin typeface="华文新魏" pitchFamily="2" charset="-122"/>
                  <a:ea typeface="华文新魏" pitchFamily="2" charset="-122"/>
                </a:endParaRPr>
              </a:p>
              <a:p>
                <a:pPr algn="just"/>
                <a:r>
                  <a:rPr kumimoji="0" lang="zh-CN" altLang="en-US" sz="1400">
                    <a:solidFill>
                      <a:srgbClr val="FF0000"/>
                    </a:solidFill>
                    <a:latin typeface="华文新魏" pitchFamily="2" charset="-122"/>
                    <a:ea typeface="华文新魏" pitchFamily="2" charset="-122"/>
                  </a:rPr>
                  <a:t>原始数据</a:t>
                </a:r>
              </a:p>
              <a:p>
                <a:pPr algn="just"/>
                <a:endParaRPr kumimoji="0" lang="zh-CN" altLang="en-US" sz="1400">
                  <a:solidFill>
                    <a:srgbClr val="FF0000"/>
                  </a:solidFill>
                  <a:latin typeface="华文新魏" pitchFamily="2" charset="-122"/>
                  <a:ea typeface="华文新魏" pitchFamily="2" charset="-122"/>
                </a:endParaRPr>
              </a:p>
              <a:p>
                <a:pPr algn="just"/>
                <a:r>
                  <a:rPr kumimoji="0" lang="zh-CN" altLang="en-US" sz="1400">
                    <a:solidFill>
                      <a:srgbClr val="FF0000"/>
                    </a:solidFill>
                    <a:latin typeface="华文新魏" pitchFamily="2" charset="-122"/>
                    <a:ea typeface="华文新魏" pitchFamily="2" charset="-122"/>
                  </a:rPr>
                  <a:t>原始数据</a:t>
                </a:r>
              </a:p>
              <a:p>
                <a:pPr algn="just"/>
                <a:endParaRPr kumimoji="0" lang="zh-CN" altLang="en-US" sz="1400">
                  <a:solidFill>
                    <a:srgbClr val="FF0000"/>
                  </a:solidFill>
                  <a:latin typeface="华文新魏" pitchFamily="2" charset="-122"/>
                  <a:ea typeface="华文新魏" pitchFamily="2" charset="-122"/>
                </a:endParaRPr>
              </a:p>
              <a:p>
                <a:pPr algn="just"/>
                <a:endParaRPr kumimoji="0" lang="zh-CN" altLang="en-US" sz="1800">
                  <a:solidFill>
                    <a:srgbClr val="FF0000"/>
                  </a:solidFill>
                  <a:latin typeface="华文新魏" pitchFamily="2" charset="-122"/>
                  <a:ea typeface="华文新魏" pitchFamily="2" charset="-122"/>
                </a:endParaRPr>
              </a:p>
              <a:p>
                <a:pPr algn="just"/>
                <a:endParaRPr kumimoji="0" lang="en-US" altLang="zh-CN" sz="1800">
                  <a:solidFill>
                    <a:srgbClr val="FF0000"/>
                  </a:solidFill>
                  <a:latin typeface="华文新魏" pitchFamily="2" charset="-122"/>
                  <a:ea typeface="华文新魏" pitchFamily="2" charset="-122"/>
                </a:endParaRPr>
              </a:p>
            </p:txBody>
          </p:sp>
          <p:sp>
            <p:nvSpPr>
              <p:cNvPr id="44" name="Line 54"/>
              <p:cNvSpPr>
                <a:spLocks noChangeShapeType="1"/>
              </p:cNvSpPr>
              <p:nvPr/>
            </p:nvSpPr>
            <p:spPr bwMode="auto">
              <a:xfrm>
                <a:off x="1040" y="1320"/>
                <a:ext cx="5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55"/>
              <p:cNvSpPr>
                <a:spLocks noChangeShapeType="1"/>
              </p:cNvSpPr>
              <p:nvPr/>
            </p:nvSpPr>
            <p:spPr bwMode="auto">
              <a:xfrm>
                <a:off x="1040" y="1534"/>
                <a:ext cx="5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Text Box 56"/>
              <p:cNvSpPr txBox="1">
                <a:spLocks noChangeArrowheads="1"/>
              </p:cNvSpPr>
              <p:nvPr/>
            </p:nvSpPr>
            <p:spPr bwMode="auto">
              <a:xfrm>
                <a:off x="864" y="1895"/>
                <a:ext cx="912" cy="2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进程地址空间</a:t>
                </a:r>
              </a:p>
            </p:txBody>
          </p:sp>
        </p:grpSp>
        <p:grpSp>
          <p:nvGrpSpPr>
            <p:cNvPr id="31" name="Group 57"/>
            <p:cNvGrpSpPr>
              <a:grpSpLocks/>
            </p:cNvGrpSpPr>
            <p:nvPr/>
          </p:nvGrpSpPr>
          <p:grpSpPr bwMode="auto">
            <a:xfrm>
              <a:off x="3504" y="2496"/>
              <a:ext cx="912" cy="1104"/>
              <a:chOff x="864" y="1056"/>
              <a:chExt cx="912" cy="1104"/>
            </a:xfrm>
          </p:grpSpPr>
          <p:sp>
            <p:nvSpPr>
              <p:cNvPr id="39" name="Text Box 58"/>
              <p:cNvSpPr txBox="1">
                <a:spLocks noChangeArrowheads="1"/>
              </p:cNvSpPr>
              <p:nvPr/>
            </p:nvSpPr>
            <p:spPr bwMode="auto">
              <a:xfrm>
                <a:off x="1040" y="1056"/>
                <a:ext cx="592" cy="768"/>
              </a:xfrm>
              <a:prstGeom prst="rect">
                <a:avLst/>
              </a:prstGeom>
              <a:solidFill>
                <a:srgbClr val="FFCC66"/>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原始数据</a:t>
                </a:r>
              </a:p>
              <a:p>
                <a:pPr algn="just"/>
                <a:endParaRPr kumimoji="0" lang="zh-CN" altLang="en-US" sz="1400">
                  <a:solidFill>
                    <a:srgbClr val="FF0000"/>
                  </a:solidFill>
                  <a:latin typeface="华文新魏" pitchFamily="2" charset="-122"/>
                  <a:ea typeface="华文新魏" pitchFamily="2" charset="-122"/>
                </a:endParaRPr>
              </a:p>
              <a:p>
                <a:pPr algn="just"/>
                <a:r>
                  <a:rPr kumimoji="0" lang="zh-CN" altLang="en-US" sz="1400">
                    <a:solidFill>
                      <a:srgbClr val="FF0000"/>
                    </a:solidFill>
                    <a:latin typeface="华文新魏" pitchFamily="2" charset="-122"/>
                    <a:ea typeface="华文新魏" pitchFamily="2" charset="-122"/>
                  </a:rPr>
                  <a:t>原始数据</a:t>
                </a:r>
              </a:p>
              <a:p>
                <a:pPr algn="just"/>
                <a:endParaRPr kumimoji="0" lang="zh-CN" altLang="en-US" sz="1400">
                  <a:solidFill>
                    <a:srgbClr val="FF0000"/>
                  </a:solidFill>
                  <a:latin typeface="华文新魏" pitchFamily="2" charset="-122"/>
                  <a:ea typeface="华文新魏" pitchFamily="2" charset="-122"/>
                </a:endParaRPr>
              </a:p>
              <a:p>
                <a:pPr algn="just"/>
                <a:r>
                  <a:rPr kumimoji="0" lang="zh-CN" altLang="en-US" sz="1400">
                    <a:solidFill>
                      <a:srgbClr val="FF0000"/>
                    </a:solidFill>
                    <a:latin typeface="华文新魏" pitchFamily="2" charset="-122"/>
                    <a:ea typeface="华文新魏" pitchFamily="2" charset="-122"/>
                  </a:rPr>
                  <a:t>原始数据</a:t>
                </a:r>
              </a:p>
              <a:p>
                <a:pPr algn="just"/>
                <a:endParaRPr kumimoji="0" lang="zh-CN" altLang="en-US" sz="1400">
                  <a:solidFill>
                    <a:srgbClr val="FF0000"/>
                  </a:solidFill>
                  <a:latin typeface="华文新魏" pitchFamily="2" charset="-122"/>
                  <a:ea typeface="华文新魏" pitchFamily="2" charset="-122"/>
                </a:endParaRPr>
              </a:p>
              <a:p>
                <a:pPr algn="just"/>
                <a:endParaRPr kumimoji="0" lang="zh-CN" altLang="en-US" sz="1800">
                  <a:solidFill>
                    <a:srgbClr val="FF0000"/>
                  </a:solidFill>
                  <a:latin typeface="华文新魏" pitchFamily="2" charset="-122"/>
                  <a:ea typeface="华文新魏" pitchFamily="2" charset="-122"/>
                </a:endParaRPr>
              </a:p>
              <a:p>
                <a:pPr algn="just"/>
                <a:endParaRPr kumimoji="0" lang="en-US" altLang="zh-CN" sz="1800">
                  <a:solidFill>
                    <a:srgbClr val="FF0000"/>
                  </a:solidFill>
                  <a:latin typeface="华文新魏" pitchFamily="2" charset="-122"/>
                  <a:ea typeface="华文新魏" pitchFamily="2" charset="-122"/>
                </a:endParaRPr>
              </a:p>
            </p:txBody>
          </p:sp>
          <p:sp>
            <p:nvSpPr>
              <p:cNvPr id="40" name="Line 59"/>
              <p:cNvSpPr>
                <a:spLocks noChangeShapeType="1"/>
              </p:cNvSpPr>
              <p:nvPr/>
            </p:nvSpPr>
            <p:spPr bwMode="auto">
              <a:xfrm>
                <a:off x="1040" y="1320"/>
                <a:ext cx="5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0"/>
              <p:cNvSpPr>
                <a:spLocks noChangeShapeType="1"/>
              </p:cNvSpPr>
              <p:nvPr/>
            </p:nvSpPr>
            <p:spPr bwMode="auto">
              <a:xfrm>
                <a:off x="1040" y="1534"/>
                <a:ext cx="5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61"/>
              <p:cNvSpPr txBox="1">
                <a:spLocks noChangeArrowheads="1"/>
              </p:cNvSpPr>
              <p:nvPr/>
            </p:nvSpPr>
            <p:spPr bwMode="auto">
              <a:xfrm>
                <a:off x="864" y="1895"/>
                <a:ext cx="912" cy="2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sz="1400">
                    <a:solidFill>
                      <a:srgbClr val="FF0000"/>
                    </a:solidFill>
                    <a:latin typeface="华文新魏" pitchFamily="2" charset="-122"/>
                    <a:ea typeface="华文新魏" pitchFamily="2" charset="-122"/>
                  </a:rPr>
                  <a:t>进程地址空间</a:t>
                </a:r>
              </a:p>
            </p:txBody>
          </p:sp>
        </p:grpSp>
        <p:sp>
          <p:nvSpPr>
            <p:cNvPr id="32" name="Rectangle 65"/>
            <p:cNvSpPr>
              <a:spLocks noChangeArrowheads="1"/>
            </p:cNvSpPr>
            <p:nvPr/>
          </p:nvSpPr>
          <p:spPr bwMode="auto">
            <a:xfrm>
              <a:off x="2400" y="3408"/>
              <a:ext cx="672"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solidFill>
                    <a:srgbClr val="FF0000"/>
                  </a:solidFill>
                  <a:latin typeface="华文新魏" pitchFamily="2" charset="-122"/>
                  <a:ea typeface="华文新魏" pitchFamily="2" charset="-122"/>
                </a:rPr>
                <a:t>页面</a:t>
              </a:r>
              <a:r>
                <a:rPr lang="en-US" altLang="zh-CN" sz="1400">
                  <a:solidFill>
                    <a:srgbClr val="FF0000"/>
                  </a:solidFill>
                  <a:latin typeface="华文新魏" pitchFamily="2" charset="-122"/>
                  <a:ea typeface="华文新魏" pitchFamily="2" charset="-122"/>
                </a:rPr>
                <a:t>2</a:t>
              </a:r>
              <a:r>
                <a:rPr lang="zh-CN" altLang="en-US" sz="1400">
                  <a:solidFill>
                    <a:srgbClr val="FF0000"/>
                  </a:solidFill>
                  <a:latin typeface="华文新魏" pitchFamily="2" charset="-122"/>
                  <a:ea typeface="华文新魏" pitchFamily="2" charset="-122"/>
                </a:rPr>
                <a:t>副本 </a:t>
              </a:r>
            </a:p>
          </p:txBody>
        </p:sp>
        <p:sp>
          <p:nvSpPr>
            <p:cNvPr id="33" name="Rectangle 66"/>
            <p:cNvSpPr>
              <a:spLocks noChangeArrowheads="1"/>
            </p:cNvSpPr>
            <p:nvPr/>
          </p:nvSpPr>
          <p:spPr bwMode="auto">
            <a:xfrm>
              <a:off x="2208" y="1109"/>
              <a:ext cx="391"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solidFill>
                    <a:srgbClr val="FF0000"/>
                  </a:solidFill>
                  <a:latin typeface="华文新魏" pitchFamily="2" charset="-122"/>
                  <a:ea typeface="华文新魏" pitchFamily="2" charset="-122"/>
                </a:rPr>
                <a:t>页面</a:t>
              </a:r>
              <a:r>
                <a:rPr lang="en-US" altLang="zh-CN" sz="1400">
                  <a:solidFill>
                    <a:srgbClr val="FF0000"/>
                  </a:solidFill>
                  <a:latin typeface="华文新魏" pitchFamily="2" charset="-122"/>
                  <a:ea typeface="华文新魏" pitchFamily="2" charset="-122"/>
                </a:rPr>
                <a:t>1</a:t>
              </a:r>
            </a:p>
          </p:txBody>
        </p:sp>
        <p:sp>
          <p:nvSpPr>
            <p:cNvPr id="34" name="Rectangle 69"/>
            <p:cNvSpPr>
              <a:spLocks noChangeArrowheads="1"/>
            </p:cNvSpPr>
            <p:nvPr/>
          </p:nvSpPr>
          <p:spPr bwMode="auto">
            <a:xfrm>
              <a:off x="2400" y="1445"/>
              <a:ext cx="410"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solidFill>
                    <a:srgbClr val="FF0000"/>
                  </a:solidFill>
                  <a:latin typeface="华文新魏" pitchFamily="2" charset="-122"/>
                  <a:ea typeface="华文新魏" pitchFamily="2" charset="-122"/>
                </a:rPr>
                <a:t>页面</a:t>
              </a:r>
              <a:r>
                <a:rPr lang="en-US" altLang="zh-CN" sz="1400">
                  <a:solidFill>
                    <a:srgbClr val="FF0000"/>
                  </a:solidFill>
                  <a:latin typeface="华文新魏" pitchFamily="2" charset="-122"/>
                  <a:ea typeface="华文新魏" pitchFamily="2" charset="-122"/>
                </a:rPr>
                <a:t>2</a:t>
              </a:r>
            </a:p>
          </p:txBody>
        </p:sp>
        <p:sp>
          <p:nvSpPr>
            <p:cNvPr id="35" name="Rectangle 70"/>
            <p:cNvSpPr>
              <a:spLocks noChangeArrowheads="1"/>
            </p:cNvSpPr>
            <p:nvPr/>
          </p:nvSpPr>
          <p:spPr bwMode="auto">
            <a:xfrm>
              <a:off x="2208" y="1781"/>
              <a:ext cx="410"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solidFill>
                    <a:srgbClr val="FF0000"/>
                  </a:solidFill>
                  <a:latin typeface="华文新魏" pitchFamily="2" charset="-122"/>
                  <a:ea typeface="华文新魏" pitchFamily="2" charset="-122"/>
                </a:rPr>
                <a:t>页面</a:t>
              </a:r>
              <a:r>
                <a:rPr lang="en-US" altLang="zh-CN" sz="1400">
                  <a:solidFill>
                    <a:srgbClr val="FF0000"/>
                  </a:solidFill>
                  <a:latin typeface="华文新魏" pitchFamily="2" charset="-122"/>
                  <a:ea typeface="华文新魏" pitchFamily="2" charset="-122"/>
                </a:rPr>
                <a:t>3</a:t>
              </a:r>
            </a:p>
          </p:txBody>
        </p:sp>
        <p:sp>
          <p:nvSpPr>
            <p:cNvPr id="36" name="Rectangle 71"/>
            <p:cNvSpPr>
              <a:spLocks noChangeArrowheads="1"/>
            </p:cNvSpPr>
            <p:nvPr/>
          </p:nvSpPr>
          <p:spPr bwMode="auto">
            <a:xfrm>
              <a:off x="2208" y="2501"/>
              <a:ext cx="391"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solidFill>
                    <a:srgbClr val="FF0000"/>
                  </a:solidFill>
                  <a:latin typeface="华文新魏" pitchFamily="2" charset="-122"/>
                  <a:ea typeface="华文新魏" pitchFamily="2" charset="-122"/>
                </a:rPr>
                <a:t>页面</a:t>
              </a:r>
              <a:r>
                <a:rPr lang="en-US" altLang="zh-CN" sz="1400">
                  <a:solidFill>
                    <a:srgbClr val="FF0000"/>
                  </a:solidFill>
                  <a:latin typeface="华文新魏" pitchFamily="2" charset="-122"/>
                  <a:ea typeface="华文新魏" pitchFamily="2" charset="-122"/>
                </a:rPr>
                <a:t>1</a:t>
              </a:r>
            </a:p>
          </p:txBody>
        </p:sp>
        <p:sp>
          <p:nvSpPr>
            <p:cNvPr id="37" name="Rectangle 72"/>
            <p:cNvSpPr>
              <a:spLocks noChangeArrowheads="1"/>
            </p:cNvSpPr>
            <p:nvPr/>
          </p:nvSpPr>
          <p:spPr bwMode="auto">
            <a:xfrm>
              <a:off x="2400" y="2789"/>
              <a:ext cx="410"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solidFill>
                    <a:srgbClr val="FF0000"/>
                  </a:solidFill>
                  <a:latin typeface="华文新魏" pitchFamily="2" charset="-122"/>
                  <a:ea typeface="华文新魏" pitchFamily="2" charset="-122"/>
                </a:rPr>
                <a:t>页面</a:t>
              </a:r>
              <a:r>
                <a:rPr lang="en-US" altLang="zh-CN" sz="1400">
                  <a:solidFill>
                    <a:srgbClr val="FF0000"/>
                  </a:solidFill>
                  <a:latin typeface="华文新魏" pitchFamily="2" charset="-122"/>
                  <a:ea typeface="华文新魏" pitchFamily="2" charset="-122"/>
                </a:rPr>
                <a:t>2</a:t>
              </a:r>
            </a:p>
          </p:txBody>
        </p:sp>
        <p:sp>
          <p:nvSpPr>
            <p:cNvPr id="38" name="Rectangle 73"/>
            <p:cNvSpPr>
              <a:spLocks noChangeArrowheads="1"/>
            </p:cNvSpPr>
            <p:nvPr/>
          </p:nvSpPr>
          <p:spPr bwMode="auto">
            <a:xfrm>
              <a:off x="2256" y="3077"/>
              <a:ext cx="410"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solidFill>
                    <a:srgbClr val="FF0000"/>
                  </a:solidFill>
                  <a:latin typeface="华文新魏" pitchFamily="2" charset="-122"/>
                  <a:ea typeface="华文新魏" pitchFamily="2" charset="-122"/>
                </a:rPr>
                <a:t>页面</a:t>
              </a:r>
              <a:r>
                <a:rPr lang="en-US" altLang="zh-CN" sz="1400">
                  <a:solidFill>
                    <a:srgbClr val="FF0000"/>
                  </a:solidFill>
                  <a:latin typeface="华文新魏" pitchFamily="2" charset="-122"/>
                  <a:ea typeface="华文新魏" pitchFamily="2" charset="-122"/>
                </a:rPr>
                <a:t>3</a:t>
              </a:r>
            </a:p>
          </p:txBody>
        </p:sp>
      </p:grpSp>
    </p:spTree>
    <p:extLst>
      <p:ext uri="{BB962C8B-B14F-4D97-AF65-F5344CB8AC3E}">
        <p14:creationId xmlns:p14="http://schemas.microsoft.com/office/powerpoint/2010/main" val="2146677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4.2 </a:t>
            </a:r>
            <a:r>
              <a:rPr lang="zh-CN" altLang="en-US" dirty="0" smtClean="0"/>
              <a:t>连续存储空间管理</a:t>
            </a:r>
            <a:endParaRPr lang="zh-CN" altLang="en-US" dirty="0"/>
          </a:p>
        </p:txBody>
      </p:sp>
      <p:sp>
        <p:nvSpPr>
          <p:cNvPr id="3" name="内容占位符 2"/>
          <p:cNvSpPr>
            <a:spLocks noGrp="1"/>
          </p:cNvSpPr>
          <p:nvPr>
            <p:ph idx="1"/>
          </p:nvPr>
        </p:nvSpPr>
        <p:spPr/>
        <p:txBody>
          <a:bodyPr/>
          <a:lstStyle/>
          <a:p>
            <a:r>
              <a:rPr lang="zh-CN" altLang="en-US" dirty="0" smtClean="0"/>
              <a:t>固定分区存储管理</a:t>
            </a:r>
            <a:endParaRPr lang="en-US" altLang="zh-CN" dirty="0" smtClean="0"/>
          </a:p>
          <a:p>
            <a:r>
              <a:rPr lang="zh-CN" altLang="en-US" dirty="0" smtClean="0"/>
              <a:t>可变分区存储管理</a:t>
            </a:r>
            <a:endParaRPr lang="en-US" altLang="zh-CN" dirty="0" smtClean="0"/>
          </a:p>
          <a:p>
            <a:r>
              <a:rPr lang="zh-CN" altLang="en-US" dirty="0" smtClean="0"/>
              <a:t>伙伴系统</a:t>
            </a:r>
            <a:endParaRPr lang="en-US" altLang="zh-CN" dirty="0" smtClean="0"/>
          </a:p>
          <a:p>
            <a:r>
              <a:rPr lang="zh-CN" altLang="en-US" dirty="0" smtClean="0"/>
              <a:t>主存不足的存储管理技术</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a:t>
            </a:fld>
            <a:endParaRPr lang="zh-CN" altLang="en-US"/>
          </a:p>
        </p:txBody>
      </p:sp>
    </p:spTree>
    <p:extLst>
      <p:ext uri="{BB962C8B-B14F-4D97-AF65-F5344CB8AC3E}">
        <p14:creationId xmlns:p14="http://schemas.microsoft.com/office/powerpoint/2010/main" val="12958346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请求分段式存储管理</a:t>
            </a:r>
            <a:endParaRPr lang="zh-CN" altLang="en-US" dirty="0"/>
          </a:p>
        </p:txBody>
      </p:sp>
      <p:sp>
        <p:nvSpPr>
          <p:cNvPr id="3" name="内容占位符 2"/>
          <p:cNvSpPr>
            <a:spLocks noGrp="1"/>
          </p:cNvSpPr>
          <p:nvPr>
            <p:ph idx="1"/>
          </p:nvPr>
        </p:nvSpPr>
        <p:spPr/>
        <p:txBody>
          <a:bodyPr/>
          <a:lstStyle/>
          <a:p>
            <a:r>
              <a:rPr lang="zh-CN" altLang="en-US" dirty="0"/>
              <a:t>当作业被调度投入运行时，首先把当前需要的一段或几段装</a:t>
            </a:r>
            <a:r>
              <a:rPr lang="zh-CN" altLang="en-US" dirty="0" smtClean="0"/>
              <a:t>入主存</a:t>
            </a:r>
            <a:endParaRPr lang="en-US" altLang="zh-CN" dirty="0" smtClean="0"/>
          </a:p>
          <a:p>
            <a:r>
              <a:rPr lang="zh-CN" altLang="en-US" dirty="0" smtClean="0"/>
              <a:t>如果请求段不在内存中</a:t>
            </a:r>
            <a:r>
              <a:rPr lang="en-US" altLang="zh-CN" dirty="0" smtClean="0">
                <a:sym typeface="Wingdings" panose="05000000000000000000" pitchFamily="2" charset="2"/>
              </a:rPr>
              <a:t></a:t>
            </a:r>
            <a:r>
              <a:rPr lang="zh-CN" altLang="en-US" dirty="0" smtClean="0">
                <a:sym typeface="Wingdings" panose="05000000000000000000" pitchFamily="2" charset="2"/>
              </a:rPr>
              <a:t>缺段中断</a:t>
            </a:r>
            <a:endParaRPr lang="en-US" altLang="zh-CN" dirty="0" smtClean="0">
              <a:sym typeface="Wingdings" panose="05000000000000000000" pitchFamily="2" charset="2"/>
            </a:endParaRPr>
          </a:p>
          <a:p>
            <a:r>
              <a:rPr lang="zh-CN" altLang="en-US" dirty="0" smtClean="0">
                <a:sym typeface="Wingdings" panose="05000000000000000000" pitchFamily="2" charset="2"/>
              </a:rPr>
              <a:t>中断处理程序调入请求断</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需要连续的存储区域</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空闲内存足够，但不连续</a:t>
            </a:r>
            <a:r>
              <a:rPr lang="en-US" altLang="zh-CN" dirty="0" smtClean="0">
                <a:sym typeface="Wingdings" panose="05000000000000000000" pitchFamily="2" charset="2"/>
              </a:rPr>
              <a:t></a:t>
            </a:r>
            <a:r>
              <a:rPr lang="zh-CN" altLang="en-US" dirty="0" smtClean="0">
                <a:sym typeface="Wingdings" panose="05000000000000000000" pitchFamily="2" charset="2"/>
              </a:rPr>
              <a:t>移动</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空闲内存不够</a:t>
            </a:r>
            <a:r>
              <a:rPr lang="en-US" altLang="zh-CN" dirty="0" smtClean="0">
                <a:sym typeface="Wingdings" panose="05000000000000000000" pitchFamily="2" charset="2"/>
              </a:rPr>
              <a:t></a:t>
            </a:r>
            <a:r>
              <a:rPr lang="zh-CN" altLang="en-US" dirty="0" smtClean="0">
                <a:sym typeface="Wingdings" panose="05000000000000000000" pitchFamily="2" charset="2"/>
              </a:rPr>
              <a:t>对换不用的段</a:t>
            </a:r>
            <a:endParaRPr lang="en-US" altLang="zh-CN" dirty="0" smtClean="0">
              <a:sym typeface="Wingdings" panose="05000000000000000000" pitchFamily="2" charset="2"/>
            </a:endParaRPr>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90</a:t>
            </a:fld>
            <a:endParaRPr lang="zh-CN" altLang="en-US"/>
          </a:p>
        </p:txBody>
      </p:sp>
    </p:spTree>
    <p:extLst>
      <p:ext uri="{BB962C8B-B14F-4D97-AF65-F5344CB8AC3E}">
        <p14:creationId xmlns:p14="http://schemas.microsoft.com/office/powerpoint/2010/main" val="37139942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分段式虚拟存储管理的段表</a:t>
            </a:r>
            <a:endParaRPr lang="zh-CN" altLang="en-US" dirty="0"/>
          </a:p>
        </p:txBody>
      </p:sp>
      <p:sp>
        <p:nvSpPr>
          <p:cNvPr id="3" name="内容占位符 2"/>
          <p:cNvSpPr>
            <a:spLocks noGrp="1"/>
          </p:cNvSpPr>
          <p:nvPr>
            <p:ph idx="1"/>
          </p:nvPr>
        </p:nvSpPr>
        <p:spPr/>
        <p:txBody>
          <a:bodyPr/>
          <a:lstStyle/>
          <a:p>
            <a:r>
              <a:rPr lang="zh-CN" altLang="en-US" dirty="0" smtClean="0"/>
              <a:t>段表项</a:t>
            </a:r>
            <a:endParaRPr lang="en-US" altLang="zh-CN" dirty="0" smtClean="0"/>
          </a:p>
          <a:p>
            <a:endParaRPr lang="en-US" altLang="zh-CN" dirty="0"/>
          </a:p>
          <a:p>
            <a:pPr algn="just">
              <a:lnSpc>
                <a:spcPct val="90000"/>
              </a:lnSpc>
            </a:pPr>
            <a:r>
              <a:rPr lang="zh-CN" altLang="en-US" dirty="0"/>
              <a:t>特征位</a:t>
            </a:r>
            <a:r>
              <a:rPr lang="en-US" altLang="zh-CN" dirty="0"/>
              <a:t>: 00(</a:t>
            </a:r>
            <a:r>
              <a:rPr lang="zh-CN" altLang="en-US" dirty="0"/>
              <a:t>不在主存</a:t>
            </a:r>
            <a:r>
              <a:rPr lang="en-US" altLang="zh-CN" dirty="0"/>
              <a:t>)</a:t>
            </a:r>
            <a:r>
              <a:rPr lang="zh-CN" altLang="en-US" dirty="0"/>
              <a:t>；</a:t>
            </a:r>
            <a:r>
              <a:rPr lang="en-US" altLang="zh-CN" dirty="0"/>
              <a:t>01(</a:t>
            </a:r>
            <a:r>
              <a:rPr lang="zh-CN" altLang="en-US" dirty="0"/>
              <a:t>在主存</a:t>
            </a:r>
            <a:r>
              <a:rPr lang="en-US" altLang="zh-CN" dirty="0"/>
              <a:t>)</a:t>
            </a:r>
            <a:r>
              <a:rPr lang="zh-CN" altLang="en-US" dirty="0"/>
              <a:t>；</a:t>
            </a:r>
            <a:r>
              <a:rPr lang="en-US" altLang="zh-CN" dirty="0"/>
              <a:t>11(</a:t>
            </a:r>
            <a:r>
              <a:rPr lang="zh-CN" altLang="en-US" dirty="0"/>
              <a:t>共享段</a:t>
            </a:r>
            <a:r>
              <a:rPr lang="en-US" altLang="zh-CN" dirty="0"/>
              <a:t>)</a:t>
            </a:r>
            <a:r>
              <a:rPr lang="zh-CN" altLang="en-US" dirty="0"/>
              <a:t>；</a:t>
            </a:r>
          </a:p>
          <a:p>
            <a:pPr algn="just">
              <a:lnSpc>
                <a:spcPct val="90000"/>
              </a:lnSpc>
            </a:pPr>
            <a:r>
              <a:rPr lang="zh-CN" altLang="en-US" dirty="0"/>
              <a:t>存取权限</a:t>
            </a:r>
            <a:r>
              <a:rPr lang="en-US" altLang="zh-CN" dirty="0"/>
              <a:t>: 00(</a:t>
            </a:r>
            <a:r>
              <a:rPr lang="zh-CN" altLang="en-US" dirty="0"/>
              <a:t>可执行</a:t>
            </a:r>
            <a:r>
              <a:rPr lang="en-US" altLang="zh-CN" dirty="0"/>
              <a:t>)</a:t>
            </a:r>
            <a:r>
              <a:rPr lang="zh-CN" altLang="en-US" dirty="0"/>
              <a:t>；</a:t>
            </a:r>
            <a:r>
              <a:rPr lang="en-US" altLang="zh-CN" dirty="0"/>
              <a:t>01(</a:t>
            </a:r>
            <a:r>
              <a:rPr lang="zh-CN" altLang="en-US" dirty="0"/>
              <a:t>可读</a:t>
            </a:r>
            <a:r>
              <a:rPr lang="en-US" altLang="zh-CN" dirty="0"/>
              <a:t>)</a:t>
            </a:r>
            <a:r>
              <a:rPr lang="zh-CN" altLang="en-US" dirty="0"/>
              <a:t>；</a:t>
            </a:r>
            <a:r>
              <a:rPr lang="en-US" altLang="zh-CN" dirty="0"/>
              <a:t>11(</a:t>
            </a:r>
            <a:r>
              <a:rPr lang="zh-CN" altLang="en-US" dirty="0"/>
              <a:t>可写</a:t>
            </a:r>
            <a:r>
              <a:rPr lang="en-US" altLang="zh-CN" dirty="0"/>
              <a:t>)</a:t>
            </a:r>
            <a:r>
              <a:rPr lang="zh-CN" altLang="en-US" dirty="0"/>
              <a:t>；</a:t>
            </a:r>
          </a:p>
          <a:p>
            <a:pPr algn="just">
              <a:lnSpc>
                <a:spcPct val="90000"/>
              </a:lnSpc>
            </a:pPr>
            <a:r>
              <a:rPr lang="zh-CN" altLang="en-US" dirty="0"/>
              <a:t>扩充位</a:t>
            </a:r>
            <a:r>
              <a:rPr lang="en-US" altLang="zh-CN" dirty="0"/>
              <a:t>: 0(</a:t>
            </a:r>
            <a:r>
              <a:rPr lang="zh-CN" altLang="en-US" dirty="0"/>
              <a:t>固定长</a:t>
            </a:r>
            <a:r>
              <a:rPr lang="en-US" altLang="zh-CN" dirty="0"/>
              <a:t>)</a:t>
            </a:r>
            <a:r>
              <a:rPr lang="zh-CN" altLang="en-US" dirty="0"/>
              <a:t>；</a:t>
            </a:r>
            <a:r>
              <a:rPr lang="en-US" altLang="zh-CN" dirty="0"/>
              <a:t>1(</a:t>
            </a:r>
            <a:r>
              <a:rPr lang="zh-CN" altLang="en-US" dirty="0"/>
              <a:t>可扩充</a:t>
            </a:r>
            <a:r>
              <a:rPr lang="en-US" altLang="zh-CN" dirty="0"/>
              <a:t>)</a:t>
            </a:r>
            <a:r>
              <a:rPr lang="zh-CN" altLang="en-US" dirty="0"/>
              <a:t>；</a:t>
            </a:r>
          </a:p>
          <a:p>
            <a:pPr algn="just">
              <a:lnSpc>
                <a:spcPct val="90000"/>
              </a:lnSpc>
            </a:pPr>
            <a:r>
              <a:rPr lang="zh-CN" altLang="en-US" dirty="0"/>
              <a:t>标志位</a:t>
            </a:r>
            <a:r>
              <a:rPr lang="en-US" altLang="zh-CN" dirty="0"/>
              <a:t>: 00(</a:t>
            </a:r>
            <a:r>
              <a:rPr lang="zh-CN" altLang="en-US" dirty="0"/>
              <a:t>未修改</a:t>
            </a:r>
            <a:r>
              <a:rPr lang="en-US" altLang="zh-CN" dirty="0"/>
              <a:t>)</a:t>
            </a:r>
            <a:r>
              <a:rPr lang="zh-CN" altLang="en-US" dirty="0"/>
              <a:t>；</a:t>
            </a:r>
            <a:r>
              <a:rPr lang="en-US" altLang="zh-CN" dirty="0"/>
              <a:t>01(</a:t>
            </a:r>
            <a:r>
              <a:rPr lang="zh-CN" altLang="en-US" dirty="0"/>
              <a:t>已修改</a:t>
            </a:r>
            <a:r>
              <a:rPr lang="en-US" altLang="zh-CN" dirty="0"/>
              <a:t>)</a:t>
            </a:r>
            <a:r>
              <a:rPr lang="zh-CN" altLang="en-US" dirty="0"/>
              <a:t>；</a:t>
            </a:r>
            <a:r>
              <a:rPr lang="en-US" altLang="zh-CN" dirty="0"/>
              <a:t>11(</a:t>
            </a:r>
            <a:r>
              <a:rPr lang="zh-CN" altLang="en-US" dirty="0"/>
              <a:t>不可移动</a:t>
            </a:r>
            <a:r>
              <a:rPr lang="en-US" altLang="zh-CN" dirty="0"/>
              <a:t>)</a:t>
            </a:r>
            <a:r>
              <a:rPr lang="zh-CN" altLang="en-US" dirty="0"/>
              <a:t>；</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91</a:t>
            </a:fld>
            <a:endParaRPr lang="zh-CN" altLang="en-US"/>
          </a:p>
        </p:txBody>
      </p:sp>
      <p:sp>
        <p:nvSpPr>
          <p:cNvPr id="7" name="Text Box 5"/>
          <p:cNvSpPr txBox="1">
            <a:spLocks noChangeArrowheads="1"/>
          </p:cNvSpPr>
          <p:nvPr/>
        </p:nvSpPr>
        <p:spPr bwMode="auto">
          <a:xfrm>
            <a:off x="888834" y="1766101"/>
            <a:ext cx="489015" cy="294747"/>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dirty="0">
                <a:solidFill>
                  <a:srgbClr val="0000FF"/>
                </a:solidFill>
                <a:latin typeface="宋体" charset="-122"/>
                <a:ea typeface="华文新魏" pitchFamily="2" charset="-122"/>
              </a:rPr>
              <a:t>段号</a:t>
            </a:r>
          </a:p>
        </p:txBody>
      </p:sp>
      <p:sp>
        <p:nvSpPr>
          <p:cNvPr id="14" name="Text Box 12"/>
          <p:cNvSpPr txBox="1">
            <a:spLocks noChangeArrowheads="1"/>
          </p:cNvSpPr>
          <p:nvPr/>
        </p:nvSpPr>
        <p:spPr bwMode="auto">
          <a:xfrm>
            <a:off x="3161592" y="1766101"/>
            <a:ext cx="737182" cy="294747"/>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dirty="0">
                <a:solidFill>
                  <a:srgbClr val="0000FF"/>
                </a:solidFill>
                <a:latin typeface="宋体" charset="-122"/>
                <a:ea typeface="华文新魏" pitchFamily="2" charset="-122"/>
              </a:rPr>
              <a:t>扩充位</a:t>
            </a:r>
          </a:p>
        </p:txBody>
      </p:sp>
      <p:sp>
        <p:nvSpPr>
          <p:cNvPr id="15" name="Text Box 13"/>
          <p:cNvSpPr txBox="1">
            <a:spLocks noChangeArrowheads="1"/>
          </p:cNvSpPr>
          <p:nvPr/>
        </p:nvSpPr>
        <p:spPr bwMode="auto">
          <a:xfrm>
            <a:off x="4558779" y="1766101"/>
            <a:ext cx="1047890" cy="294747"/>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宋体" charset="-122"/>
                <a:ea typeface="华文新魏" pitchFamily="2" charset="-122"/>
              </a:rPr>
              <a:t>主存始址</a:t>
            </a:r>
          </a:p>
        </p:txBody>
      </p:sp>
      <p:sp>
        <p:nvSpPr>
          <p:cNvPr id="22" name="Text Box 20"/>
          <p:cNvSpPr txBox="1">
            <a:spLocks noChangeArrowheads="1"/>
          </p:cNvSpPr>
          <p:nvPr/>
        </p:nvSpPr>
        <p:spPr bwMode="auto">
          <a:xfrm>
            <a:off x="1587428" y="1766101"/>
            <a:ext cx="487019" cy="294747"/>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宋体" charset="-122"/>
                <a:ea typeface="华文新魏" pitchFamily="2" charset="-122"/>
              </a:rPr>
              <a:t>特征</a:t>
            </a:r>
          </a:p>
        </p:txBody>
      </p:sp>
      <p:sp>
        <p:nvSpPr>
          <p:cNvPr id="23" name="Text Box 21"/>
          <p:cNvSpPr txBox="1">
            <a:spLocks noChangeArrowheads="1"/>
          </p:cNvSpPr>
          <p:nvPr/>
        </p:nvSpPr>
        <p:spPr bwMode="auto">
          <a:xfrm>
            <a:off x="2250759" y="1766102"/>
            <a:ext cx="978031" cy="294746"/>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dirty="0">
                <a:solidFill>
                  <a:srgbClr val="0000FF"/>
                </a:solidFill>
                <a:latin typeface="宋体" charset="-122"/>
                <a:ea typeface="华文新魏" pitchFamily="2" charset="-122"/>
              </a:rPr>
              <a:t>存取权限</a:t>
            </a:r>
          </a:p>
        </p:txBody>
      </p:sp>
      <p:sp>
        <p:nvSpPr>
          <p:cNvPr id="27" name="Text Box 25"/>
          <p:cNvSpPr txBox="1">
            <a:spLocks noChangeArrowheads="1"/>
          </p:cNvSpPr>
          <p:nvPr/>
        </p:nvSpPr>
        <p:spPr bwMode="auto">
          <a:xfrm>
            <a:off x="6235403" y="1766101"/>
            <a:ext cx="978031" cy="294747"/>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宋体" charset="-122"/>
                <a:ea typeface="华文新魏" pitchFamily="2" charset="-122"/>
              </a:rPr>
              <a:t>辅存始址</a:t>
            </a:r>
          </a:p>
        </p:txBody>
      </p:sp>
      <p:sp>
        <p:nvSpPr>
          <p:cNvPr id="34" name="Text Box 32"/>
          <p:cNvSpPr txBox="1">
            <a:spLocks noChangeArrowheads="1"/>
          </p:cNvSpPr>
          <p:nvPr/>
        </p:nvSpPr>
        <p:spPr bwMode="auto">
          <a:xfrm>
            <a:off x="3962645" y="1766101"/>
            <a:ext cx="665992" cy="294747"/>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宋体" charset="-122"/>
                <a:ea typeface="华文新魏" pitchFamily="2" charset="-122"/>
              </a:rPr>
              <a:t>标志</a:t>
            </a:r>
          </a:p>
        </p:txBody>
      </p:sp>
      <p:sp>
        <p:nvSpPr>
          <p:cNvPr id="35" name="Text Box 33"/>
          <p:cNvSpPr txBox="1">
            <a:spLocks noChangeArrowheads="1"/>
          </p:cNvSpPr>
          <p:nvPr/>
        </p:nvSpPr>
        <p:spPr bwMode="auto">
          <a:xfrm>
            <a:off x="5681186" y="1766101"/>
            <a:ext cx="504318" cy="294747"/>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宋体" charset="-122"/>
                <a:ea typeface="华文新魏" pitchFamily="2" charset="-122"/>
              </a:rPr>
              <a:t>限长</a:t>
            </a:r>
          </a:p>
        </p:txBody>
      </p:sp>
    </p:spTree>
    <p:extLst>
      <p:ext uri="{BB962C8B-B14F-4D97-AF65-F5344CB8AC3E}">
        <p14:creationId xmlns:p14="http://schemas.microsoft.com/office/powerpoint/2010/main" val="8707851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smtClean="0"/>
              <a:t>请求</a:t>
            </a:r>
            <a:r>
              <a:rPr lang="zh-CN" altLang="en-US" sz="3600" dirty="0"/>
              <a:t>分段式</a:t>
            </a:r>
            <a:r>
              <a:rPr lang="zh-CN" altLang="en-US" sz="3600" dirty="0" smtClean="0"/>
              <a:t>虚拟存储管理的地址转换</a:t>
            </a:r>
            <a:endParaRPr lang="zh-CN" altLang="en-US" sz="3600"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92</a:t>
            </a:fld>
            <a:endParaRPr lang="zh-CN" altLang="en-US"/>
          </a:p>
        </p:txBody>
      </p:sp>
      <p:grpSp>
        <p:nvGrpSpPr>
          <p:cNvPr id="6" name="组合 5"/>
          <p:cNvGrpSpPr/>
          <p:nvPr/>
        </p:nvGrpSpPr>
        <p:grpSpPr>
          <a:xfrm>
            <a:off x="1371600" y="873968"/>
            <a:ext cx="6477000" cy="5867400"/>
            <a:chOff x="1371600" y="304800"/>
            <a:chExt cx="6477000" cy="5867400"/>
          </a:xfrm>
        </p:grpSpPr>
        <p:sp>
          <p:nvSpPr>
            <p:cNvPr id="7" name="Text Box 5"/>
            <p:cNvSpPr txBox="1">
              <a:spLocks noChangeArrowheads="1"/>
            </p:cNvSpPr>
            <p:nvPr/>
          </p:nvSpPr>
          <p:spPr bwMode="auto">
            <a:xfrm>
              <a:off x="4275138" y="787400"/>
              <a:ext cx="1190625" cy="315913"/>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400">
                  <a:solidFill>
                    <a:srgbClr val="CC3300"/>
                  </a:solidFill>
                  <a:latin typeface="华文新魏" pitchFamily="2" charset="-122"/>
                  <a:ea typeface="华文新魏" pitchFamily="2" charset="-122"/>
                </a:rPr>
                <a:t>S</a:t>
              </a:r>
              <a:r>
                <a:rPr kumimoji="0" lang="zh-CN" altLang="en-US" sz="1400">
                  <a:solidFill>
                    <a:srgbClr val="CC3300"/>
                  </a:solidFill>
                  <a:latin typeface="华文新魏" pitchFamily="2" charset="-122"/>
                  <a:ea typeface="华文新魏" pitchFamily="2" charset="-122"/>
                </a:rPr>
                <a:t>段在主存</a:t>
              </a:r>
            </a:p>
          </p:txBody>
        </p:sp>
        <p:sp>
          <p:nvSpPr>
            <p:cNvPr id="8" name="Text Box 6"/>
            <p:cNvSpPr txBox="1">
              <a:spLocks noChangeArrowheads="1"/>
            </p:cNvSpPr>
            <p:nvPr/>
          </p:nvSpPr>
          <p:spPr bwMode="auto">
            <a:xfrm>
              <a:off x="5540375" y="581025"/>
              <a:ext cx="373063" cy="284163"/>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否</a:t>
              </a:r>
            </a:p>
          </p:txBody>
        </p:sp>
        <p:sp>
          <p:nvSpPr>
            <p:cNvPr id="9" name="Line 7"/>
            <p:cNvSpPr>
              <a:spLocks noChangeShapeType="1"/>
            </p:cNvSpPr>
            <p:nvPr/>
          </p:nvSpPr>
          <p:spPr bwMode="auto">
            <a:xfrm>
              <a:off x="5465763" y="946150"/>
              <a:ext cx="6699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8"/>
            <p:cNvSpPr>
              <a:spLocks noChangeShapeType="1"/>
            </p:cNvSpPr>
            <p:nvPr/>
          </p:nvSpPr>
          <p:spPr bwMode="auto">
            <a:xfrm>
              <a:off x="6732588" y="1104900"/>
              <a:ext cx="0" cy="223043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9"/>
            <p:cNvSpPr>
              <a:spLocks noChangeShapeType="1"/>
            </p:cNvSpPr>
            <p:nvPr/>
          </p:nvSpPr>
          <p:spPr bwMode="auto">
            <a:xfrm>
              <a:off x="3306763" y="946150"/>
              <a:ext cx="9683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10"/>
            <p:cNvSpPr txBox="1">
              <a:spLocks noChangeArrowheads="1"/>
            </p:cNvSpPr>
            <p:nvPr/>
          </p:nvSpPr>
          <p:spPr bwMode="auto">
            <a:xfrm>
              <a:off x="3829050" y="581025"/>
              <a:ext cx="371475" cy="284163"/>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是</a:t>
              </a:r>
            </a:p>
          </p:txBody>
        </p:sp>
        <p:sp>
          <p:nvSpPr>
            <p:cNvPr id="13" name="Line 11"/>
            <p:cNvSpPr>
              <a:spLocks noChangeShapeType="1"/>
            </p:cNvSpPr>
            <p:nvPr/>
          </p:nvSpPr>
          <p:spPr bwMode="auto">
            <a:xfrm>
              <a:off x="3306763" y="946150"/>
              <a:ext cx="0" cy="31750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2"/>
            <p:cNvSpPr txBox="1">
              <a:spLocks noChangeArrowheads="1"/>
            </p:cNvSpPr>
            <p:nvPr/>
          </p:nvSpPr>
          <p:spPr bwMode="auto">
            <a:xfrm>
              <a:off x="2636838" y="1263650"/>
              <a:ext cx="1265237" cy="315913"/>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400">
                  <a:solidFill>
                    <a:srgbClr val="CC3300"/>
                  </a:solidFill>
                  <a:latin typeface="华文新魏" pitchFamily="2" charset="-122"/>
                  <a:ea typeface="华文新魏" pitchFamily="2" charset="-122"/>
                </a:rPr>
                <a:t>B&lt;S</a:t>
              </a:r>
              <a:r>
                <a:rPr kumimoji="0" lang="zh-CN" altLang="en-US" sz="1400">
                  <a:solidFill>
                    <a:srgbClr val="CC3300"/>
                  </a:solidFill>
                  <a:latin typeface="华文新魏" pitchFamily="2" charset="-122"/>
                  <a:ea typeface="华文新魏" pitchFamily="2" charset="-122"/>
                </a:rPr>
                <a:t>段长度</a:t>
              </a:r>
            </a:p>
          </p:txBody>
        </p:sp>
        <p:sp>
          <p:nvSpPr>
            <p:cNvPr id="15" name="Text Box 13"/>
            <p:cNvSpPr txBox="1">
              <a:spLocks noChangeArrowheads="1"/>
            </p:cNvSpPr>
            <p:nvPr/>
          </p:nvSpPr>
          <p:spPr bwMode="auto">
            <a:xfrm>
              <a:off x="1371600" y="1739900"/>
              <a:ext cx="1339850" cy="315913"/>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发越界中断</a:t>
              </a:r>
            </a:p>
          </p:txBody>
        </p:sp>
        <p:sp>
          <p:nvSpPr>
            <p:cNvPr id="16" name="Line 14"/>
            <p:cNvSpPr>
              <a:spLocks noChangeShapeType="1"/>
            </p:cNvSpPr>
            <p:nvPr/>
          </p:nvSpPr>
          <p:spPr bwMode="auto">
            <a:xfrm>
              <a:off x="3902075" y="1420813"/>
              <a:ext cx="6715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5"/>
            <p:cNvSpPr>
              <a:spLocks noChangeShapeType="1"/>
            </p:cNvSpPr>
            <p:nvPr/>
          </p:nvSpPr>
          <p:spPr bwMode="auto">
            <a:xfrm>
              <a:off x="4573588" y="1420813"/>
              <a:ext cx="0" cy="31908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16"/>
            <p:cNvSpPr txBox="1">
              <a:spLocks noChangeArrowheads="1"/>
            </p:cNvSpPr>
            <p:nvPr/>
          </p:nvSpPr>
          <p:spPr bwMode="auto">
            <a:xfrm>
              <a:off x="4051300" y="1185863"/>
              <a:ext cx="298450" cy="209550"/>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是</a:t>
              </a:r>
            </a:p>
          </p:txBody>
        </p:sp>
        <p:sp>
          <p:nvSpPr>
            <p:cNvPr id="19" name="Text Box 17"/>
            <p:cNvSpPr txBox="1">
              <a:spLocks noChangeArrowheads="1"/>
            </p:cNvSpPr>
            <p:nvPr/>
          </p:nvSpPr>
          <p:spPr bwMode="auto">
            <a:xfrm>
              <a:off x="2041525" y="1184275"/>
              <a:ext cx="520700" cy="236538"/>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否</a:t>
              </a:r>
            </a:p>
          </p:txBody>
        </p:sp>
        <p:sp>
          <p:nvSpPr>
            <p:cNvPr id="20" name="Line 18"/>
            <p:cNvSpPr>
              <a:spLocks noChangeShapeType="1"/>
            </p:cNvSpPr>
            <p:nvPr/>
          </p:nvSpPr>
          <p:spPr bwMode="auto">
            <a:xfrm>
              <a:off x="2041525" y="1420813"/>
              <a:ext cx="5953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p:cNvSpPr>
              <a:spLocks noChangeShapeType="1"/>
            </p:cNvSpPr>
            <p:nvPr/>
          </p:nvSpPr>
          <p:spPr bwMode="auto">
            <a:xfrm>
              <a:off x="2041525" y="1420813"/>
              <a:ext cx="0" cy="31908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Text Box 20"/>
            <p:cNvSpPr txBox="1">
              <a:spLocks noChangeArrowheads="1"/>
            </p:cNvSpPr>
            <p:nvPr/>
          </p:nvSpPr>
          <p:spPr bwMode="auto">
            <a:xfrm>
              <a:off x="5168900" y="2216150"/>
              <a:ext cx="1339850" cy="315913"/>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形成绝对地址</a:t>
              </a:r>
            </a:p>
          </p:txBody>
        </p:sp>
        <p:sp>
          <p:nvSpPr>
            <p:cNvPr id="23" name="Text Box 21"/>
            <p:cNvSpPr txBox="1">
              <a:spLocks noChangeArrowheads="1"/>
            </p:cNvSpPr>
            <p:nvPr/>
          </p:nvSpPr>
          <p:spPr bwMode="auto">
            <a:xfrm>
              <a:off x="5170488" y="2736850"/>
              <a:ext cx="1339850" cy="273050"/>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继续执行指令</a:t>
              </a:r>
            </a:p>
          </p:txBody>
        </p:sp>
        <p:sp>
          <p:nvSpPr>
            <p:cNvPr id="24" name="Line 22"/>
            <p:cNvSpPr>
              <a:spLocks noChangeShapeType="1"/>
            </p:cNvSpPr>
            <p:nvPr/>
          </p:nvSpPr>
          <p:spPr bwMode="auto">
            <a:xfrm>
              <a:off x="5838825" y="2533650"/>
              <a:ext cx="0" cy="23653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23"/>
            <p:cNvSpPr>
              <a:spLocks noChangeShapeType="1"/>
            </p:cNvSpPr>
            <p:nvPr/>
          </p:nvSpPr>
          <p:spPr bwMode="auto">
            <a:xfrm>
              <a:off x="2041525" y="2057400"/>
              <a:ext cx="0" cy="182403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24"/>
            <p:cNvSpPr>
              <a:spLocks noChangeShapeType="1"/>
            </p:cNvSpPr>
            <p:nvPr/>
          </p:nvSpPr>
          <p:spPr bwMode="auto">
            <a:xfrm>
              <a:off x="1371600" y="3009900"/>
              <a:ext cx="6402388" cy="0"/>
            </a:xfrm>
            <a:prstGeom prst="line">
              <a:avLst/>
            </a:prstGeom>
            <a:noFill/>
            <a:ln w="19050">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40"/>
            <p:cNvSpPr txBox="1">
              <a:spLocks noChangeArrowheads="1"/>
            </p:cNvSpPr>
            <p:nvPr/>
          </p:nvSpPr>
          <p:spPr bwMode="auto">
            <a:xfrm>
              <a:off x="6954838" y="3040063"/>
              <a:ext cx="893762" cy="315912"/>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操作系统</a:t>
              </a:r>
            </a:p>
          </p:txBody>
        </p:sp>
        <p:sp>
          <p:nvSpPr>
            <p:cNvPr id="28" name="Text Box 41"/>
            <p:cNvSpPr txBox="1">
              <a:spLocks noChangeArrowheads="1"/>
            </p:cNvSpPr>
            <p:nvPr/>
          </p:nvSpPr>
          <p:spPr bwMode="auto">
            <a:xfrm>
              <a:off x="7327900" y="2613025"/>
              <a:ext cx="520700" cy="314325"/>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硬件</a:t>
              </a:r>
            </a:p>
          </p:txBody>
        </p:sp>
        <p:sp>
          <p:nvSpPr>
            <p:cNvPr id="29" name="Line 42"/>
            <p:cNvSpPr>
              <a:spLocks noChangeShapeType="1"/>
            </p:cNvSpPr>
            <p:nvPr/>
          </p:nvSpPr>
          <p:spPr bwMode="auto">
            <a:xfrm>
              <a:off x="4870450" y="304800"/>
              <a:ext cx="0" cy="48260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Text Box 44"/>
            <p:cNvSpPr txBox="1">
              <a:spLocks noChangeArrowheads="1"/>
            </p:cNvSpPr>
            <p:nvPr/>
          </p:nvSpPr>
          <p:spPr bwMode="auto">
            <a:xfrm>
              <a:off x="3902075" y="1739900"/>
              <a:ext cx="1341438" cy="315913"/>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符合存取权限</a:t>
              </a:r>
            </a:p>
          </p:txBody>
        </p:sp>
        <p:sp>
          <p:nvSpPr>
            <p:cNvPr id="31" name="Text Box 45"/>
            <p:cNvSpPr txBox="1">
              <a:spLocks noChangeArrowheads="1"/>
            </p:cNvSpPr>
            <p:nvPr/>
          </p:nvSpPr>
          <p:spPr bwMode="auto">
            <a:xfrm>
              <a:off x="2636838" y="2216150"/>
              <a:ext cx="1339850" cy="315913"/>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发保护中断</a:t>
              </a:r>
            </a:p>
          </p:txBody>
        </p:sp>
        <p:sp>
          <p:nvSpPr>
            <p:cNvPr id="32" name="Line 46"/>
            <p:cNvSpPr>
              <a:spLocks noChangeShapeType="1"/>
            </p:cNvSpPr>
            <p:nvPr/>
          </p:nvSpPr>
          <p:spPr bwMode="auto">
            <a:xfrm>
              <a:off x="5243513" y="1898650"/>
              <a:ext cx="595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47"/>
            <p:cNvSpPr>
              <a:spLocks noChangeShapeType="1"/>
            </p:cNvSpPr>
            <p:nvPr/>
          </p:nvSpPr>
          <p:spPr bwMode="auto">
            <a:xfrm>
              <a:off x="5838825" y="1898650"/>
              <a:ext cx="0" cy="31750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Text Box 48"/>
            <p:cNvSpPr txBox="1">
              <a:spLocks noChangeArrowheads="1"/>
            </p:cNvSpPr>
            <p:nvPr/>
          </p:nvSpPr>
          <p:spPr bwMode="auto">
            <a:xfrm>
              <a:off x="5318125" y="1597025"/>
              <a:ext cx="371475" cy="238125"/>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是</a:t>
              </a:r>
            </a:p>
          </p:txBody>
        </p:sp>
        <p:sp>
          <p:nvSpPr>
            <p:cNvPr id="35" name="Text Box 49"/>
            <p:cNvSpPr txBox="1">
              <a:spLocks noChangeArrowheads="1"/>
            </p:cNvSpPr>
            <p:nvPr/>
          </p:nvSpPr>
          <p:spPr bwMode="auto">
            <a:xfrm>
              <a:off x="3381375" y="1627188"/>
              <a:ext cx="373063" cy="238125"/>
            </a:xfrm>
            <a:prstGeom prst="rect">
              <a:avLst/>
            </a:prstGeom>
            <a:solidFill>
              <a:srgbClr val="FFCC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否</a:t>
              </a:r>
            </a:p>
          </p:txBody>
        </p:sp>
        <p:sp>
          <p:nvSpPr>
            <p:cNvPr id="36" name="Line 50"/>
            <p:cNvSpPr>
              <a:spLocks noChangeShapeType="1"/>
            </p:cNvSpPr>
            <p:nvPr/>
          </p:nvSpPr>
          <p:spPr bwMode="auto">
            <a:xfrm>
              <a:off x="3306763" y="1898650"/>
              <a:ext cx="595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51"/>
            <p:cNvSpPr>
              <a:spLocks noChangeShapeType="1"/>
            </p:cNvSpPr>
            <p:nvPr/>
          </p:nvSpPr>
          <p:spPr bwMode="auto">
            <a:xfrm>
              <a:off x="3306763" y="1898650"/>
              <a:ext cx="0" cy="31750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52"/>
            <p:cNvSpPr>
              <a:spLocks noChangeShapeType="1"/>
            </p:cNvSpPr>
            <p:nvPr/>
          </p:nvSpPr>
          <p:spPr bwMode="auto">
            <a:xfrm>
              <a:off x="3306763" y="2533650"/>
              <a:ext cx="0" cy="71278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53"/>
            <p:cNvSpPr txBox="1">
              <a:spLocks noChangeArrowheads="1"/>
            </p:cNvSpPr>
            <p:nvPr/>
          </p:nvSpPr>
          <p:spPr bwMode="auto">
            <a:xfrm>
              <a:off x="6135688" y="787400"/>
              <a:ext cx="1192212" cy="315913"/>
            </a:xfrm>
            <a:prstGeom prst="rect">
              <a:avLst/>
            </a:prstGeom>
            <a:solidFill>
              <a:srgbClr val="FFCC66"/>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发缺段中断</a:t>
              </a:r>
            </a:p>
          </p:txBody>
        </p:sp>
        <p:grpSp>
          <p:nvGrpSpPr>
            <p:cNvPr id="40" name="Group 69"/>
            <p:cNvGrpSpPr>
              <a:grpSpLocks/>
            </p:cNvGrpSpPr>
            <p:nvPr/>
          </p:nvGrpSpPr>
          <p:grpSpPr bwMode="auto">
            <a:xfrm>
              <a:off x="1371600" y="3246438"/>
              <a:ext cx="6253163" cy="2925762"/>
              <a:chOff x="864" y="2045"/>
              <a:chExt cx="3939" cy="1843"/>
            </a:xfrm>
          </p:grpSpPr>
          <p:sp>
            <p:nvSpPr>
              <p:cNvPr id="41" name="Text Box 25"/>
              <p:cNvSpPr txBox="1">
                <a:spLocks noChangeArrowheads="1"/>
              </p:cNvSpPr>
              <p:nvPr/>
            </p:nvSpPr>
            <p:spPr bwMode="auto">
              <a:xfrm>
                <a:off x="2787" y="2100"/>
                <a:ext cx="609" cy="352"/>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移动或调</a:t>
                </a:r>
              </a:p>
              <a:p>
                <a:pPr algn="ctr"/>
                <a:r>
                  <a:rPr kumimoji="0" lang="zh-CN" altLang="en-US" sz="1400">
                    <a:solidFill>
                      <a:srgbClr val="CC3300"/>
                    </a:solidFill>
                    <a:latin typeface="华文新魏" pitchFamily="2" charset="-122"/>
                    <a:ea typeface="华文新魏" pitchFamily="2" charset="-122"/>
                  </a:rPr>
                  <a:t>出分段</a:t>
                </a:r>
              </a:p>
            </p:txBody>
          </p:sp>
          <p:sp>
            <p:nvSpPr>
              <p:cNvPr id="42" name="Text Box 26"/>
              <p:cNvSpPr txBox="1">
                <a:spLocks noChangeArrowheads="1"/>
              </p:cNvSpPr>
              <p:nvPr/>
            </p:nvSpPr>
            <p:spPr bwMode="auto">
              <a:xfrm>
                <a:off x="864" y="2945"/>
                <a:ext cx="844" cy="400"/>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400">
                    <a:solidFill>
                      <a:srgbClr val="CC3300"/>
                    </a:solidFill>
                    <a:latin typeface="华文新魏" pitchFamily="2" charset="-122"/>
                    <a:ea typeface="华文新魏" pitchFamily="2" charset="-122"/>
                  </a:rPr>
                  <a:t>S</a:t>
                </a:r>
                <a:r>
                  <a:rPr kumimoji="0" lang="zh-CN" altLang="en-US" sz="1400">
                    <a:solidFill>
                      <a:srgbClr val="CC3300"/>
                    </a:solidFill>
                    <a:latin typeface="华文新魏" pitchFamily="2" charset="-122"/>
                    <a:ea typeface="华文新魏" pitchFamily="2" charset="-122"/>
                  </a:rPr>
                  <a:t>段末端相邻空</a:t>
                </a:r>
              </a:p>
              <a:p>
                <a:pPr algn="ctr"/>
                <a:r>
                  <a:rPr kumimoji="0" lang="zh-CN" altLang="en-US" sz="1400">
                    <a:solidFill>
                      <a:srgbClr val="CC3300"/>
                    </a:solidFill>
                    <a:latin typeface="华文新魏" pitchFamily="2" charset="-122"/>
                    <a:ea typeface="华文新魏" pitchFamily="2" charset="-122"/>
                  </a:rPr>
                  <a:t>闲区长度满足</a:t>
                </a:r>
              </a:p>
              <a:p>
                <a:pPr algn="ctr"/>
                <a:r>
                  <a:rPr kumimoji="0" lang="zh-CN" altLang="en-US" sz="1400">
                    <a:solidFill>
                      <a:srgbClr val="CC3300"/>
                    </a:solidFill>
                    <a:latin typeface="华文新魏" pitchFamily="2" charset="-122"/>
                    <a:ea typeface="华文新魏" pitchFamily="2" charset="-122"/>
                  </a:rPr>
                  <a:t>要求</a:t>
                </a:r>
              </a:p>
            </p:txBody>
          </p:sp>
          <p:sp>
            <p:nvSpPr>
              <p:cNvPr id="43" name="Text Box 27"/>
              <p:cNvSpPr txBox="1">
                <a:spLocks noChangeArrowheads="1"/>
              </p:cNvSpPr>
              <p:nvPr/>
            </p:nvSpPr>
            <p:spPr bwMode="auto">
              <a:xfrm>
                <a:off x="1896" y="2445"/>
                <a:ext cx="469" cy="199"/>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地址错</a:t>
                </a:r>
              </a:p>
            </p:txBody>
          </p:sp>
          <p:sp>
            <p:nvSpPr>
              <p:cNvPr id="44" name="Text Box 28"/>
              <p:cNvSpPr txBox="1">
                <a:spLocks noChangeArrowheads="1"/>
              </p:cNvSpPr>
              <p:nvPr/>
            </p:nvSpPr>
            <p:spPr bwMode="auto">
              <a:xfrm>
                <a:off x="911" y="2445"/>
                <a:ext cx="750" cy="199"/>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400">
                    <a:solidFill>
                      <a:srgbClr val="CC3300"/>
                    </a:solidFill>
                    <a:latin typeface="华文新魏" pitchFamily="2" charset="-122"/>
                    <a:ea typeface="华文新魏" pitchFamily="2" charset="-122"/>
                  </a:rPr>
                  <a:t>S</a:t>
                </a:r>
                <a:r>
                  <a:rPr kumimoji="0" lang="zh-CN" altLang="en-US" sz="1400">
                    <a:solidFill>
                      <a:srgbClr val="CC3300"/>
                    </a:solidFill>
                    <a:latin typeface="华文新魏" pitchFamily="2" charset="-122"/>
                    <a:ea typeface="华文新魏" pitchFamily="2" charset="-122"/>
                  </a:rPr>
                  <a:t>段可扩充</a:t>
                </a:r>
              </a:p>
            </p:txBody>
          </p:sp>
          <p:sp>
            <p:nvSpPr>
              <p:cNvPr id="45" name="Text Box 29"/>
              <p:cNvSpPr txBox="1">
                <a:spLocks noChangeArrowheads="1"/>
              </p:cNvSpPr>
              <p:nvPr/>
            </p:nvSpPr>
            <p:spPr bwMode="auto">
              <a:xfrm>
                <a:off x="911" y="2697"/>
                <a:ext cx="234" cy="198"/>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是</a:t>
                </a:r>
              </a:p>
            </p:txBody>
          </p:sp>
          <p:sp>
            <p:nvSpPr>
              <p:cNvPr id="46" name="Line 30"/>
              <p:cNvSpPr>
                <a:spLocks noChangeShapeType="1"/>
              </p:cNvSpPr>
              <p:nvPr/>
            </p:nvSpPr>
            <p:spPr bwMode="auto">
              <a:xfrm>
                <a:off x="1286" y="3345"/>
                <a:ext cx="0" cy="3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31"/>
              <p:cNvSpPr>
                <a:spLocks noChangeShapeType="1"/>
              </p:cNvSpPr>
              <p:nvPr/>
            </p:nvSpPr>
            <p:spPr bwMode="auto">
              <a:xfrm>
                <a:off x="1286" y="2646"/>
                <a:ext cx="0" cy="29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Line 32"/>
              <p:cNvSpPr>
                <a:spLocks noChangeShapeType="1"/>
              </p:cNvSpPr>
              <p:nvPr/>
            </p:nvSpPr>
            <p:spPr bwMode="auto">
              <a:xfrm>
                <a:off x="1661" y="2545"/>
                <a:ext cx="23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Text Box 33"/>
              <p:cNvSpPr txBox="1">
                <a:spLocks noChangeArrowheads="1"/>
              </p:cNvSpPr>
              <p:nvPr/>
            </p:nvSpPr>
            <p:spPr bwMode="auto">
              <a:xfrm>
                <a:off x="3818" y="2747"/>
                <a:ext cx="845" cy="199"/>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装入</a:t>
                </a:r>
                <a:r>
                  <a:rPr kumimoji="0" lang="en-US" altLang="zh-CN" sz="1400">
                    <a:solidFill>
                      <a:srgbClr val="CC3300"/>
                    </a:solidFill>
                    <a:latin typeface="华文新魏" pitchFamily="2" charset="-122"/>
                    <a:ea typeface="华文新魏" pitchFamily="2" charset="-122"/>
                  </a:rPr>
                  <a:t>S</a:t>
                </a:r>
                <a:r>
                  <a:rPr kumimoji="0" lang="zh-CN" altLang="en-US" sz="1400">
                    <a:solidFill>
                      <a:srgbClr val="CC3300"/>
                    </a:solidFill>
                    <a:latin typeface="华文新魏" pitchFamily="2" charset="-122"/>
                    <a:ea typeface="华文新魏" pitchFamily="2" charset="-122"/>
                  </a:rPr>
                  <a:t>段</a:t>
                </a:r>
              </a:p>
            </p:txBody>
          </p:sp>
          <p:sp>
            <p:nvSpPr>
              <p:cNvPr id="50" name="Text Box 34"/>
              <p:cNvSpPr txBox="1">
                <a:spLocks noChangeArrowheads="1"/>
              </p:cNvSpPr>
              <p:nvPr/>
            </p:nvSpPr>
            <p:spPr bwMode="auto">
              <a:xfrm>
                <a:off x="3818" y="3689"/>
                <a:ext cx="845" cy="199"/>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重新启动指令</a:t>
                </a:r>
              </a:p>
            </p:txBody>
          </p:sp>
          <p:sp>
            <p:nvSpPr>
              <p:cNvPr id="51" name="Line 35"/>
              <p:cNvSpPr>
                <a:spLocks noChangeShapeType="1"/>
              </p:cNvSpPr>
              <p:nvPr/>
            </p:nvSpPr>
            <p:spPr bwMode="auto">
              <a:xfrm>
                <a:off x="4241" y="2445"/>
                <a:ext cx="0" cy="30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Text Box 36"/>
              <p:cNvSpPr txBox="1">
                <a:spLocks noChangeArrowheads="1"/>
              </p:cNvSpPr>
              <p:nvPr/>
            </p:nvSpPr>
            <p:spPr bwMode="auto">
              <a:xfrm>
                <a:off x="3818" y="3147"/>
                <a:ext cx="845" cy="379"/>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调整</a:t>
                </a:r>
                <a:r>
                  <a:rPr kumimoji="0" lang="en-US" altLang="zh-CN" sz="1400">
                    <a:solidFill>
                      <a:srgbClr val="CC3300"/>
                    </a:solidFill>
                    <a:latin typeface="华文新魏" pitchFamily="2" charset="-122"/>
                    <a:ea typeface="华文新魏" pitchFamily="2" charset="-122"/>
                  </a:rPr>
                  <a:t>S</a:t>
                </a:r>
                <a:r>
                  <a:rPr kumimoji="0" lang="zh-CN" altLang="en-US" sz="1400">
                    <a:solidFill>
                      <a:srgbClr val="CC3300"/>
                    </a:solidFill>
                    <a:latin typeface="华文新魏" pitchFamily="2" charset="-122"/>
                    <a:ea typeface="华文新魏" pitchFamily="2" charset="-122"/>
                  </a:rPr>
                  <a:t>段段表及主存分配表</a:t>
                </a:r>
              </a:p>
            </p:txBody>
          </p:sp>
          <p:sp>
            <p:nvSpPr>
              <p:cNvPr id="53" name="Line 37"/>
              <p:cNvSpPr>
                <a:spLocks noChangeShapeType="1"/>
              </p:cNvSpPr>
              <p:nvPr/>
            </p:nvSpPr>
            <p:spPr bwMode="auto">
              <a:xfrm>
                <a:off x="4241" y="2947"/>
                <a:ext cx="0" cy="19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38"/>
              <p:cNvSpPr>
                <a:spLocks noChangeShapeType="1"/>
              </p:cNvSpPr>
              <p:nvPr/>
            </p:nvSpPr>
            <p:spPr bwMode="auto">
              <a:xfrm>
                <a:off x="4241" y="3540"/>
                <a:ext cx="0" cy="1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39"/>
              <p:cNvSpPr>
                <a:spLocks noChangeShapeType="1"/>
              </p:cNvSpPr>
              <p:nvPr/>
            </p:nvSpPr>
            <p:spPr bwMode="auto">
              <a:xfrm flipH="1">
                <a:off x="3396" y="2295"/>
                <a:ext cx="28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Text Box 43"/>
              <p:cNvSpPr txBox="1">
                <a:spLocks noChangeArrowheads="1"/>
              </p:cNvSpPr>
              <p:nvPr/>
            </p:nvSpPr>
            <p:spPr bwMode="auto">
              <a:xfrm>
                <a:off x="1708" y="2297"/>
                <a:ext cx="141" cy="198"/>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否</a:t>
                </a:r>
              </a:p>
            </p:txBody>
          </p:sp>
          <p:sp>
            <p:nvSpPr>
              <p:cNvPr id="57" name="Text Box 54"/>
              <p:cNvSpPr txBox="1">
                <a:spLocks noChangeArrowheads="1"/>
              </p:cNvSpPr>
              <p:nvPr/>
            </p:nvSpPr>
            <p:spPr bwMode="auto">
              <a:xfrm>
                <a:off x="1755" y="2045"/>
                <a:ext cx="657" cy="200"/>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非法存取</a:t>
                </a:r>
              </a:p>
            </p:txBody>
          </p:sp>
          <p:sp>
            <p:nvSpPr>
              <p:cNvPr id="58" name="Text Box 55"/>
              <p:cNvSpPr txBox="1">
                <a:spLocks noChangeArrowheads="1"/>
              </p:cNvSpPr>
              <p:nvPr/>
            </p:nvSpPr>
            <p:spPr bwMode="auto">
              <a:xfrm>
                <a:off x="1849" y="2895"/>
                <a:ext cx="141" cy="200"/>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否</a:t>
                </a:r>
              </a:p>
            </p:txBody>
          </p:sp>
          <p:sp>
            <p:nvSpPr>
              <p:cNvPr id="59" name="Text Box 56"/>
              <p:cNvSpPr txBox="1">
                <a:spLocks noChangeArrowheads="1"/>
              </p:cNvSpPr>
              <p:nvPr/>
            </p:nvSpPr>
            <p:spPr bwMode="auto">
              <a:xfrm>
                <a:off x="3678" y="2110"/>
                <a:ext cx="1125" cy="346"/>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主存中有满足</a:t>
                </a:r>
                <a:r>
                  <a:rPr kumimoji="0" lang="en-US" altLang="zh-CN" sz="1400">
                    <a:solidFill>
                      <a:srgbClr val="CC3300"/>
                    </a:solidFill>
                    <a:latin typeface="华文新魏" pitchFamily="2" charset="-122"/>
                    <a:ea typeface="华文新魏" pitchFamily="2" charset="-122"/>
                  </a:rPr>
                  <a:t>S</a:t>
                </a:r>
                <a:r>
                  <a:rPr kumimoji="0" lang="zh-CN" altLang="en-US" sz="1400">
                    <a:solidFill>
                      <a:srgbClr val="CC3300"/>
                    </a:solidFill>
                    <a:latin typeface="华文新魏" pitchFamily="2" charset="-122"/>
                    <a:ea typeface="华文新魏" pitchFamily="2" charset="-122"/>
                  </a:rPr>
                  <a:t>段</a:t>
                </a:r>
              </a:p>
              <a:p>
                <a:pPr algn="ctr"/>
                <a:r>
                  <a:rPr kumimoji="0" lang="zh-CN" altLang="en-US" sz="1400">
                    <a:solidFill>
                      <a:srgbClr val="CC3300"/>
                    </a:solidFill>
                    <a:latin typeface="华文新魏" pitchFamily="2" charset="-122"/>
                    <a:ea typeface="华文新魏" pitchFamily="2" charset="-122"/>
                  </a:rPr>
                  <a:t>长度的连续空闲区</a:t>
                </a:r>
              </a:p>
            </p:txBody>
          </p:sp>
          <p:sp>
            <p:nvSpPr>
              <p:cNvPr id="60" name="Text Box 57"/>
              <p:cNvSpPr txBox="1">
                <a:spLocks noChangeArrowheads="1"/>
              </p:cNvSpPr>
              <p:nvPr/>
            </p:nvSpPr>
            <p:spPr bwMode="auto">
              <a:xfrm>
                <a:off x="4287" y="2545"/>
                <a:ext cx="235" cy="150"/>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是</a:t>
                </a:r>
              </a:p>
            </p:txBody>
          </p:sp>
          <p:sp>
            <p:nvSpPr>
              <p:cNvPr id="61" name="Text Box 58"/>
              <p:cNvSpPr txBox="1">
                <a:spLocks noChangeArrowheads="1"/>
              </p:cNvSpPr>
              <p:nvPr/>
            </p:nvSpPr>
            <p:spPr bwMode="auto">
              <a:xfrm>
                <a:off x="3490" y="2096"/>
                <a:ext cx="141" cy="149"/>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否</a:t>
                </a:r>
              </a:p>
            </p:txBody>
          </p:sp>
          <p:sp>
            <p:nvSpPr>
              <p:cNvPr id="62" name="Line 59"/>
              <p:cNvSpPr>
                <a:spLocks noChangeShapeType="1"/>
              </p:cNvSpPr>
              <p:nvPr/>
            </p:nvSpPr>
            <p:spPr bwMode="auto">
              <a:xfrm>
                <a:off x="1708" y="3145"/>
                <a:ext cx="657"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Text Box 60"/>
              <p:cNvSpPr txBox="1">
                <a:spLocks noChangeArrowheads="1"/>
              </p:cNvSpPr>
              <p:nvPr/>
            </p:nvSpPr>
            <p:spPr bwMode="auto">
              <a:xfrm>
                <a:off x="958" y="3395"/>
                <a:ext cx="234" cy="199"/>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是</a:t>
                </a:r>
              </a:p>
            </p:txBody>
          </p:sp>
          <p:sp>
            <p:nvSpPr>
              <p:cNvPr id="64" name="Line 61"/>
              <p:cNvSpPr>
                <a:spLocks noChangeShapeType="1"/>
              </p:cNvSpPr>
              <p:nvPr/>
            </p:nvSpPr>
            <p:spPr bwMode="auto">
              <a:xfrm>
                <a:off x="1286" y="3645"/>
                <a:ext cx="229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62"/>
              <p:cNvSpPr>
                <a:spLocks noChangeShapeType="1"/>
              </p:cNvSpPr>
              <p:nvPr/>
            </p:nvSpPr>
            <p:spPr bwMode="auto">
              <a:xfrm flipV="1">
                <a:off x="3584" y="3045"/>
                <a:ext cx="0" cy="6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63"/>
              <p:cNvSpPr>
                <a:spLocks noChangeShapeType="1"/>
              </p:cNvSpPr>
              <p:nvPr/>
            </p:nvSpPr>
            <p:spPr bwMode="auto">
              <a:xfrm>
                <a:off x="3584" y="3045"/>
                <a:ext cx="657"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 name="Line 64"/>
              <p:cNvSpPr>
                <a:spLocks noChangeShapeType="1"/>
              </p:cNvSpPr>
              <p:nvPr/>
            </p:nvSpPr>
            <p:spPr bwMode="auto">
              <a:xfrm>
                <a:off x="3115" y="2445"/>
                <a:ext cx="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65"/>
              <p:cNvSpPr>
                <a:spLocks noChangeShapeType="1"/>
              </p:cNvSpPr>
              <p:nvPr/>
            </p:nvSpPr>
            <p:spPr bwMode="auto">
              <a:xfrm>
                <a:off x="3115" y="2595"/>
                <a:ext cx="1126"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 name="Text Box 66"/>
              <p:cNvSpPr txBox="1">
                <a:spLocks noChangeArrowheads="1"/>
              </p:cNvSpPr>
              <p:nvPr/>
            </p:nvSpPr>
            <p:spPr bwMode="auto">
              <a:xfrm>
                <a:off x="2365" y="2947"/>
                <a:ext cx="609" cy="426"/>
              </a:xfrm>
              <a:prstGeom prst="rect">
                <a:avLst/>
              </a:prstGeom>
              <a:solidFill>
                <a:schemeClr val="accent1"/>
              </a:solidFill>
              <a:ln w="19050">
                <a:solidFill>
                  <a:srgbClr val="000000"/>
                </a:solidFill>
                <a:miter lim="800000"/>
                <a:headEnd/>
                <a:tailEnd/>
              </a:ln>
            </p:spPr>
            <p:txBody>
              <a:bodyPr lIns="0" tIns="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400">
                    <a:solidFill>
                      <a:srgbClr val="CC3300"/>
                    </a:solidFill>
                    <a:latin typeface="华文新魏" pitchFamily="2" charset="-122"/>
                    <a:ea typeface="华文新魏" pitchFamily="2" charset="-122"/>
                  </a:rPr>
                  <a:t>移动或调</a:t>
                </a:r>
              </a:p>
              <a:p>
                <a:pPr algn="ctr"/>
                <a:r>
                  <a:rPr kumimoji="0" lang="zh-CN" altLang="en-US" sz="1400">
                    <a:solidFill>
                      <a:srgbClr val="CC3300"/>
                    </a:solidFill>
                    <a:latin typeface="华文新魏" pitchFamily="2" charset="-122"/>
                    <a:ea typeface="华文新魏" pitchFamily="2" charset="-122"/>
                  </a:rPr>
                  <a:t>出分段</a:t>
                </a:r>
              </a:p>
            </p:txBody>
          </p:sp>
          <p:sp>
            <p:nvSpPr>
              <p:cNvPr id="70" name="Line 67"/>
              <p:cNvSpPr>
                <a:spLocks noChangeShapeType="1"/>
              </p:cNvSpPr>
              <p:nvPr/>
            </p:nvSpPr>
            <p:spPr bwMode="auto">
              <a:xfrm>
                <a:off x="2974" y="3145"/>
                <a:ext cx="61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3823470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请求段页式虚存管理</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段式存储</a:t>
            </a:r>
            <a:endParaRPr lang="en-US" altLang="zh-CN" dirty="0" smtClean="0"/>
          </a:p>
          <a:p>
            <a:pPr lvl="1"/>
            <a:r>
              <a:rPr lang="zh-CN" altLang="en-US" dirty="0" smtClean="0"/>
              <a:t>优点：</a:t>
            </a:r>
            <a:r>
              <a:rPr lang="zh-CN" altLang="en-US" dirty="0"/>
              <a:t>基于用户程序结构的存储管理技术，有利于模块化程序设计，便于段的扩充、动态链接、共享和</a:t>
            </a:r>
            <a:r>
              <a:rPr lang="zh-CN" altLang="en-US" dirty="0" smtClean="0"/>
              <a:t>保护</a:t>
            </a:r>
            <a:endParaRPr lang="en-US" altLang="zh-CN" dirty="0" smtClean="0"/>
          </a:p>
          <a:p>
            <a:pPr lvl="1"/>
            <a:r>
              <a:rPr lang="zh-CN" altLang="en-US" dirty="0" smtClean="0"/>
              <a:t>缺点：产生碎片，内存利用率不高</a:t>
            </a:r>
            <a:endParaRPr lang="en-US" altLang="zh-CN" dirty="0" smtClean="0"/>
          </a:p>
          <a:p>
            <a:r>
              <a:rPr lang="zh-CN" altLang="en-US" dirty="0" smtClean="0"/>
              <a:t>页式存储</a:t>
            </a:r>
            <a:endParaRPr lang="en-US" altLang="zh-CN" dirty="0" smtClean="0"/>
          </a:p>
          <a:p>
            <a:pPr lvl="1"/>
            <a:r>
              <a:rPr lang="zh-CN" altLang="en-US" dirty="0" smtClean="0"/>
              <a:t>优点：</a:t>
            </a:r>
            <a:r>
              <a:rPr lang="zh-CN" altLang="en-US" dirty="0"/>
              <a:t>基于系统存储器结构的存储管理技术</a:t>
            </a:r>
            <a:r>
              <a:rPr lang="en-US" altLang="zh-CN" dirty="0"/>
              <a:t>, </a:t>
            </a:r>
            <a:r>
              <a:rPr lang="zh-CN" altLang="en-US" dirty="0"/>
              <a:t>存储利用率高</a:t>
            </a:r>
            <a:r>
              <a:rPr lang="en-US" altLang="zh-CN" dirty="0"/>
              <a:t>,</a:t>
            </a:r>
            <a:r>
              <a:rPr lang="zh-CN" altLang="en-US" dirty="0"/>
              <a:t>便于系统</a:t>
            </a:r>
            <a:r>
              <a:rPr lang="zh-CN" altLang="en-US" dirty="0" smtClean="0"/>
              <a:t>管理</a:t>
            </a:r>
            <a:endParaRPr lang="en-US" altLang="zh-CN" dirty="0" smtClean="0"/>
          </a:p>
          <a:p>
            <a:pPr lvl="1"/>
            <a:r>
              <a:rPr lang="zh-CN" altLang="en-US" dirty="0" smtClean="0"/>
              <a:t>缺点：</a:t>
            </a:r>
            <a:r>
              <a:rPr lang="zh-CN" altLang="en-US" dirty="0"/>
              <a:t>不易实现存储共享、保护和动态</a:t>
            </a:r>
            <a:r>
              <a:rPr lang="zh-CN" altLang="en-US" dirty="0" smtClean="0"/>
              <a:t>扩充</a:t>
            </a:r>
            <a:endParaRPr lang="en-US" altLang="zh-CN" dirty="0" smtClean="0"/>
          </a:p>
          <a:p>
            <a:r>
              <a:rPr lang="zh-CN" altLang="en-US" dirty="0"/>
              <a:t>段页式</a:t>
            </a:r>
            <a:r>
              <a:rPr lang="zh-CN" altLang="en-US" dirty="0" smtClean="0"/>
              <a:t>存储管理</a:t>
            </a:r>
            <a:r>
              <a:rPr lang="en-US" altLang="zh-CN" dirty="0" smtClean="0"/>
              <a:t>:</a:t>
            </a:r>
            <a:r>
              <a:rPr lang="zh-CN" altLang="en-US" dirty="0" smtClean="0"/>
              <a:t>结合两者的优点，</a:t>
            </a:r>
            <a:r>
              <a:rPr lang="zh-CN" altLang="en-US" dirty="0" smtClean="0">
                <a:solidFill>
                  <a:srgbClr val="FF0000"/>
                </a:solidFill>
              </a:rPr>
              <a:t>先分段再分页</a:t>
            </a:r>
            <a:endParaRPr lang="zh-CN" altLang="en-US" dirty="0">
              <a:solidFill>
                <a:srgbClr val="FF0000"/>
              </a:solidFill>
            </a:endParaRPr>
          </a:p>
          <a:p>
            <a:pPr lvl="1"/>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93</a:t>
            </a:fld>
            <a:endParaRPr lang="zh-CN" altLang="en-US"/>
          </a:p>
        </p:txBody>
      </p:sp>
    </p:spTree>
    <p:extLst>
      <p:ext uri="{BB962C8B-B14F-4D97-AF65-F5344CB8AC3E}">
        <p14:creationId xmlns:p14="http://schemas.microsoft.com/office/powerpoint/2010/main" val="6450100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请求段页式存储管理的基本原理</a:t>
            </a:r>
          </a:p>
        </p:txBody>
      </p:sp>
      <p:sp>
        <p:nvSpPr>
          <p:cNvPr id="3" name="内容占位符 2"/>
          <p:cNvSpPr>
            <a:spLocks noGrp="1"/>
          </p:cNvSpPr>
          <p:nvPr>
            <p:ph idx="1"/>
          </p:nvPr>
        </p:nvSpPr>
        <p:spPr/>
        <p:txBody>
          <a:bodyPr/>
          <a:lstStyle/>
          <a:p>
            <a:r>
              <a:rPr lang="zh-CN" altLang="en-US" dirty="0" smtClean="0"/>
              <a:t>虚地址以程序的逻辑结构划分成段</a:t>
            </a:r>
            <a:endParaRPr lang="en-US" altLang="zh-CN" dirty="0" smtClean="0"/>
          </a:p>
          <a:p>
            <a:r>
              <a:rPr lang="zh-CN" altLang="en-US" dirty="0"/>
              <a:t>实地址划分成位置固定、大小相等的页框</a:t>
            </a:r>
            <a:r>
              <a:rPr lang="en-US" altLang="zh-CN" dirty="0"/>
              <a:t>(</a:t>
            </a:r>
            <a:r>
              <a:rPr lang="zh-CN" altLang="en-US" dirty="0"/>
              <a:t>段页式存储管理的页式特征</a:t>
            </a:r>
            <a:r>
              <a:rPr lang="en-US" altLang="zh-CN" dirty="0"/>
              <a:t>)</a:t>
            </a:r>
          </a:p>
          <a:p>
            <a:r>
              <a:rPr lang="zh-CN" altLang="en-US" dirty="0"/>
              <a:t>逻辑</a:t>
            </a:r>
            <a:r>
              <a:rPr lang="zh-CN" altLang="en-US" dirty="0" smtClean="0"/>
              <a:t>地址</a:t>
            </a:r>
            <a:r>
              <a:rPr lang="en-US" altLang="zh-CN" dirty="0" smtClean="0">
                <a:sym typeface="Wingdings" panose="05000000000000000000" pitchFamily="2" charset="2"/>
              </a:rPr>
              <a:t></a:t>
            </a:r>
            <a:r>
              <a:rPr lang="zh-CN" altLang="en-US" dirty="0" smtClean="0">
                <a:sym typeface="Wingdings" panose="05000000000000000000" pitchFamily="2" charset="2"/>
              </a:rPr>
              <a:t>线性地址</a:t>
            </a:r>
            <a:r>
              <a:rPr lang="en-US" altLang="zh-CN" dirty="0" smtClean="0">
                <a:sym typeface="Wingdings" panose="05000000000000000000" pitchFamily="2" charset="2"/>
              </a:rPr>
              <a:t></a:t>
            </a:r>
            <a:r>
              <a:rPr lang="zh-CN" altLang="en-US" dirty="0" smtClean="0">
                <a:sym typeface="Wingdings" panose="05000000000000000000" pitchFamily="2" charset="2"/>
              </a:rPr>
              <a:t>物理地址</a:t>
            </a:r>
            <a:endParaRPr lang="en-US" altLang="zh-CN" dirty="0" smtClean="0">
              <a:sym typeface="Wingdings" panose="05000000000000000000" pitchFamily="2" charset="2"/>
            </a:endParaRPr>
          </a:p>
          <a:p>
            <a:r>
              <a:rPr lang="zh-CN" altLang="en-US" dirty="0" smtClean="0"/>
              <a:t>逻辑地址：</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94</a:t>
            </a:fld>
            <a:endParaRPr lang="zh-CN" altLang="en-US"/>
          </a:p>
        </p:txBody>
      </p:sp>
      <p:grpSp>
        <p:nvGrpSpPr>
          <p:cNvPr id="6" name="Group 8"/>
          <p:cNvGrpSpPr>
            <a:grpSpLocks/>
          </p:cNvGrpSpPr>
          <p:nvPr/>
        </p:nvGrpSpPr>
        <p:grpSpPr bwMode="auto">
          <a:xfrm>
            <a:off x="971600" y="4149080"/>
            <a:ext cx="5867400" cy="762000"/>
            <a:chOff x="4221" y="14110"/>
            <a:chExt cx="3960" cy="468"/>
          </a:xfrm>
        </p:grpSpPr>
        <p:sp>
          <p:nvSpPr>
            <p:cNvPr id="7" name="Text Box 9"/>
            <p:cNvSpPr txBox="1">
              <a:spLocks noChangeArrowheads="1"/>
            </p:cNvSpPr>
            <p:nvPr/>
          </p:nvSpPr>
          <p:spPr bwMode="auto">
            <a:xfrm>
              <a:off x="4221" y="14110"/>
              <a:ext cx="396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zh-CN" altLang="en-US" dirty="0">
                  <a:solidFill>
                    <a:srgbClr val="CC3300"/>
                  </a:solidFill>
                  <a:latin typeface="华文新魏" pitchFamily="2" charset="-122"/>
                  <a:ea typeface="华文新魏" pitchFamily="2" charset="-122"/>
                </a:rPr>
                <a:t>段号</a:t>
              </a:r>
              <a:r>
                <a:rPr kumimoji="0" lang="en-US" altLang="zh-CN" dirty="0">
                  <a:solidFill>
                    <a:srgbClr val="CC3300"/>
                  </a:solidFill>
                  <a:latin typeface="华文新魏" pitchFamily="2" charset="-122"/>
                  <a:ea typeface="华文新魏" pitchFamily="2" charset="-122"/>
                </a:rPr>
                <a:t>(s)  </a:t>
              </a:r>
              <a:r>
                <a:rPr kumimoji="0" lang="zh-CN" altLang="en-US" dirty="0" smtClean="0">
                  <a:solidFill>
                    <a:srgbClr val="CC3300"/>
                  </a:solidFill>
                  <a:latin typeface="华文新魏" pitchFamily="2" charset="-122"/>
                  <a:ea typeface="华文新魏" pitchFamily="2" charset="-122"/>
                </a:rPr>
                <a:t>段</a:t>
              </a:r>
              <a:r>
                <a:rPr kumimoji="0" lang="zh-CN" altLang="en-US" dirty="0">
                  <a:solidFill>
                    <a:srgbClr val="CC3300"/>
                  </a:solidFill>
                  <a:latin typeface="华文新魏" pitchFamily="2" charset="-122"/>
                  <a:ea typeface="华文新魏" pitchFamily="2" charset="-122"/>
                </a:rPr>
                <a:t>内页号 </a:t>
              </a:r>
              <a:r>
                <a:rPr kumimoji="0" lang="en-US" altLang="zh-CN" dirty="0">
                  <a:solidFill>
                    <a:srgbClr val="CC3300"/>
                  </a:solidFill>
                  <a:latin typeface="华文新魏" pitchFamily="2" charset="-122"/>
                  <a:ea typeface="华文新魏" pitchFamily="2" charset="-122"/>
                </a:rPr>
                <a:t>(p)   </a:t>
              </a:r>
              <a:r>
                <a:rPr kumimoji="0" lang="en-US" altLang="zh-CN" dirty="0" smtClean="0">
                  <a:solidFill>
                    <a:srgbClr val="CC3300"/>
                  </a:solidFill>
                  <a:latin typeface="华文新魏" pitchFamily="2" charset="-122"/>
                  <a:ea typeface="华文新魏" pitchFamily="2" charset="-122"/>
                </a:rPr>
                <a:t> </a:t>
              </a:r>
              <a:r>
                <a:rPr kumimoji="0" lang="zh-CN" altLang="en-US" dirty="0" smtClean="0">
                  <a:solidFill>
                    <a:srgbClr val="CC3300"/>
                  </a:solidFill>
                  <a:latin typeface="华文新魏" pitchFamily="2" charset="-122"/>
                  <a:ea typeface="华文新魏" pitchFamily="2" charset="-122"/>
                </a:rPr>
                <a:t>页</a:t>
              </a:r>
              <a:r>
                <a:rPr kumimoji="0" lang="zh-CN" altLang="en-US" dirty="0">
                  <a:solidFill>
                    <a:srgbClr val="CC3300"/>
                  </a:solidFill>
                  <a:latin typeface="华文新魏" pitchFamily="2" charset="-122"/>
                  <a:ea typeface="华文新魏" pitchFamily="2" charset="-122"/>
                </a:rPr>
                <a:t>内位移</a:t>
              </a:r>
              <a:r>
                <a:rPr kumimoji="0" lang="en-US" altLang="zh-CN" dirty="0">
                  <a:solidFill>
                    <a:srgbClr val="CC3300"/>
                  </a:solidFill>
                  <a:latin typeface="华文新魏" pitchFamily="2" charset="-122"/>
                  <a:ea typeface="华文新魏" pitchFamily="2" charset="-122"/>
                </a:rPr>
                <a:t>(d)</a:t>
              </a:r>
            </a:p>
          </p:txBody>
        </p:sp>
        <p:sp>
          <p:nvSpPr>
            <p:cNvPr id="8" name="Line 10"/>
            <p:cNvSpPr>
              <a:spLocks noChangeShapeType="1"/>
            </p:cNvSpPr>
            <p:nvPr/>
          </p:nvSpPr>
          <p:spPr bwMode="auto">
            <a:xfrm flipH="1" flipV="1">
              <a:off x="5121" y="1411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a:off x="6561" y="1411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8117511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请求段页式存储管理的数据结构</a:t>
            </a:r>
          </a:p>
        </p:txBody>
      </p:sp>
      <p:sp>
        <p:nvSpPr>
          <p:cNvPr id="3" name="内容占位符 2"/>
          <p:cNvSpPr>
            <a:spLocks noGrp="1"/>
          </p:cNvSpPr>
          <p:nvPr>
            <p:ph idx="1"/>
          </p:nvPr>
        </p:nvSpPr>
        <p:spPr/>
        <p:txBody>
          <a:bodyPr/>
          <a:lstStyle/>
          <a:p>
            <a:r>
              <a:rPr lang="zh-CN" altLang="en-US" dirty="0"/>
              <a:t>段页式存储管理的数据结构包括：</a:t>
            </a:r>
          </a:p>
          <a:p>
            <a:pPr lvl="1"/>
            <a:r>
              <a:rPr lang="zh-CN" altLang="en-US" dirty="0"/>
              <a:t>作业表：登记进入系统中的所有作业及该作业段表的起始</a:t>
            </a:r>
            <a:r>
              <a:rPr lang="zh-CN" altLang="en-US" dirty="0" smtClean="0"/>
              <a:t>地址 （</a:t>
            </a:r>
            <a:r>
              <a:rPr lang="en-US" altLang="zh-CN" dirty="0" smtClean="0"/>
              <a:t>PCB</a:t>
            </a:r>
            <a:r>
              <a:rPr lang="zh-CN" altLang="en-US" dirty="0"/>
              <a:t>链表</a:t>
            </a:r>
            <a:r>
              <a:rPr lang="zh-CN" altLang="en-US" dirty="0" smtClean="0"/>
              <a:t>）</a:t>
            </a:r>
            <a:endParaRPr lang="zh-CN" altLang="en-US" dirty="0"/>
          </a:p>
          <a:p>
            <a:pPr lvl="1"/>
            <a:r>
              <a:rPr lang="zh-CN" altLang="en-US" dirty="0"/>
              <a:t>段表：至少包含这个段是否在主存，以及该段页表的起始</a:t>
            </a:r>
            <a:r>
              <a:rPr lang="zh-CN" altLang="en-US" dirty="0" smtClean="0"/>
              <a:t>地址</a:t>
            </a:r>
            <a:endParaRPr lang="en-US" altLang="zh-CN" dirty="0"/>
          </a:p>
          <a:p>
            <a:pPr lvl="1"/>
            <a:r>
              <a:rPr lang="zh-CN" altLang="en-US" dirty="0"/>
              <a:t>页表：包含该页是否在主存</a:t>
            </a:r>
            <a:r>
              <a:rPr lang="en-US" altLang="zh-CN" dirty="0"/>
              <a:t>(</a:t>
            </a:r>
            <a:r>
              <a:rPr lang="zh-CN" altLang="en-US" dirty="0"/>
              <a:t>中断位</a:t>
            </a:r>
            <a:r>
              <a:rPr lang="en-US" altLang="zh-CN" dirty="0"/>
              <a:t>)</a:t>
            </a:r>
            <a:r>
              <a:rPr lang="zh-CN" altLang="en-US" dirty="0"/>
              <a:t>、对应主存块号</a:t>
            </a:r>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95</a:t>
            </a:fld>
            <a:endParaRPr lang="zh-CN" altLang="en-US"/>
          </a:p>
        </p:txBody>
      </p:sp>
    </p:spTree>
    <p:extLst>
      <p:ext uri="{BB962C8B-B14F-4D97-AF65-F5344CB8AC3E}">
        <p14:creationId xmlns:p14="http://schemas.microsoft.com/office/powerpoint/2010/main" val="2837964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段页式存储的地址转换</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96</a:t>
            </a:fld>
            <a:endParaRPr lang="zh-CN" altLang="en-US"/>
          </a:p>
        </p:txBody>
      </p:sp>
      <p:pic>
        <p:nvPicPr>
          <p:cNvPr id="47" name="Picture 4" descr="请求段页式存储管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535878"/>
            <a:ext cx="86614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93936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真实系统中的虚拟存储管理</a:t>
            </a:r>
            <a:endParaRPr lang="zh-CN" altLang="en-US" dirty="0"/>
          </a:p>
        </p:txBody>
      </p:sp>
      <p:sp>
        <p:nvSpPr>
          <p:cNvPr id="3" name="内容占位符 2"/>
          <p:cNvSpPr>
            <a:spLocks noGrp="1"/>
          </p:cNvSpPr>
          <p:nvPr>
            <p:ph idx="1"/>
          </p:nvPr>
        </p:nvSpPr>
        <p:spPr/>
        <p:txBody>
          <a:bodyPr/>
          <a:lstStyle/>
          <a:p>
            <a:r>
              <a:rPr lang="en-US" altLang="zh-CN" dirty="0" smtClean="0"/>
              <a:t>4.6 Intel x86</a:t>
            </a:r>
            <a:r>
              <a:rPr lang="zh-CN" altLang="en-US" dirty="0" smtClean="0"/>
              <a:t>分段和分页存储结构</a:t>
            </a:r>
            <a:endParaRPr lang="en-US" altLang="zh-CN" dirty="0" smtClean="0"/>
          </a:p>
          <a:p>
            <a:r>
              <a:rPr lang="en-US" altLang="zh-CN" dirty="0" smtClean="0"/>
              <a:t>4.7 Linux</a:t>
            </a:r>
            <a:r>
              <a:rPr lang="zh-CN" altLang="en-US" dirty="0" smtClean="0"/>
              <a:t>虚拟存储管理</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97</a:t>
            </a:fld>
            <a:endParaRPr lang="zh-CN" altLang="en-US"/>
          </a:p>
        </p:txBody>
      </p:sp>
    </p:spTree>
    <p:extLst>
      <p:ext uri="{BB962C8B-B14F-4D97-AF65-F5344CB8AC3E}">
        <p14:creationId xmlns:p14="http://schemas.microsoft.com/office/powerpoint/2010/main" val="135871064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562" y="3717032"/>
            <a:ext cx="593407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fontScale="90000"/>
          </a:bodyPr>
          <a:lstStyle/>
          <a:p>
            <a:r>
              <a:rPr lang="en-US" altLang="zh-CN" dirty="0" smtClean="0"/>
              <a:t>4.6 Intel x86</a:t>
            </a:r>
            <a:r>
              <a:rPr lang="zh-CN" altLang="en-US" dirty="0" smtClean="0"/>
              <a:t>分段和分页存储结构</a:t>
            </a:r>
            <a:endParaRPr lang="zh-CN" altLang="en-US" dirty="0"/>
          </a:p>
        </p:txBody>
      </p:sp>
      <p:sp>
        <p:nvSpPr>
          <p:cNvPr id="3" name="内容占位符 2"/>
          <p:cNvSpPr>
            <a:spLocks noGrp="1"/>
          </p:cNvSpPr>
          <p:nvPr>
            <p:ph idx="1"/>
          </p:nvPr>
        </p:nvSpPr>
        <p:spPr/>
        <p:txBody>
          <a:bodyPr/>
          <a:lstStyle/>
          <a:p>
            <a:r>
              <a:rPr lang="en-US" altLang="zh-CN" dirty="0" smtClean="0"/>
              <a:t>Intel x86</a:t>
            </a:r>
            <a:r>
              <a:rPr lang="zh-CN" altLang="en-US" dirty="0" smtClean="0"/>
              <a:t>系列</a:t>
            </a:r>
            <a:r>
              <a:rPr lang="en-US" altLang="zh-CN" dirty="0" smtClean="0"/>
              <a:t>CPU</a:t>
            </a:r>
            <a:r>
              <a:rPr lang="zh-CN" altLang="en-US" dirty="0" smtClean="0"/>
              <a:t>的三种工作模式</a:t>
            </a:r>
            <a:endParaRPr lang="en-US" altLang="zh-CN" dirty="0" smtClean="0"/>
          </a:p>
          <a:p>
            <a:pPr lvl="1"/>
            <a:r>
              <a:rPr lang="zh-CN" altLang="en-US" dirty="0"/>
              <a:t>实</a:t>
            </a:r>
            <a:r>
              <a:rPr lang="zh-CN" altLang="en-US" dirty="0" smtClean="0"/>
              <a:t>模式 </a:t>
            </a:r>
            <a:r>
              <a:rPr lang="en-US" altLang="zh-CN" dirty="0" smtClean="0"/>
              <a:t>(</a:t>
            </a:r>
            <a:r>
              <a:rPr lang="zh-CN" altLang="en-US" dirty="0" smtClean="0"/>
              <a:t>程序直接操作物理地址</a:t>
            </a:r>
            <a:r>
              <a:rPr lang="en-US" altLang="zh-CN" dirty="0" smtClean="0"/>
              <a:t>)</a:t>
            </a:r>
          </a:p>
          <a:p>
            <a:pPr lvl="1"/>
            <a:r>
              <a:rPr lang="zh-CN" altLang="en-US" dirty="0" smtClean="0"/>
              <a:t>保护模式 </a:t>
            </a:r>
            <a:r>
              <a:rPr lang="en-US" altLang="zh-CN" dirty="0"/>
              <a:t>(</a:t>
            </a:r>
            <a:r>
              <a:rPr lang="zh-CN" altLang="en-US" dirty="0" smtClean="0"/>
              <a:t>程序操作虚拟地址</a:t>
            </a:r>
            <a:r>
              <a:rPr lang="en-US" altLang="zh-CN" dirty="0" smtClean="0"/>
              <a:t>)</a:t>
            </a:r>
          </a:p>
          <a:p>
            <a:pPr lvl="1"/>
            <a:r>
              <a:rPr lang="zh-CN" altLang="en-US" dirty="0" smtClean="0"/>
              <a:t>虚拟</a:t>
            </a:r>
            <a:r>
              <a:rPr lang="en-US" altLang="zh-CN" dirty="0" smtClean="0"/>
              <a:t>8086</a:t>
            </a:r>
            <a:r>
              <a:rPr lang="zh-CN" altLang="en-US" dirty="0" smtClean="0"/>
              <a:t>模式</a:t>
            </a:r>
            <a:endParaRPr lang="en-US" altLang="zh-CN" dirty="0" smtClean="0"/>
          </a:p>
          <a:p>
            <a:r>
              <a:rPr lang="zh-CN" altLang="en-US" dirty="0"/>
              <a:t>保护</a:t>
            </a:r>
            <a:r>
              <a:rPr lang="zh-CN" altLang="en-US" dirty="0" smtClean="0"/>
              <a:t>模式作用：保护</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98</a:t>
            </a:fld>
            <a:endParaRPr lang="zh-CN" altLang="en-US"/>
          </a:p>
        </p:txBody>
      </p:sp>
    </p:spTree>
    <p:extLst>
      <p:ext uri="{BB962C8B-B14F-4D97-AF65-F5344CB8AC3E}">
        <p14:creationId xmlns:p14="http://schemas.microsoft.com/office/powerpoint/2010/main" val="412435922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Intel </a:t>
            </a:r>
            <a:r>
              <a:rPr lang="en-US" altLang="zh-CN" dirty="0"/>
              <a:t>x86</a:t>
            </a:r>
            <a:r>
              <a:rPr lang="zh-CN" altLang="en-US" dirty="0" smtClean="0"/>
              <a:t>分段存储结构 </a:t>
            </a:r>
            <a:r>
              <a:rPr lang="en-US" altLang="zh-CN" dirty="0" smtClean="0"/>
              <a:t>(1/3)</a:t>
            </a:r>
            <a:endParaRPr lang="zh-CN" altLang="en-US" dirty="0"/>
          </a:p>
        </p:txBody>
      </p:sp>
      <p:sp>
        <p:nvSpPr>
          <p:cNvPr id="3" name="内容占位符 2"/>
          <p:cNvSpPr>
            <a:spLocks noGrp="1"/>
          </p:cNvSpPr>
          <p:nvPr>
            <p:ph idx="1"/>
          </p:nvPr>
        </p:nvSpPr>
        <p:spPr/>
        <p:txBody>
          <a:bodyPr/>
          <a:lstStyle/>
          <a:p>
            <a:r>
              <a:rPr lang="en-US" altLang="zh-CN" dirty="0" smtClean="0"/>
              <a:t>Intel x86</a:t>
            </a:r>
            <a:r>
              <a:rPr lang="zh-CN" altLang="en-US" dirty="0" smtClean="0"/>
              <a:t>虚拟地址</a:t>
            </a:r>
            <a:endParaRPr lang="en-US" altLang="zh-CN" dirty="0" smtClean="0"/>
          </a:p>
          <a:p>
            <a:endParaRPr lang="en-US" altLang="zh-CN" dirty="0"/>
          </a:p>
          <a:p>
            <a:endParaRPr lang="en-US" altLang="zh-CN" dirty="0" smtClean="0"/>
          </a:p>
          <a:p>
            <a:endParaRPr lang="en-US" altLang="zh-CN" dirty="0"/>
          </a:p>
          <a:p>
            <a:r>
              <a:rPr lang="zh-CN" altLang="en-US" dirty="0" smtClean="0"/>
              <a:t>段选择符</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2021/5/7</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99</a:t>
            </a:fld>
            <a:endParaRPr lang="zh-CN" altLang="en-US"/>
          </a:p>
        </p:txBody>
      </p:sp>
      <p:sp>
        <p:nvSpPr>
          <p:cNvPr id="21" name="Text Box 1032"/>
          <p:cNvSpPr txBox="1">
            <a:spLocks noChangeArrowheads="1"/>
          </p:cNvSpPr>
          <p:nvPr/>
        </p:nvSpPr>
        <p:spPr bwMode="auto">
          <a:xfrm>
            <a:off x="1295431" y="2310978"/>
            <a:ext cx="1471303" cy="682625"/>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zh-CN" altLang="en-US" sz="2000" dirty="0">
                <a:solidFill>
                  <a:srgbClr val="6600CC"/>
                </a:solidFill>
                <a:ea typeface="华文新魏" pitchFamily="2" charset="-122"/>
              </a:rPr>
              <a:t>段选择符</a:t>
            </a:r>
          </a:p>
        </p:txBody>
      </p:sp>
      <p:sp>
        <p:nvSpPr>
          <p:cNvPr id="22" name="Text Box 1033"/>
          <p:cNvSpPr txBox="1">
            <a:spLocks noChangeArrowheads="1"/>
          </p:cNvSpPr>
          <p:nvPr/>
        </p:nvSpPr>
        <p:spPr bwMode="auto">
          <a:xfrm>
            <a:off x="2766734" y="2310978"/>
            <a:ext cx="2314203" cy="682625"/>
          </a:xfrm>
          <a:prstGeom prst="rect">
            <a:avLst/>
          </a:prstGeom>
          <a:solidFill>
            <a:schemeClr val="accent1"/>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2000" dirty="0">
                <a:solidFill>
                  <a:srgbClr val="6600CC"/>
                </a:solidFill>
              </a:rPr>
              <a:t>    </a:t>
            </a:r>
            <a:r>
              <a:rPr lang="zh-CN" altLang="en-US" sz="2000" dirty="0">
                <a:solidFill>
                  <a:srgbClr val="6600CC"/>
                </a:solidFill>
                <a:ea typeface="华文新魏" pitchFamily="2" charset="-122"/>
              </a:rPr>
              <a:t>偏移量</a:t>
            </a:r>
          </a:p>
        </p:txBody>
      </p:sp>
      <p:sp>
        <p:nvSpPr>
          <p:cNvPr id="23" name="Text Box 1034"/>
          <p:cNvSpPr txBox="1">
            <a:spLocks noChangeArrowheads="1"/>
          </p:cNvSpPr>
          <p:nvPr/>
        </p:nvSpPr>
        <p:spPr bwMode="auto">
          <a:xfrm>
            <a:off x="1119477" y="1772816"/>
            <a:ext cx="4172603" cy="4318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just" eaLnBrk="1" hangingPunct="1">
              <a:spcBef>
                <a:spcPct val="0"/>
              </a:spcBef>
              <a:buFontTx/>
              <a:buNone/>
            </a:pPr>
            <a:r>
              <a:rPr lang="en-US" altLang="zh-CN" sz="2000"/>
              <a:t>    </a:t>
            </a:r>
            <a:r>
              <a:rPr lang="en-US" altLang="zh-CN" sz="2000">
                <a:solidFill>
                  <a:srgbClr val="6600CC"/>
                </a:solidFill>
              </a:rPr>
              <a:t>47            32 31                            0</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149079"/>
            <a:ext cx="466725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42887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11748</TotalTime>
  <Words>10849</Words>
  <Application>Microsoft Office PowerPoint</Application>
  <PresentationFormat>全屏显示(4:3)</PresentationFormat>
  <Paragraphs>1398</Paragraphs>
  <Slides>119</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119</vt:i4>
      </vt:variant>
    </vt:vector>
  </HeadingPairs>
  <TitlesOfParts>
    <vt:vector size="128" baseType="lpstr">
      <vt:lpstr>华文新魏</vt:lpstr>
      <vt:lpstr>宋体</vt:lpstr>
      <vt:lpstr>Arial</vt:lpstr>
      <vt:lpstr>Calibri</vt:lpstr>
      <vt:lpstr>Times New Roman</vt:lpstr>
      <vt:lpstr>Wingdings</vt:lpstr>
      <vt:lpstr>Office 主题</vt:lpstr>
      <vt:lpstr>Document</vt:lpstr>
      <vt:lpstr>文档</vt:lpstr>
      <vt:lpstr>操作系统 </vt:lpstr>
      <vt:lpstr>主要内容</vt:lpstr>
      <vt:lpstr>存储管理概览</vt:lpstr>
      <vt:lpstr>4.1 存储器</vt:lpstr>
      <vt:lpstr>存储器层次</vt:lpstr>
      <vt:lpstr>地址转换</vt:lpstr>
      <vt:lpstr>地址转换</vt:lpstr>
      <vt:lpstr>存储保护</vt:lpstr>
      <vt:lpstr>4.2 连续存储空间管理</vt:lpstr>
      <vt:lpstr>固定分区存储管理</vt:lpstr>
      <vt:lpstr>地址转换和存储保护</vt:lpstr>
      <vt:lpstr>可变分区存储管理</vt:lpstr>
      <vt:lpstr>可变分区方式主存分配示例 </vt:lpstr>
      <vt:lpstr>可变分区存储管理数据结构</vt:lpstr>
      <vt:lpstr>可变分区回收算法</vt:lpstr>
      <vt:lpstr>可变分区管理分配算法</vt:lpstr>
      <vt:lpstr>可变分区地址转换与存储保护</vt:lpstr>
      <vt:lpstr>多对基址/限长寄存器</vt:lpstr>
      <vt:lpstr>伙伴系统</vt:lpstr>
      <vt:lpstr>伙伴系统原理</vt:lpstr>
      <vt:lpstr>主存不足的存储管理技术</vt:lpstr>
      <vt:lpstr>主存不足的存储管理技术</vt:lpstr>
      <vt:lpstr>4.3 分页存储管理</vt:lpstr>
      <vt:lpstr>为什引入分页机制？</vt:lpstr>
      <vt:lpstr>分页机制基本概念 (1)</vt:lpstr>
      <vt:lpstr>分页机制基本概念 (2)</vt:lpstr>
      <vt:lpstr>分页机制基本概念 (3)</vt:lpstr>
      <vt:lpstr>快表</vt:lpstr>
      <vt:lpstr>采用快表的地址转换</vt:lpstr>
      <vt:lpstr>分页内存管理中的分配和去配</vt:lpstr>
      <vt:lpstr>页面共享和保护</vt:lpstr>
      <vt:lpstr>共享库动态链接</vt:lpstr>
      <vt:lpstr>多级页表</vt:lpstr>
      <vt:lpstr>二级页表地址转换</vt:lpstr>
      <vt:lpstr>页表页存储管理方法</vt:lpstr>
      <vt:lpstr>多级页表的本质</vt:lpstr>
      <vt:lpstr>反置页表 (IPT)</vt:lpstr>
      <vt:lpstr>反置页表 (IPT)</vt:lpstr>
      <vt:lpstr>4.4 分段式存储管理</vt:lpstr>
      <vt:lpstr>模块化程序设计的分段结构</vt:lpstr>
      <vt:lpstr>4.4.2 分段式存储管理的基本原理(1) </vt:lpstr>
      <vt:lpstr>分段式存储管理的基本原理(2) </vt:lpstr>
      <vt:lpstr>4.4.3段的共享 </vt:lpstr>
      <vt:lpstr>分段和分页的比较(1) </vt:lpstr>
      <vt:lpstr>分段和分页的比较(2) </vt:lpstr>
      <vt:lpstr>4.5 虚拟存储管理</vt:lpstr>
      <vt:lpstr>虚拟存储管理的概念</vt:lpstr>
      <vt:lpstr>虚拟存储器的概念图</vt:lpstr>
      <vt:lpstr>程序的局部性原理</vt:lpstr>
      <vt:lpstr>虚拟存储管理的挑战</vt:lpstr>
      <vt:lpstr>虚拟存储管理的实现技术</vt:lpstr>
      <vt:lpstr>请求分页式虚存管理的硬件支撑(1/3)</vt:lpstr>
      <vt:lpstr>请求分页式虚存管理的硬件支撑(2/3)</vt:lpstr>
      <vt:lpstr>请求分页式虚存管理的硬件支撑(3/3)</vt:lpstr>
      <vt:lpstr>请求分页式虚存管理的基本原理</vt:lpstr>
      <vt:lpstr>请求分页虚拟地址转换过程(1/2)</vt:lpstr>
      <vt:lpstr>请求分页虚拟地址转换过程</vt:lpstr>
      <vt:lpstr>请求页式虚拟存储系统优缺点</vt:lpstr>
      <vt:lpstr>页面装入、清除策略</vt:lpstr>
      <vt:lpstr>页面分配策略</vt:lpstr>
      <vt:lpstr>页面替换策略</vt:lpstr>
      <vt:lpstr>缺页中断率 (1)</vt:lpstr>
      <vt:lpstr>缺页中断率 (2)</vt:lpstr>
      <vt:lpstr>全局页面替换算法</vt:lpstr>
      <vt:lpstr>最佳页面替换算法</vt:lpstr>
      <vt:lpstr>先进先出页面替换算法</vt:lpstr>
      <vt:lpstr>最近最少用页面替换算法(LRU)</vt:lpstr>
      <vt:lpstr>LRU实现：基于淘汰队列</vt:lpstr>
      <vt:lpstr>LRU实现：标志位法</vt:lpstr>
      <vt:lpstr>LRU实现：多位计数器法</vt:lpstr>
      <vt:lpstr>第二次机会页面替换算法</vt:lpstr>
      <vt:lpstr>时钟页面替换算法(1)</vt:lpstr>
      <vt:lpstr>例子</vt:lpstr>
      <vt:lpstr>时钟页面替换改进算法 (1)</vt:lpstr>
      <vt:lpstr>时钟页面替换改进算法 (2)</vt:lpstr>
      <vt:lpstr>总结</vt:lpstr>
      <vt:lpstr>PowerPoint 演示文稿</vt:lpstr>
      <vt:lpstr>PowerPoint 演示文稿</vt:lpstr>
      <vt:lpstr>各算法性能比较</vt:lpstr>
      <vt:lpstr>局部页面替换算法</vt:lpstr>
      <vt:lpstr>局部最佳页面替换算法</vt:lpstr>
      <vt:lpstr>局部最佳页面替换算法</vt:lpstr>
      <vt:lpstr>工作集模型和工作集置换算法 </vt:lpstr>
      <vt:lpstr>工作集置换算法 </vt:lpstr>
      <vt:lpstr>模拟工作集替换算法</vt:lpstr>
      <vt:lpstr>缺页频率替换算法</vt:lpstr>
      <vt:lpstr>如何确定页面大小？</vt:lpstr>
      <vt:lpstr>页面交换区&amp;写时复制</vt:lpstr>
      <vt:lpstr>写时复制</vt:lpstr>
      <vt:lpstr>请求分段式存储管理</vt:lpstr>
      <vt:lpstr>分段式虚拟存储管理的段表</vt:lpstr>
      <vt:lpstr>请求分段式虚拟存储管理的地址转换</vt:lpstr>
      <vt:lpstr>请求段页式虚存管理</vt:lpstr>
      <vt:lpstr>请求段页式存储管理的基本原理</vt:lpstr>
      <vt:lpstr>请求段页式存储管理的数据结构</vt:lpstr>
      <vt:lpstr>段页式存储的地址转换</vt:lpstr>
      <vt:lpstr>真实系统中的虚拟存储管理</vt:lpstr>
      <vt:lpstr>4.6 Intel x86分段和分页存储结构</vt:lpstr>
      <vt:lpstr>Intel x86分段存储结构 (1/3)</vt:lpstr>
      <vt:lpstr>Intel x86分段存储结构(2/3)</vt:lpstr>
      <vt:lpstr>Intel x86分段存储结构(3/3)</vt:lpstr>
      <vt:lpstr>Intel x86段页地址转换</vt:lpstr>
      <vt:lpstr>4.7 Linux虚存管理</vt:lpstr>
      <vt:lpstr>Linux分段机制</vt:lpstr>
      <vt:lpstr>Linux 分页机制</vt:lpstr>
      <vt:lpstr>Linux物理内存描述</vt:lpstr>
      <vt:lpstr>页框数据结构</vt:lpstr>
      <vt:lpstr>管理区</vt:lpstr>
      <vt:lpstr>Linux内核地址空间映射</vt:lpstr>
      <vt:lpstr>管理区数据结构zone_struct</vt:lpstr>
      <vt:lpstr>zone_struct描述： </vt:lpstr>
      <vt:lpstr>存储点管理结构</vt:lpstr>
      <vt:lpstr>各管理层次的关系</vt:lpstr>
      <vt:lpstr>Linux虚拟主存管理 </vt:lpstr>
      <vt:lpstr>PowerPoint 演示文稿</vt:lpstr>
      <vt:lpstr>进程虚存空间映射</vt:lpstr>
      <vt:lpstr>Linux 主存页框调度</vt:lpstr>
      <vt:lpstr>4.7.5 缺页异常处理(1)</vt:lpstr>
      <vt:lpstr> 缺页异常处理(2)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dc:title>
  <dc:creator>huajingyu</dc:creator>
  <cp:lastModifiedBy>hua</cp:lastModifiedBy>
  <cp:revision>316</cp:revision>
  <dcterms:created xsi:type="dcterms:W3CDTF">2013-07-21T01:03:37Z</dcterms:created>
  <dcterms:modified xsi:type="dcterms:W3CDTF">2021-05-12T06:52:32Z</dcterms:modified>
</cp:coreProperties>
</file>